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30"/>
  </p:notesMasterIdLst>
  <p:sldIdLst>
    <p:sldId id="256" r:id="rId2"/>
    <p:sldId id="258" r:id="rId3"/>
    <p:sldId id="280" r:id="rId4"/>
    <p:sldId id="279" r:id="rId5"/>
    <p:sldId id="257" r:id="rId6"/>
    <p:sldId id="259" r:id="rId7"/>
    <p:sldId id="260" r:id="rId8"/>
    <p:sldId id="261" r:id="rId9"/>
    <p:sldId id="287" r:id="rId10"/>
    <p:sldId id="270" r:id="rId11"/>
    <p:sldId id="281" r:id="rId12"/>
    <p:sldId id="282" r:id="rId13"/>
    <p:sldId id="283" r:id="rId14"/>
    <p:sldId id="262" r:id="rId15"/>
    <p:sldId id="263" r:id="rId16"/>
    <p:sldId id="264" r:id="rId17"/>
    <p:sldId id="265" r:id="rId18"/>
    <p:sldId id="266" r:id="rId19"/>
    <p:sldId id="267" r:id="rId20"/>
    <p:sldId id="272" r:id="rId21"/>
    <p:sldId id="273" r:id="rId22"/>
    <p:sldId id="268" r:id="rId23"/>
    <p:sldId id="274" r:id="rId24"/>
    <p:sldId id="269" r:id="rId25"/>
    <p:sldId id="271" r:id="rId26"/>
    <p:sldId id="284" r:id="rId27"/>
    <p:sldId id="285" r:id="rId28"/>
    <p:sldId id="278" r:id="rId29"/>
  </p:sldIdLst>
  <p:sldSz cx="9144000" cy="6858000" type="screen4x3"/>
  <p:notesSz cx="6662738" cy="992663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29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887186"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9459" name="Rectangle 3"/>
          <p:cNvSpPr>
            <a:spLocks noGrp="1" noChangeArrowheads="1"/>
          </p:cNvSpPr>
          <p:nvPr>
            <p:ph type="dt" idx="1"/>
          </p:nvPr>
        </p:nvSpPr>
        <p:spPr bwMode="auto">
          <a:xfrm>
            <a:off x="3774010" y="0"/>
            <a:ext cx="2887186"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6628" name="Rectangle 4"/>
          <p:cNvSpPr>
            <a:spLocks noGrp="1" noRot="1" noChangeAspect="1" noChangeArrowheads="1" noTextEdit="1"/>
          </p:cNvSpPr>
          <p:nvPr>
            <p:ph type="sldImg" idx="2"/>
          </p:nvPr>
        </p:nvSpPr>
        <p:spPr bwMode="auto">
          <a:xfrm>
            <a:off x="850900"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66274" y="4715153"/>
            <a:ext cx="533019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462" name="Rectangle 6"/>
          <p:cNvSpPr>
            <a:spLocks noGrp="1" noChangeArrowheads="1"/>
          </p:cNvSpPr>
          <p:nvPr>
            <p:ph type="ftr" sz="quarter" idx="4"/>
          </p:nvPr>
        </p:nvSpPr>
        <p:spPr bwMode="auto">
          <a:xfrm>
            <a:off x="0" y="9428583"/>
            <a:ext cx="2887186"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9463" name="Rectangle 7"/>
          <p:cNvSpPr>
            <a:spLocks noGrp="1" noChangeArrowheads="1"/>
          </p:cNvSpPr>
          <p:nvPr>
            <p:ph type="sldNum" sz="quarter" idx="5"/>
          </p:nvPr>
        </p:nvSpPr>
        <p:spPr bwMode="auto">
          <a:xfrm>
            <a:off x="3774010" y="9428583"/>
            <a:ext cx="2887186"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3D1331B-A2B7-488E-8F7D-65BB0BE5E8B4}" type="slidenum">
              <a:rPr lang="en-GB"/>
              <a:pPr>
                <a:defRPr/>
              </a:pPr>
              <a:t>‹#›</a:t>
            </a:fld>
            <a:endParaRPr lang="en-GB"/>
          </a:p>
        </p:txBody>
      </p:sp>
    </p:spTree>
    <p:extLst>
      <p:ext uri="{BB962C8B-B14F-4D97-AF65-F5344CB8AC3E}">
        <p14:creationId xmlns:p14="http://schemas.microsoft.com/office/powerpoint/2010/main" val="36237010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FAB1827-1048-4E23-9BC3-DE3C7985319F}" type="slidenum">
              <a:rPr lang="en-SG" smtClean="0"/>
              <a:t>9</a:t>
            </a:fld>
            <a:endParaRPr lang="en-SG"/>
          </a:p>
        </p:txBody>
      </p:sp>
    </p:spTree>
    <p:extLst>
      <p:ext uri="{BB962C8B-B14F-4D97-AF65-F5344CB8AC3E}">
        <p14:creationId xmlns:p14="http://schemas.microsoft.com/office/powerpoint/2010/main" val="40842639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B9ABAF3-0ACD-4754-8358-CD2E00CEA16F}" type="slidenum">
              <a:rPr lang="en-GB" smtClean="0"/>
              <a:pPr>
                <a:defRPr/>
              </a:pPr>
              <a:t>‹#›</a:t>
            </a:fld>
            <a:endParaRPr lang="en-GB"/>
          </a:p>
        </p:txBody>
      </p:sp>
      <p:cxnSp>
        <p:nvCxnSpPr>
          <p:cNvPr id="11" name="Straight Connector 10"/>
          <p:cNvCxnSpPr/>
          <p:nvPr/>
        </p:nvCxnSpPr>
        <p:spPr>
          <a:xfrm flipV="1">
            <a:off x="4032000" y="6500819"/>
            <a:ext cx="4644000" cy="142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1010" y="6420294"/>
            <a:ext cx="3233789"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rPr>
              <a:t>MONTFORT BROTHERS OF ST GABRIEL</a:t>
            </a:r>
            <a:endParaRPr kumimoji="0" lang="en-SG" sz="1200" b="1" i="0" u="none" strike="noStrike" kern="0" cap="none" spc="0" normalizeH="0" baseline="0" noProof="0" dirty="0">
              <a:ln>
                <a:noFill/>
              </a:ln>
              <a:solidFill>
                <a:schemeClr val="tx1"/>
              </a:solidFill>
              <a:effectLst/>
              <a:uLnTx/>
              <a:uFillTx/>
            </a:endParaRPr>
          </a:p>
        </p:txBody>
      </p:sp>
      <p:pic>
        <p:nvPicPr>
          <p:cNvPr id="8" name="Picture 7">
            <a:extLst>
              <a:ext uri="{FF2B5EF4-FFF2-40B4-BE49-F238E27FC236}">
                <a16:creationId xmlns:a16="http://schemas.microsoft.com/office/drawing/2014/main" id="{2BA82B5C-53A2-4A7D-A471-A3DFAC906B1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861" b="98967" l="1542" r="97357"/>
                    </a14:imgEffect>
                  </a14:imgLayer>
                </a14:imgProps>
              </a:ext>
              <a:ext uri="{28A0092B-C50C-407E-A947-70E740481C1C}">
                <a14:useLocalDpi xmlns:a14="http://schemas.microsoft.com/office/drawing/2010/main" val="0"/>
              </a:ext>
            </a:extLst>
          </a:blip>
          <a:stretch>
            <a:fillRect/>
          </a:stretch>
        </p:blipFill>
        <p:spPr>
          <a:xfrm>
            <a:off x="574114" y="6372629"/>
            <a:ext cx="337569" cy="432000"/>
          </a:xfrm>
          <a:prstGeom prst="rect">
            <a:avLst/>
          </a:prstGeom>
        </p:spPr>
      </p:pic>
    </p:spTree>
    <p:extLst>
      <p:ext uri="{BB962C8B-B14F-4D97-AF65-F5344CB8AC3E}">
        <p14:creationId xmlns:p14="http://schemas.microsoft.com/office/powerpoint/2010/main" val="3313120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DF1F641-4B12-4CDB-A2F6-66271C7801C9}" type="slidenum">
              <a:rPr lang="en-GB" smtClean="0"/>
              <a:pPr>
                <a:defRPr/>
              </a:pPr>
              <a:t>‹#›</a:t>
            </a:fld>
            <a:endParaRPr lang="en-GB"/>
          </a:p>
        </p:txBody>
      </p:sp>
    </p:spTree>
    <p:extLst>
      <p:ext uri="{BB962C8B-B14F-4D97-AF65-F5344CB8AC3E}">
        <p14:creationId xmlns:p14="http://schemas.microsoft.com/office/powerpoint/2010/main" val="413390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E516DA1-45BA-4B77-97A6-F64445CAC5CB}" type="slidenum">
              <a:rPr lang="en-GB" smtClean="0"/>
              <a:pPr>
                <a:defRPr/>
              </a:pPr>
              <a:t>‹#›</a:t>
            </a:fld>
            <a:endParaRPr lang="en-GB"/>
          </a:p>
        </p:txBody>
      </p:sp>
    </p:spTree>
    <p:extLst>
      <p:ext uri="{BB962C8B-B14F-4D97-AF65-F5344CB8AC3E}">
        <p14:creationId xmlns:p14="http://schemas.microsoft.com/office/powerpoint/2010/main" val="1242380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en-MY"/>
          </a:p>
        </p:txBody>
      </p:sp>
      <p:sp>
        <p:nvSpPr>
          <p:cNvPr id="3" name="Content Placeholder 2"/>
          <p:cNvSpPr>
            <a:spLocks noGrp="1"/>
          </p:cNvSpPr>
          <p:nvPr>
            <p:ph sz="half" idx="1"/>
          </p:nvPr>
        </p:nvSpPr>
        <p:spPr>
          <a:xfrm>
            <a:off x="468313" y="162877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659313" y="162877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Rectangle 69"/>
          <p:cNvSpPr>
            <a:spLocks noGrp="1" noChangeArrowheads="1"/>
          </p:cNvSpPr>
          <p:nvPr>
            <p:ph type="dt" sz="half" idx="10"/>
          </p:nvPr>
        </p:nvSpPr>
        <p:spPr>
          <a:ln/>
        </p:spPr>
        <p:txBody>
          <a:bodyPr/>
          <a:lstStyle>
            <a:lvl1pPr>
              <a:defRPr/>
            </a:lvl1pPr>
          </a:lstStyle>
          <a:p>
            <a:pPr>
              <a:defRPr/>
            </a:pPr>
            <a:endParaRPr lang="en-GB"/>
          </a:p>
        </p:txBody>
      </p:sp>
      <p:sp>
        <p:nvSpPr>
          <p:cNvPr id="6" name="Rectangle 70"/>
          <p:cNvSpPr>
            <a:spLocks noGrp="1" noChangeArrowheads="1"/>
          </p:cNvSpPr>
          <p:nvPr>
            <p:ph type="ftr" sz="quarter" idx="11"/>
          </p:nvPr>
        </p:nvSpPr>
        <p:spPr>
          <a:ln/>
        </p:spPr>
        <p:txBody>
          <a:bodyPr/>
          <a:lstStyle>
            <a:lvl1pPr>
              <a:defRPr/>
            </a:lvl1pPr>
          </a:lstStyle>
          <a:p>
            <a:pPr>
              <a:defRPr/>
            </a:pPr>
            <a:endParaRPr lang="en-GB"/>
          </a:p>
        </p:txBody>
      </p:sp>
      <p:sp>
        <p:nvSpPr>
          <p:cNvPr id="7" name="Rectangle 71"/>
          <p:cNvSpPr>
            <a:spLocks noGrp="1" noChangeArrowheads="1"/>
          </p:cNvSpPr>
          <p:nvPr>
            <p:ph type="sldNum" sz="quarter" idx="12"/>
          </p:nvPr>
        </p:nvSpPr>
        <p:spPr>
          <a:ln/>
        </p:spPr>
        <p:txBody>
          <a:bodyPr/>
          <a:lstStyle>
            <a:lvl1pPr>
              <a:defRPr/>
            </a:lvl1pPr>
          </a:lstStyle>
          <a:p>
            <a:pPr>
              <a:defRPr/>
            </a:pPr>
            <a:fld id="{C96EB954-E3B0-4100-BBB8-6C45F4AA4587}" type="slidenum">
              <a:rPr lang="en-GB" smtClean="0"/>
              <a:pPr>
                <a:defRPr/>
              </a:pPr>
              <a:t>‹#›</a:t>
            </a:fld>
            <a:endParaRPr lang="en-GB"/>
          </a:p>
        </p:txBody>
      </p:sp>
    </p:spTree>
    <p:extLst>
      <p:ext uri="{BB962C8B-B14F-4D97-AF65-F5344CB8AC3E}">
        <p14:creationId xmlns:p14="http://schemas.microsoft.com/office/powerpoint/2010/main" val="137796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3451BB1-087E-48F0-B7B4-8ED2638F7794}" type="slidenum">
              <a:rPr lang="en-GB" smtClean="0"/>
              <a:pPr>
                <a:defRPr/>
              </a:pPr>
              <a:t>‹#›</a:t>
            </a:fld>
            <a:endParaRPr lang="en-GB"/>
          </a:p>
        </p:txBody>
      </p:sp>
    </p:spTree>
    <p:extLst>
      <p:ext uri="{BB962C8B-B14F-4D97-AF65-F5344CB8AC3E}">
        <p14:creationId xmlns:p14="http://schemas.microsoft.com/office/powerpoint/2010/main" val="231539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6501BCA-53B3-4799-A0E7-49C888DA45CF}" type="slidenum">
              <a:rPr lang="en-GB" smtClean="0"/>
              <a:pPr>
                <a:defRPr/>
              </a:pPr>
              <a:t>‹#›</a:t>
            </a:fld>
            <a:endParaRPr lang="en-GB"/>
          </a:p>
        </p:txBody>
      </p:sp>
      <p:cxnSp>
        <p:nvCxnSpPr>
          <p:cNvPr id="9" name="Straight Connector 8"/>
          <p:cNvCxnSpPr/>
          <p:nvPr/>
        </p:nvCxnSpPr>
        <p:spPr>
          <a:xfrm flipV="1">
            <a:off x="4038600" y="6496056"/>
            <a:ext cx="4644000" cy="142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8386" y="6420294"/>
            <a:ext cx="3226414"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rPr>
              <a:t>MONTFORT BROTHERS OF ST GABRIEL</a:t>
            </a:r>
            <a:endParaRPr kumimoji="0" lang="en-SG" sz="1200" b="1" i="0" u="none" strike="noStrike" kern="0" cap="none" spc="0" normalizeH="0" baseline="0" noProof="0" dirty="0">
              <a:ln>
                <a:noFill/>
              </a:ln>
              <a:solidFill>
                <a:schemeClr val="tx1"/>
              </a:solidFill>
              <a:effectLst/>
              <a:uLnTx/>
              <a:uFillTx/>
            </a:endParaRPr>
          </a:p>
        </p:txBody>
      </p:sp>
      <p:pic>
        <p:nvPicPr>
          <p:cNvPr id="10" name="Picture 9">
            <a:extLst>
              <a:ext uri="{FF2B5EF4-FFF2-40B4-BE49-F238E27FC236}">
                <a16:creationId xmlns:a16="http://schemas.microsoft.com/office/drawing/2014/main" id="{3A8D3122-0D45-4FA3-BE75-43EBD0D5943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861" b="98967" l="1542" r="97357"/>
                    </a14:imgEffect>
                  </a14:imgLayer>
                </a14:imgProps>
              </a:ext>
              <a:ext uri="{28A0092B-C50C-407E-A947-70E740481C1C}">
                <a14:useLocalDpi xmlns:a14="http://schemas.microsoft.com/office/drawing/2010/main" val="0"/>
              </a:ext>
            </a:extLst>
          </a:blip>
          <a:stretch>
            <a:fillRect/>
          </a:stretch>
        </p:blipFill>
        <p:spPr>
          <a:xfrm>
            <a:off x="574114" y="6372629"/>
            <a:ext cx="337569" cy="432000"/>
          </a:xfrm>
          <a:prstGeom prst="rect">
            <a:avLst/>
          </a:prstGeom>
        </p:spPr>
      </p:pic>
    </p:spTree>
    <p:extLst>
      <p:ext uri="{BB962C8B-B14F-4D97-AF65-F5344CB8AC3E}">
        <p14:creationId xmlns:p14="http://schemas.microsoft.com/office/powerpoint/2010/main" val="8817122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2D3E0AB-3C20-4962-AFDF-C866E0F23B8F}" type="slidenum">
              <a:rPr lang="en-GB" smtClean="0"/>
              <a:pPr>
                <a:defRPr/>
              </a:pPr>
              <a:t>‹#›</a:t>
            </a:fld>
            <a:endParaRPr lang="en-GB"/>
          </a:p>
        </p:txBody>
      </p:sp>
    </p:spTree>
    <p:extLst>
      <p:ext uri="{BB962C8B-B14F-4D97-AF65-F5344CB8AC3E}">
        <p14:creationId xmlns:p14="http://schemas.microsoft.com/office/powerpoint/2010/main" val="46803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D6BD5C0B-4225-4A2C-878C-28D72132E48D}" type="slidenum">
              <a:rPr lang="en-GB" smtClean="0"/>
              <a:pPr>
                <a:defRPr/>
              </a:pPr>
              <a:t>‹#›</a:t>
            </a:fld>
            <a:endParaRPr lang="en-GB"/>
          </a:p>
        </p:txBody>
      </p:sp>
    </p:spTree>
    <p:extLst>
      <p:ext uri="{BB962C8B-B14F-4D97-AF65-F5344CB8AC3E}">
        <p14:creationId xmlns:p14="http://schemas.microsoft.com/office/powerpoint/2010/main" val="1310592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8ECD0F85-C4CB-493B-A216-2BAF020B7B55}" type="slidenum">
              <a:rPr lang="en-GB" smtClean="0"/>
              <a:pPr>
                <a:defRPr/>
              </a:pPr>
              <a:t>‹#›</a:t>
            </a:fld>
            <a:endParaRPr lang="en-GB"/>
          </a:p>
        </p:txBody>
      </p:sp>
    </p:spTree>
    <p:extLst>
      <p:ext uri="{BB962C8B-B14F-4D97-AF65-F5344CB8AC3E}">
        <p14:creationId xmlns:p14="http://schemas.microsoft.com/office/powerpoint/2010/main" val="61132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ED096B83-5A0B-44E1-B18B-807F8DCC1E58}" type="slidenum">
              <a:rPr lang="en-GB" smtClean="0"/>
              <a:pPr>
                <a:defRPr/>
              </a:pPr>
              <a:t>‹#›</a:t>
            </a:fld>
            <a:endParaRPr lang="en-GB"/>
          </a:p>
        </p:txBody>
      </p:sp>
    </p:spTree>
    <p:extLst>
      <p:ext uri="{BB962C8B-B14F-4D97-AF65-F5344CB8AC3E}">
        <p14:creationId xmlns:p14="http://schemas.microsoft.com/office/powerpoint/2010/main" val="200178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6C2067A-A8C1-4BD8-B869-C012CA0039F0}" type="slidenum">
              <a:rPr lang="en-GB" smtClean="0"/>
              <a:pPr>
                <a:defRPr/>
              </a:pPr>
              <a:t>‹#›</a:t>
            </a:fld>
            <a:endParaRPr lang="en-GB"/>
          </a:p>
        </p:txBody>
      </p:sp>
    </p:spTree>
    <p:extLst>
      <p:ext uri="{BB962C8B-B14F-4D97-AF65-F5344CB8AC3E}">
        <p14:creationId xmlns:p14="http://schemas.microsoft.com/office/powerpoint/2010/main" val="3327241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7947EC19-BBC2-459E-A232-5962DFCAA1AA}" type="slidenum">
              <a:rPr lang="en-GB" smtClean="0"/>
              <a:pPr>
                <a:defRPr/>
              </a:pPr>
              <a:t>‹#›</a:t>
            </a:fld>
            <a:endParaRPr lang="en-GB"/>
          </a:p>
        </p:txBody>
      </p:sp>
    </p:spTree>
    <p:extLst>
      <p:ext uri="{BB962C8B-B14F-4D97-AF65-F5344CB8AC3E}">
        <p14:creationId xmlns:p14="http://schemas.microsoft.com/office/powerpoint/2010/main" val="133502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831656" y="6278816"/>
            <a:ext cx="3359344" cy="276999"/>
          </a:xfrm>
          <a:prstGeom prst="rect">
            <a:avLst/>
          </a:prstGeom>
          <a:solidFill>
            <a:schemeClr val="bg1"/>
          </a:solidFill>
          <a:ln>
            <a:noFill/>
          </a:ln>
        </p:spPr>
        <p:txBody>
          <a:bodyPr wrap="square" rtlCol="0">
            <a:spAutoFit/>
          </a:bodyPr>
          <a:lstStyle/>
          <a:p>
            <a:r>
              <a:rPr lang="en-US" sz="1200" b="1" dirty="0">
                <a:solidFill>
                  <a:schemeClr val="accent1">
                    <a:lumMod val="75000"/>
                  </a:schemeClr>
                </a:solidFill>
              </a:rPr>
              <a:t>MONTFORT BROTHERS OF ST GABRIEL</a:t>
            </a:r>
            <a:endParaRPr lang="en-SG" sz="1200" b="1" dirty="0">
              <a:solidFill>
                <a:schemeClr val="accent1">
                  <a:lumMod val="75000"/>
                </a:schemeClr>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SG"/>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SG"/>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D3DEE7D-9B39-473F-9523-B13705604C37}" type="slidenum">
              <a:rPr lang="en-SG" smtClean="0"/>
              <a:pPr>
                <a:defRPr/>
              </a:pPr>
              <a:t>‹#›</a:t>
            </a:fld>
            <a:endParaRPr lang="en-SG"/>
          </a:p>
        </p:txBody>
      </p:sp>
      <p:cxnSp>
        <p:nvCxnSpPr>
          <p:cNvPr id="8" name="Straight Connector 7"/>
          <p:cNvCxnSpPr/>
          <p:nvPr/>
        </p:nvCxnSpPr>
        <p:spPr>
          <a:xfrm>
            <a:off x="457200" y="18825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981450" y="6372225"/>
            <a:ext cx="324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57786F8-5DF1-46BE-879E-9045D4EB53F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5" y="6215448"/>
            <a:ext cx="421961" cy="540000"/>
          </a:xfrm>
          <a:prstGeom prst="rect">
            <a:avLst/>
          </a:prstGeom>
        </p:spPr>
      </p:pic>
      <p:pic>
        <p:nvPicPr>
          <p:cNvPr id="15" name="Picture 14">
            <a:extLst>
              <a:ext uri="{FF2B5EF4-FFF2-40B4-BE49-F238E27FC236}">
                <a16:creationId xmlns:a16="http://schemas.microsoft.com/office/drawing/2014/main" id="{988846CC-D77D-434F-9BCD-F11B2B5B1F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1740" y="6183319"/>
            <a:ext cx="1458504" cy="731829"/>
          </a:xfrm>
          <a:prstGeom prst="rect">
            <a:avLst/>
          </a:prstGeom>
        </p:spPr>
      </p:pic>
    </p:spTree>
    <p:extLst>
      <p:ext uri="{BB962C8B-B14F-4D97-AF65-F5344CB8AC3E}">
        <p14:creationId xmlns:p14="http://schemas.microsoft.com/office/powerpoint/2010/main" val="46051028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dirty="0"/>
              <a:t>Necessity of True Devotion to Mary</a:t>
            </a:r>
            <a:endParaRPr lang="en-GB" altLang="en-US" sz="4000" dirty="0"/>
          </a:p>
        </p:txBody>
      </p:sp>
      <p:pic>
        <p:nvPicPr>
          <p:cNvPr id="4099" name="Picture 4" descr="slm at prayer 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450" y="1417638"/>
            <a:ext cx="4229100" cy="4444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955040"/>
            <a:ext cx="2377121" cy="488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4600" y="274638"/>
            <a:ext cx="6172200" cy="639762"/>
          </a:xfrm>
        </p:spPr>
        <p:txBody>
          <a:bodyPr>
            <a:normAutofit fontScale="90000"/>
          </a:bodyPr>
          <a:lstStyle/>
          <a:p>
            <a:r>
              <a:rPr lang="en-US" dirty="0"/>
              <a:t>Mother of Disciples</a:t>
            </a:r>
            <a:endParaRPr lang="en-SG" dirty="0"/>
          </a:p>
        </p:txBody>
      </p:sp>
      <p:sp>
        <p:nvSpPr>
          <p:cNvPr id="3" name="Content Placeholder 2"/>
          <p:cNvSpPr>
            <a:spLocks noGrp="1"/>
          </p:cNvSpPr>
          <p:nvPr>
            <p:ph idx="1"/>
          </p:nvPr>
        </p:nvSpPr>
        <p:spPr>
          <a:xfrm>
            <a:off x="2377121" y="1066801"/>
            <a:ext cx="6233479" cy="5115772"/>
          </a:xfrm>
        </p:spPr>
        <p:txBody>
          <a:bodyPr>
            <a:normAutofit lnSpcReduction="10000"/>
          </a:bodyPr>
          <a:lstStyle/>
          <a:p>
            <a:pPr marL="0" indent="0" algn="just">
              <a:buNone/>
            </a:pPr>
            <a:r>
              <a:rPr lang="en-SG" dirty="0"/>
              <a:t>Standing by the cross of Jesus were his mother and his mother’s sister, Mary the wife of Cleopas, and Mary Magdalene. When Jesus saw his mother and the disciple whom he loved standing nearby, he said to his mother, </a:t>
            </a:r>
            <a:r>
              <a:rPr lang="en-SG" b="1" dirty="0"/>
              <a:t>“Woman, behold, your son!” </a:t>
            </a:r>
            <a:r>
              <a:rPr lang="en-SG" dirty="0"/>
              <a:t>Then he said to the disciple, </a:t>
            </a:r>
            <a:r>
              <a:rPr lang="en-SG" b="1" dirty="0"/>
              <a:t>“Behold, your mother!” </a:t>
            </a:r>
            <a:r>
              <a:rPr lang="en-SG" dirty="0"/>
              <a:t>And from that hour the </a:t>
            </a:r>
            <a:r>
              <a:rPr lang="en-SG" dirty="0">
                <a:effectLst>
                  <a:outerShdw blurRad="38100" dist="38100" dir="2700000" algn="tl">
                    <a:srgbClr val="000000">
                      <a:alpha val="43137"/>
                    </a:srgbClr>
                  </a:outerShdw>
                </a:effectLst>
              </a:rPr>
              <a:t>disciple took her to his own home</a:t>
            </a:r>
            <a:r>
              <a:rPr lang="en-SG" dirty="0"/>
              <a:t>. </a:t>
            </a:r>
            <a:r>
              <a:rPr lang="en-SG" sz="2400" dirty="0"/>
              <a:t>(John 19:25-27)</a:t>
            </a:r>
          </a:p>
        </p:txBody>
      </p:sp>
    </p:spTree>
    <p:extLst>
      <p:ext uri="{BB962C8B-B14F-4D97-AF65-F5344CB8AC3E}">
        <p14:creationId xmlns:p14="http://schemas.microsoft.com/office/powerpoint/2010/main" val="28605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02CD6-5822-4C25-BD2C-E80B3800A99D}"/>
              </a:ext>
            </a:extLst>
          </p:cNvPr>
          <p:cNvSpPr>
            <a:spLocks noGrp="1"/>
          </p:cNvSpPr>
          <p:nvPr>
            <p:ph type="title"/>
          </p:nvPr>
        </p:nvSpPr>
        <p:spPr>
          <a:xfrm>
            <a:off x="457200" y="274638"/>
            <a:ext cx="8229600" cy="812482"/>
          </a:xfrm>
        </p:spPr>
        <p:txBody>
          <a:bodyPr>
            <a:normAutofit/>
          </a:bodyPr>
          <a:lstStyle/>
          <a:p>
            <a:r>
              <a:rPr lang="en-SG" sz="3600" b="1" dirty="0"/>
              <a:t>To take Mary into your own home</a:t>
            </a:r>
          </a:p>
        </p:txBody>
      </p:sp>
      <p:sp>
        <p:nvSpPr>
          <p:cNvPr id="4" name="Content Placeholder 3">
            <a:extLst>
              <a:ext uri="{FF2B5EF4-FFF2-40B4-BE49-F238E27FC236}">
                <a16:creationId xmlns:a16="http://schemas.microsoft.com/office/drawing/2014/main" id="{7EF7644B-E6FB-4E39-A0F8-B17D7904BC59}"/>
              </a:ext>
            </a:extLst>
          </p:cNvPr>
          <p:cNvSpPr>
            <a:spLocks noGrp="1"/>
          </p:cNvSpPr>
          <p:nvPr>
            <p:ph idx="1"/>
          </p:nvPr>
        </p:nvSpPr>
        <p:spPr>
          <a:xfrm>
            <a:off x="457200" y="1143000"/>
            <a:ext cx="8229600" cy="4983169"/>
          </a:xfrm>
        </p:spPr>
        <p:txBody>
          <a:bodyPr>
            <a:normAutofit fontScale="92500" lnSpcReduction="10000"/>
          </a:bodyPr>
          <a:lstStyle/>
          <a:p>
            <a:pPr marL="0" indent="0" algn="just">
              <a:buNone/>
            </a:pPr>
            <a:r>
              <a:rPr lang="en-SG" dirty="0"/>
              <a:t>Mary received from God a unique dominion over souls enabling her to nourish them and make them more and more godlike.  St Augustine went so far as to say that even in this world all the elect are enclosed in the womb of Mary, and that their real birthday is when this good mother brings them forth to eternal life.  Consequently, just as an infant draws all its nourishment from its mother, who gives according to its needs, so the elect draw their spiritual nourishment and all their strength from Mary. </a:t>
            </a:r>
            <a:r>
              <a:rPr lang="en-SG" sz="2600" dirty="0"/>
              <a:t>(SM14)</a:t>
            </a:r>
          </a:p>
        </p:txBody>
      </p:sp>
    </p:spTree>
    <p:extLst>
      <p:ext uri="{BB962C8B-B14F-4D97-AF65-F5344CB8AC3E}">
        <p14:creationId xmlns:p14="http://schemas.microsoft.com/office/powerpoint/2010/main" val="405061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7735"/>
          </a:xfrm>
        </p:spPr>
        <p:txBody>
          <a:bodyPr>
            <a:normAutofit/>
          </a:bodyPr>
          <a:lstStyle/>
          <a:p>
            <a:r>
              <a:rPr lang="en-US" sz="4000" b="1" dirty="0"/>
              <a:t>The Way to Jesus</a:t>
            </a:r>
            <a:endParaRPr lang="en-SG" sz="4000" b="1" dirty="0"/>
          </a:p>
        </p:txBody>
      </p:sp>
      <p:sp>
        <p:nvSpPr>
          <p:cNvPr id="3" name="Content Placeholder 2"/>
          <p:cNvSpPr>
            <a:spLocks noGrp="1"/>
          </p:cNvSpPr>
          <p:nvPr>
            <p:ph idx="1"/>
          </p:nvPr>
        </p:nvSpPr>
        <p:spPr>
          <a:xfrm>
            <a:off x="457200" y="1142373"/>
            <a:ext cx="8229600" cy="1296027"/>
          </a:xfrm>
        </p:spPr>
        <p:txBody>
          <a:bodyPr/>
          <a:lstStyle/>
          <a:p>
            <a:pPr marL="0" indent="0" algn="just">
              <a:buNone/>
            </a:pPr>
            <a:r>
              <a:rPr lang="en-US" dirty="0"/>
              <a:t>Mary is the Surest, Shortest, Smoothest and most Perfect way of approaching Jesus. </a:t>
            </a:r>
            <a:r>
              <a:rPr lang="en-US" sz="2000" dirty="0"/>
              <a:t>(TD55)</a:t>
            </a:r>
            <a:endParaRPr lang="en-SG" sz="2000"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3994"/>
          <a:stretch/>
        </p:blipFill>
        <p:spPr bwMode="auto">
          <a:xfrm>
            <a:off x="609600" y="2286000"/>
            <a:ext cx="4934803" cy="3829945"/>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803" y="2515227"/>
            <a:ext cx="4628389" cy="3809373"/>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259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Secret of Mary</a:t>
            </a:r>
            <a:endParaRPr lang="en-SG" dirty="0"/>
          </a:p>
        </p:txBody>
      </p:sp>
      <p:sp>
        <p:nvSpPr>
          <p:cNvPr id="3" name="Content Placeholder 2"/>
          <p:cNvSpPr>
            <a:spLocks noGrp="1"/>
          </p:cNvSpPr>
          <p:nvPr>
            <p:ph idx="1"/>
          </p:nvPr>
        </p:nvSpPr>
        <p:spPr>
          <a:xfrm>
            <a:off x="304800" y="1066800"/>
            <a:ext cx="8534400" cy="2743200"/>
          </a:xfrm>
        </p:spPr>
        <p:txBody>
          <a:bodyPr>
            <a:normAutofit/>
          </a:bodyPr>
          <a:lstStyle/>
          <a:p>
            <a:pPr marL="0" indent="0" algn="just">
              <a:buNone/>
            </a:pPr>
            <a:r>
              <a:rPr lang="en-US" dirty="0"/>
              <a:t>It is not something that is so obvious. One needs to work at it and discover Mary.</a:t>
            </a:r>
          </a:p>
          <a:p>
            <a:pPr marL="0" indent="0">
              <a:buNone/>
            </a:pPr>
            <a:r>
              <a:rPr lang="en-SG" dirty="0"/>
              <a:t>Happy, indeed sublimely happy, is the person to whom the Holy Spirit reveals the secret of Mary, thus imparting to him true knowledge of her.  </a:t>
            </a:r>
            <a:r>
              <a:rPr lang="en-SG" sz="2000" dirty="0"/>
              <a:t>(SM20)</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6999" y="3657600"/>
            <a:ext cx="3849352" cy="256222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57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a:t>God wants you to be holy like Him</a:t>
            </a:r>
            <a:endParaRPr lang="en-SG" sz="4000" dirty="0"/>
          </a:p>
        </p:txBody>
      </p:sp>
      <p:sp>
        <p:nvSpPr>
          <p:cNvPr id="3" name="Content Placeholder 2"/>
          <p:cNvSpPr>
            <a:spLocks noGrp="1"/>
          </p:cNvSpPr>
          <p:nvPr>
            <p:ph idx="1"/>
          </p:nvPr>
        </p:nvSpPr>
        <p:spPr>
          <a:xfrm>
            <a:off x="457200" y="1066800"/>
            <a:ext cx="8229600" cy="1676400"/>
          </a:xfrm>
        </p:spPr>
        <p:txBody>
          <a:bodyPr>
            <a:normAutofit/>
          </a:bodyPr>
          <a:lstStyle/>
          <a:p>
            <a:pPr marL="0" indent="0" algn="just">
              <a:buNone/>
            </a:pPr>
            <a:r>
              <a:rPr lang="en-US" dirty="0"/>
              <a:t>How can you attain holiness?</a:t>
            </a:r>
          </a:p>
          <a:p>
            <a:pPr marL="0" indent="0" algn="just">
              <a:buNone/>
            </a:pPr>
            <a:r>
              <a:rPr lang="en-US" dirty="0"/>
              <a:t>“What steps will you take to reach the high level to which God is calling you?” </a:t>
            </a:r>
            <a:r>
              <a:rPr lang="en-US" sz="2000" dirty="0"/>
              <a:t>(SM4)</a:t>
            </a:r>
            <a:endParaRPr lang="en-SG"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414"/>
          <a:stretch/>
        </p:blipFill>
        <p:spPr bwMode="auto">
          <a:xfrm>
            <a:off x="-7202" y="2980501"/>
            <a:ext cx="9151202" cy="311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355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To Be Holy</a:t>
            </a:r>
            <a:endParaRPr lang="en-SG" dirty="0"/>
          </a:p>
        </p:txBody>
      </p:sp>
      <p:sp>
        <p:nvSpPr>
          <p:cNvPr id="3" name="Content Placeholder 2"/>
          <p:cNvSpPr>
            <a:spLocks noGrp="1"/>
          </p:cNvSpPr>
          <p:nvPr>
            <p:ph idx="1"/>
          </p:nvPr>
        </p:nvSpPr>
        <p:spPr>
          <a:xfrm>
            <a:off x="457200" y="1371600"/>
            <a:ext cx="4495800" cy="4724400"/>
          </a:xfrm>
        </p:spPr>
        <p:txBody>
          <a:bodyPr>
            <a:normAutofit/>
          </a:bodyPr>
          <a:lstStyle/>
          <a:p>
            <a:pPr marL="0" indent="0">
              <a:buNone/>
            </a:pPr>
            <a:r>
              <a:rPr lang="en-SG" sz="2800" b="1" kern="1000" dirty="0"/>
              <a:t>TO FIND THE GRACE OF GOD, WE MUST DISCOVER MARY</a:t>
            </a:r>
          </a:p>
          <a:p>
            <a:pPr marL="0" indent="0" algn="just">
              <a:buNone/>
            </a:pPr>
            <a:r>
              <a:rPr lang="en-SG" sz="2800" spc="-80" dirty="0"/>
              <a:t>We must discover a simple means to obtain from God the grace needed to become holy.  It is precisely this I wish to teach you.  My contention is that you must first discover Mary if you would obtain this grace from God. </a:t>
            </a:r>
            <a:r>
              <a:rPr lang="en-SG" sz="2000" dirty="0"/>
              <a:t>(SM6)</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29200" y="1676400"/>
            <a:ext cx="3955446" cy="4038600"/>
          </a:xfrm>
          <a:prstGeom prst="ellipse">
            <a:avLst/>
          </a:prstGeom>
          <a:ln>
            <a:noFill/>
          </a:ln>
          <a:effectLst>
            <a:softEdge rad="317500"/>
          </a:effectLst>
        </p:spPr>
      </p:pic>
    </p:spTree>
    <p:extLst>
      <p:ext uri="{BB962C8B-B14F-4D97-AF65-F5344CB8AC3E}">
        <p14:creationId xmlns:p14="http://schemas.microsoft.com/office/powerpoint/2010/main" val="2409447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838200"/>
          </a:xfrm>
        </p:spPr>
        <p:txBody>
          <a:bodyPr>
            <a:normAutofit/>
          </a:bodyPr>
          <a:lstStyle/>
          <a:p>
            <a:r>
              <a:rPr lang="en-US" sz="4000" spc="-150" dirty="0"/>
              <a:t>God gathers all the graces and called it Mary</a:t>
            </a:r>
            <a:endParaRPr lang="en-SG" sz="4000" spc="-150" dirty="0"/>
          </a:p>
        </p:txBody>
      </p:sp>
      <p:sp>
        <p:nvSpPr>
          <p:cNvPr id="3" name="Content Placeholder 2"/>
          <p:cNvSpPr>
            <a:spLocks noGrp="1"/>
          </p:cNvSpPr>
          <p:nvPr>
            <p:ph idx="1"/>
          </p:nvPr>
        </p:nvSpPr>
        <p:spPr>
          <a:xfrm>
            <a:off x="304800" y="1447800"/>
            <a:ext cx="5334000" cy="4114800"/>
          </a:xfrm>
        </p:spPr>
        <p:txBody>
          <a:bodyPr>
            <a:normAutofit/>
          </a:bodyPr>
          <a:lstStyle/>
          <a:p>
            <a:pPr marL="0" indent="0" algn="just">
              <a:buNone/>
            </a:pPr>
            <a:r>
              <a:rPr lang="en-SG" spc="120" dirty="0"/>
              <a:t>God chose her to be the treasurer, the administrator and the dispenser of all his graces, so that all his graces and gifts pass through her hands.</a:t>
            </a:r>
            <a:r>
              <a:rPr lang="en-SG" sz="2000" spc="120" dirty="0"/>
              <a:t> (SM10)</a:t>
            </a:r>
          </a:p>
        </p:txBody>
      </p:sp>
      <p:pic>
        <p:nvPicPr>
          <p:cNvPr id="4" name="Picture 3">
            <a:extLst>
              <a:ext uri="{FF2B5EF4-FFF2-40B4-BE49-F238E27FC236}">
                <a16:creationId xmlns:a16="http://schemas.microsoft.com/office/drawing/2014/main" id="{21E466C0-2000-42CD-A2C4-335AB0A1E8B5}"/>
              </a:ext>
            </a:extLst>
          </p:cNvPr>
          <p:cNvPicPr>
            <a:picLocks noChangeAspect="1"/>
          </p:cNvPicPr>
          <p:nvPr/>
        </p:nvPicPr>
        <p:blipFill>
          <a:blip r:embed="rId2"/>
          <a:stretch>
            <a:fillRect/>
          </a:stretch>
        </p:blipFill>
        <p:spPr>
          <a:xfrm>
            <a:off x="5867400" y="1600200"/>
            <a:ext cx="2679700" cy="3290671"/>
          </a:xfrm>
          <a:prstGeom prst="rect">
            <a:avLst/>
          </a:prstGeom>
        </p:spPr>
      </p:pic>
    </p:spTree>
    <p:extLst>
      <p:ext uri="{BB962C8B-B14F-4D97-AF65-F5344CB8AC3E}">
        <p14:creationId xmlns:p14="http://schemas.microsoft.com/office/powerpoint/2010/main" val="328086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SG" dirty="0"/>
              <a:t>Be formed in Mary </a:t>
            </a:r>
          </a:p>
        </p:txBody>
      </p:sp>
      <p:sp>
        <p:nvSpPr>
          <p:cNvPr id="3" name="Content Placeholder 2"/>
          <p:cNvSpPr>
            <a:spLocks noGrp="1"/>
          </p:cNvSpPr>
          <p:nvPr>
            <p:ph idx="1"/>
          </p:nvPr>
        </p:nvSpPr>
        <p:spPr>
          <a:xfrm>
            <a:off x="457200" y="1447800"/>
            <a:ext cx="5105400" cy="4678363"/>
          </a:xfrm>
        </p:spPr>
        <p:txBody>
          <a:bodyPr/>
          <a:lstStyle/>
          <a:p>
            <a:pPr marL="0" indent="0" algn="just">
              <a:buNone/>
            </a:pPr>
            <a:r>
              <a:rPr lang="en-SG" dirty="0"/>
              <a:t>If anyone wishes to become a member of Jesus Christ, and consequently be filled with grace and truth , he must be formed in Mary through the grace of Jesus Christ… </a:t>
            </a:r>
            <a:r>
              <a:rPr lang="en-SG" sz="1800" dirty="0"/>
              <a:t>(SM12)</a:t>
            </a: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2" r="13868"/>
          <a:stretch/>
        </p:blipFill>
        <p:spPr bwMode="auto">
          <a:xfrm>
            <a:off x="5712434" y="1524000"/>
            <a:ext cx="2898166" cy="32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a:t>Mary the “Living </a:t>
            </a:r>
            <a:r>
              <a:rPr lang="en-US" sz="3600" dirty="0" err="1"/>
              <a:t>Mould</a:t>
            </a:r>
            <a:r>
              <a:rPr lang="en-US" sz="3600" dirty="0"/>
              <a:t> of God”</a:t>
            </a:r>
            <a:endParaRPr lang="en-SG" sz="3600" dirty="0"/>
          </a:p>
        </p:txBody>
      </p:sp>
      <p:sp>
        <p:nvSpPr>
          <p:cNvPr id="3" name="Content Placeholder 2"/>
          <p:cNvSpPr>
            <a:spLocks noGrp="1"/>
          </p:cNvSpPr>
          <p:nvPr>
            <p:ph idx="1"/>
          </p:nvPr>
        </p:nvSpPr>
        <p:spPr>
          <a:xfrm>
            <a:off x="457200" y="1066800"/>
            <a:ext cx="8229600" cy="2286000"/>
          </a:xfrm>
        </p:spPr>
        <p:txBody>
          <a:bodyPr>
            <a:normAutofit/>
          </a:bodyPr>
          <a:lstStyle/>
          <a:p>
            <a:pPr marL="0" indent="0" algn="just">
              <a:buNone/>
            </a:pPr>
            <a:r>
              <a:rPr lang="en-SG" dirty="0"/>
              <a:t>No godly feature is missing from this mould. Everyone who casts himself into it and allows himself to be moulded will acquire every feature of Jesus Christ, true God… </a:t>
            </a:r>
            <a:r>
              <a:rPr lang="en-SG" sz="2000" dirty="0"/>
              <a:t>(SM17)</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214"/>
          <a:stretch/>
        </p:blipFill>
        <p:spPr bwMode="auto">
          <a:xfrm>
            <a:off x="868679" y="3352800"/>
            <a:ext cx="4191001" cy="2557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E4D7891-474C-470A-A4D5-BFB3ADC7F5DE}"/>
              </a:ext>
            </a:extLst>
          </p:cNvPr>
          <p:cNvPicPr>
            <a:picLocks noChangeAspect="1"/>
          </p:cNvPicPr>
          <p:nvPr/>
        </p:nvPicPr>
        <p:blipFill>
          <a:blip r:embed="rId3"/>
          <a:stretch>
            <a:fillRect/>
          </a:stretch>
        </p:blipFill>
        <p:spPr>
          <a:xfrm>
            <a:off x="5054600" y="3412392"/>
            <a:ext cx="3251200" cy="2438400"/>
          </a:xfrm>
          <a:prstGeom prst="rect">
            <a:avLst/>
          </a:prstGeom>
          <a:effectLst>
            <a:softEdge rad="63500"/>
          </a:effectLst>
        </p:spPr>
      </p:pic>
    </p:spTree>
    <p:extLst>
      <p:ext uri="{BB962C8B-B14F-4D97-AF65-F5344CB8AC3E}">
        <p14:creationId xmlns:p14="http://schemas.microsoft.com/office/powerpoint/2010/main" val="333513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713" y="304799"/>
            <a:ext cx="3177687" cy="171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2092062"/>
            <a:ext cx="8229600" cy="3775338"/>
          </a:xfrm>
        </p:spPr>
        <p:txBody>
          <a:bodyPr>
            <a:normAutofit lnSpcReduction="10000"/>
          </a:bodyPr>
          <a:lstStyle/>
          <a:p>
            <a:pPr marL="0" indent="0" algn="just">
              <a:buNone/>
            </a:pPr>
            <a:r>
              <a:rPr lang="en-SG" dirty="0"/>
              <a:t>Mary was created only for God, and it is unthinkable that she should reserve even one soul for herself.  On the contrary she leads every soul to God and to union with him.  Mary is the wonderful echo of God.  The more a person joins himself to her, the more effectively she unites him to God.  When we say "Mary", she re-echoes "God". </a:t>
            </a:r>
            <a:r>
              <a:rPr lang="en-SG" sz="2000" dirty="0"/>
              <a:t>(SM21)</a:t>
            </a:r>
          </a:p>
        </p:txBody>
      </p:sp>
    </p:spTree>
    <p:extLst>
      <p:ext uri="{BB962C8B-B14F-4D97-AF65-F5344CB8AC3E}">
        <p14:creationId xmlns:p14="http://schemas.microsoft.com/office/powerpoint/2010/main" val="354201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a:t>Necessity of Devotion to Mary</a:t>
            </a:r>
            <a:endParaRPr lang="en-GB" altLang="en-US"/>
          </a:p>
        </p:txBody>
      </p:sp>
      <p:sp>
        <p:nvSpPr>
          <p:cNvPr id="6147" name="Rectangle 3"/>
          <p:cNvSpPr>
            <a:spLocks noGrp="1" noChangeArrowheads="1"/>
          </p:cNvSpPr>
          <p:nvPr>
            <p:ph idx="1"/>
          </p:nvPr>
        </p:nvSpPr>
        <p:spPr>
          <a:xfrm>
            <a:off x="612648" y="1600200"/>
            <a:ext cx="8226552" cy="4495800"/>
          </a:xfrm>
        </p:spPr>
        <p:txBody>
          <a:bodyPr>
            <a:normAutofit/>
          </a:bodyPr>
          <a:lstStyle/>
          <a:p>
            <a:pPr eaLnBrk="1" hangingPunct="1">
              <a:defRPr/>
            </a:pPr>
            <a:r>
              <a:rPr lang="en-US" sz="3200" dirty="0"/>
              <a:t>Mary is necessary to us because God has freely willed that she should be. </a:t>
            </a:r>
          </a:p>
          <a:p>
            <a:pPr eaLnBrk="1" hangingPunct="1">
              <a:defRPr/>
            </a:pPr>
            <a:r>
              <a:rPr lang="en-US" sz="3200" dirty="0"/>
              <a:t>“The salvation of the world began through Mary and through her it must be accomplished.” (TD 49)</a:t>
            </a:r>
          </a:p>
          <a:p>
            <a:pPr eaLnBrk="1" hangingPunct="1">
              <a:defRPr/>
            </a:pPr>
            <a:r>
              <a:rPr lang="en-US" sz="3200" dirty="0"/>
              <a:t>The First Coming (Advent of Christ)</a:t>
            </a:r>
          </a:p>
          <a:p>
            <a:pPr eaLnBrk="1" hangingPunct="1">
              <a:defRPr/>
            </a:pPr>
            <a:r>
              <a:rPr lang="en-US" sz="3200" dirty="0"/>
              <a:t>The Second Coming </a:t>
            </a:r>
            <a:r>
              <a:rPr lang="en-US" sz="3200" spc="-150" dirty="0"/>
              <a:t>(Advent of the Return of Christ)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If anyone wants to follow me</a:t>
            </a:r>
            <a:endParaRPr lang="en-SG" dirty="0"/>
          </a:p>
        </p:txBody>
      </p:sp>
      <p:sp>
        <p:nvSpPr>
          <p:cNvPr id="3" name="Content Placeholder 2"/>
          <p:cNvSpPr>
            <a:spLocks noGrp="1"/>
          </p:cNvSpPr>
          <p:nvPr>
            <p:ph idx="1"/>
          </p:nvPr>
        </p:nvSpPr>
        <p:spPr>
          <a:xfrm>
            <a:off x="457200" y="1219200"/>
            <a:ext cx="8229600" cy="1650025"/>
          </a:xfrm>
        </p:spPr>
        <p:txBody>
          <a:bodyPr/>
          <a:lstStyle/>
          <a:p>
            <a:pPr marL="0" indent="0" algn="just">
              <a:buNone/>
            </a:pPr>
            <a:r>
              <a:rPr lang="en-SG" dirty="0"/>
              <a:t>One who has discovered Mary through a genuine devotion is not exempt from crosses and sufferings.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606935"/>
            <a:ext cx="4529568" cy="3565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56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09" r="8472"/>
          <a:stretch/>
        </p:blipFill>
        <p:spPr bwMode="auto">
          <a:xfrm>
            <a:off x="4119880" y="2896854"/>
            <a:ext cx="4582160" cy="368682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04800"/>
            <a:ext cx="8229600" cy="838200"/>
          </a:xfrm>
        </p:spPr>
        <p:txBody>
          <a:bodyPr>
            <a:noAutofit/>
          </a:bodyPr>
          <a:lstStyle/>
          <a:p>
            <a:r>
              <a:rPr lang="en-US" sz="3600" b="1" dirty="0"/>
              <a:t>Bearing the Cross with Joy</a:t>
            </a:r>
            <a:endParaRPr lang="en-SG" sz="3600" b="1" dirty="0"/>
          </a:p>
        </p:txBody>
      </p:sp>
      <p:sp>
        <p:nvSpPr>
          <p:cNvPr id="3" name="Content Placeholder 2"/>
          <p:cNvSpPr>
            <a:spLocks noGrp="1"/>
          </p:cNvSpPr>
          <p:nvPr>
            <p:ph idx="1"/>
          </p:nvPr>
        </p:nvSpPr>
        <p:spPr>
          <a:xfrm>
            <a:off x="457200" y="1066800"/>
            <a:ext cx="8229600" cy="4114800"/>
          </a:xfrm>
        </p:spPr>
        <p:txBody>
          <a:bodyPr>
            <a:normAutofit/>
          </a:bodyPr>
          <a:lstStyle/>
          <a:p>
            <a:pPr marL="0" indent="0" algn="just">
              <a:buNone/>
            </a:pPr>
            <a:r>
              <a:rPr lang="en-SG" dirty="0"/>
              <a:t>While meting out crosses to them she gives the grace to bear them with patience, and even with joy.  In this way, the crosses she sends to those who trust themselves to her are rather like sweetmeats, i.e. "sweetened" crosses rather than "bitter" ones. </a:t>
            </a:r>
            <a:r>
              <a:rPr lang="en-SG" sz="2000" dirty="0"/>
              <a:t>(SM22)</a:t>
            </a:r>
          </a:p>
          <a:p>
            <a:pPr marL="0" indent="0">
              <a:buNone/>
            </a:pPr>
            <a:endParaRPr lang="en-SG" dirty="0"/>
          </a:p>
        </p:txBody>
      </p:sp>
    </p:spTree>
    <p:extLst>
      <p:ext uri="{BB962C8B-B14F-4D97-AF65-F5344CB8AC3E}">
        <p14:creationId xmlns:p14="http://schemas.microsoft.com/office/powerpoint/2010/main" val="420787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t>To Jesus Through Mary</a:t>
            </a:r>
            <a:endParaRPr lang="en-SG" b="1" dirty="0"/>
          </a:p>
        </p:txBody>
      </p:sp>
      <p:sp>
        <p:nvSpPr>
          <p:cNvPr id="3" name="Content Placeholder 2"/>
          <p:cNvSpPr>
            <a:spLocks noGrp="1"/>
          </p:cNvSpPr>
          <p:nvPr>
            <p:ph idx="1"/>
          </p:nvPr>
        </p:nvSpPr>
        <p:spPr>
          <a:xfrm>
            <a:off x="457200" y="990600"/>
            <a:ext cx="8229600" cy="4191000"/>
          </a:xfrm>
        </p:spPr>
        <p:txBody>
          <a:bodyPr>
            <a:normAutofit/>
          </a:bodyPr>
          <a:lstStyle/>
          <a:p>
            <a:pPr marL="0" indent="0" algn="just">
              <a:buNone/>
            </a:pPr>
            <a:r>
              <a:rPr lang="en-SG" dirty="0"/>
              <a:t>God ordinarily imparts his graces to men through Mary.  Therefore, if we wish to go to him, seeking union with him, we must use the same means which he used in coming down from heaven to assume our human nature and to impart his graces to us.  That means was a complete dependence on Mary his Mother, which is true devotion to her.</a:t>
            </a:r>
          </a:p>
        </p:txBody>
      </p:sp>
      <p:pic>
        <p:nvPicPr>
          <p:cNvPr id="5" name="Picture 4">
            <a:extLst>
              <a:ext uri="{FF2B5EF4-FFF2-40B4-BE49-F238E27FC236}">
                <a16:creationId xmlns:a16="http://schemas.microsoft.com/office/drawing/2014/main" id="{A992ACD6-796B-4F51-BCDC-E0210BC5A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697" y="4876800"/>
            <a:ext cx="3850103" cy="1524000"/>
          </a:xfrm>
          <a:prstGeom prst="rect">
            <a:avLst/>
          </a:prstGeom>
          <a:effectLst>
            <a:softEdge rad="127000"/>
          </a:effectLst>
        </p:spPr>
      </p:pic>
    </p:spTree>
    <p:extLst>
      <p:ext uri="{BB962C8B-B14F-4D97-AF65-F5344CB8AC3E}">
        <p14:creationId xmlns:p14="http://schemas.microsoft.com/office/powerpoint/2010/main" val="3967336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343401"/>
          </a:xfrm>
        </p:spPr>
        <p:txBody>
          <a:bodyPr>
            <a:normAutofit fontScale="92500" lnSpcReduction="20000"/>
          </a:bodyPr>
          <a:lstStyle/>
          <a:p>
            <a:pPr marL="0" indent="0" algn="just">
              <a:buNone/>
            </a:pPr>
            <a:r>
              <a:rPr lang="en-SG" sz="3500" dirty="0"/>
              <a:t>When you follow Mary you will not go astray; </a:t>
            </a:r>
          </a:p>
          <a:p>
            <a:pPr marL="0" indent="0" algn="just">
              <a:buNone/>
            </a:pPr>
            <a:r>
              <a:rPr lang="en-SG" sz="3500" dirty="0"/>
              <a:t>When you pray to her, you will not despair; </a:t>
            </a:r>
          </a:p>
          <a:p>
            <a:pPr marL="0" indent="0" algn="just">
              <a:buNone/>
            </a:pPr>
            <a:r>
              <a:rPr lang="en-SG" sz="3500" dirty="0"/>
              <a:t>When your mind is on her, you will not wander; </a:t>
            </a:r>
          </a:p>
          <a:p>
            <a:pPr marL="0" indent="0" algn="just">
              <a:buNone/>
            </a:pPr>
            <a:r>
              <a:rPr lang="en-SG" sz="3500" dirty="0"/>
              <a:t>When she holds you up, you will not fall; </a:t>
            </a:r>
          </a:p>
          <a:p>
            <a:pPr marL="0" indent="0" algn="just">
              <a:buNone/>
            </a:pPr>
            <a:r>
              <a:rPr lang="en-SG" sz="3500" dirty="0"/>
              <a:t>When she protects you, you will have no fear; </a:t>
            </a:r>
          </a:p>
          <a:p>
            <a:pPr marL="0" indent="0" algn="just">
              <a:buNone/>
            </a:pPr>
            <a:r>
              <a:rPr lang="en-SG" sz="3500" dirty="0"/>
              <a:t>When she guides you, you will feel no fatigue; </a:t>
            </a:r>
          </a:p>
          <a:p>
            <a:pPr marL="0" indent="0" algn="just">
              <a:buNone/>
            </a:pPr>
            <a:r>
              <a:rPr lang="en-SG" sz="3500" dirty="0"/>
              <a:t>When she is on your side, </a:t>
            </a:r>
          </a:p>
          <a:p>
            <a:pPr marL="0" indent="0" algn="just">
              <a:buNone/>
            </a:pPr>
            <a:r>
              <a:rPr lang="en-SG" sz="3500" dirty="0"/>
              <a:t>you will arrive safely home. </a:t>
            </a:r>
          </a:p>
          <a:p>
            <a:pPr marL="0" indent="0" algn="just">
              <a:buNone/>
            </a:pPr>
            <a:r>
              <a:rPr lang="en-SG" sz="2800" dirty="0"/>
              <a:t>(Saint Bernard), </a:t>
            </a:r>
            <a:r>
              <a:rPr lang="en-SG" sz="2000" dirty="0"/>
              <a:t>(SM40)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944" y="4191000"/>
            <a:ext cx="4351666" cy="2286000"/>
          </a:xfrm>
          <a:prstGeom prst="rect">
            <a:avLst/>
          </a:prstGeom>
          <a:effectLst>
            <a:softEdge rad="317500"/>
          </a:effectLst>
        </p:spPr>
      </p:pic>
    </p:spTree>
    <p:extLst>
      <p:ext uri="{BB962C8B-B14F-4D97-AF65-F5344CB8AC3E}">
        <p14:creationId xmlns:p14="http://schemas.microsoft.com/office/powerpoint/2010/main" val="2054467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SG" dirty="0"/>
              <a:t>Mary is the fruitful Virgin</a:t>
            </a:r>
          </a:p>
        </p:txBody>
      </p:sp>
      <p:sp>
        <p:nvSpPr>
          <p:cNvPr id="3" name="Content Placeholder 2"/>
          <p:cNvSpPr>
            <a:spLocks noGrp="1"/>
          </p:cNvSpPr>
          <p:nvPr>
            <p:ph idx="1"/>
          </p:nvPr>
        </p:nvSpPr>
        <p:spPr>
          <a:xfrm>
            <a:off x="457200" y="1447800"/>
            <a:ext cx="4648200" cy="4572000"/>
          </a:xfrm>
        </p:spPr>
        <p:txBody>
          <a:bodyPr/>
          <a:lstStyle/>
          <a:p>
            <a:pPr marL="0" indent="0" algn="just">
              <a:buNone/>
            </a:pPr>
            <a:r>
              <a:rPr lang="en-SG" dirty="0"/>
              <a:t>If Jesus is equally the fruit of Mary for each individual soul as for all souls in general, he is even more especially her fruit and her masterpiece in the soul where she is present. </a:t>
            </a:r>
            <a:r>
              <a:rPr lang="en-SG" sz="2000" dirty="0"/>
              <a:t>(SM56)</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432" y="1462800"/>
            <a:ext cx="3270368" cy="417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39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err="1">
                <a:latin typeface="Impact" panose="020B0806030902050204" pitchFamily="34" charset="0"/>
              </a:rPr>
              <a:t>Totus</a:t>
            </a:r>
            <a:r>
              <a:rPr lang="en-US" sz="6600" dirty="0">
                <a:latin typeface="Impact" panose="020B0806030902050204" pitchFamily="34" charset="0"/>
              </a:rPr>
              <a:t> </a:t>
            </a:r>
            <a:r>
              <a:rPr lang="en-US" sz="6600" dirty="0" err="1">
                <a:latin typeface="Impact" panose="020B0806030902050204" pitchFamily="34" charset="0"/>
              </a:rPr>
              <a:t>Tuus</a:t>
            </a:r>
            <a:endParaRPr lang="en-SG" sz="6600" dirty="0">
              <a:latin typeface="Impact" panose="020B0806030902050204" pitchFamily="34" charset="0"/>
            </a:endParaRPr>
          </a:p>
        </p:txBody>
      </p:sp>
      <p:grpSp>
        <p:nvGrpSpPr>
          <p:cNvPr id="9" name="Group 8">
            <a:extLst>
              <a:ext uri="{FF2B5EF4-FFF2-40B4-BE49-F238E27FC236}">
                <a16:creationId xmlns:a16="http://schemas.microsoft.com/office/drawing/2014/main" id="{CB54C9A4-8788-45E9-824E-819B091F547D}"/>
              </a:ext>
            </a:extLst>
          </p:cNvPr>
          <p:cNvGrpSpPr/>
          <p:nvPr/>
        </p:nvGrpSpPr>
        <p:grpSpPr>
          <a:xfrm>
            <a:off x="457200" y="1781054"/>
            <a:ext cx="8229600" cy="2860418"/>
            <a:chOff x="457200" y="2301239"/>
            <a:chExt cx="8229600" cy="2860418"/>
          </a:xfrm>
        </p:grpSpPr>
        <p:pic>
          <p:nvPicPr>
            <p:cNvPr id="3" name="Picture 2">
              <a:extLst>
                <a:ext uri="{FF2B5EF4-FFF2-40B4-BE49-F238E27FC236}">
                  <a16:creationId xmlns:a16="http://schemas.microsoft.com/office/drawing/2014/main" id="{D399E7C4-5768-4727-9249-7208F5990F4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393273" y="2301239"/>
              <a:ext cx="4293527" cy="2860418"/>
            </a:xfrm>
            <a:prstGeom prst="rect">
              <a:avLst/>
            </a:prstGeom>
          </p:spPr>
        </p:pic>
        <p:pic>
          <p:nvPicPr>
            <p:cNvPr id="4" name="Picture 3">
              <a:extLst>
                <a:ext uri="{FF2B5EF4-FFF2-40B4-BE49-F238E27FC236}">
                  <a16:creationId xmlns:a16="http://schemas.microsoft.com/office/drawing/2014/main" id="{E134059B-C0F0-4786-B617-5DF8F033FB19}"/>
                </a:ext>
              </a:extLst>
            </p:cNvPr>
            <p:cNvPicPr>
              <a:picLocks noChangeAspect="1"/>
            </p:cNvPicPr>
            <p:nvPr/>
          </p:nvPicPr>
          <p:blipFill>
            <a:blip r:embed="rId4">
              <a:grayscl/>
            </a:blip>
            <a:stretch>
              <a:fillRect/>
            </a:stretch>
          </p:blipFill>
          <p:spPr>
            <a:xfrm>
              <a:off x="457200" y="2301239"/>
              <a:ext cx="4537367" cy="2853690"/>
            </a:xfrm>
            <a:prstGeom prst="rect">
              <a:avLst/>
            </a:prstGeom>
          </p:spPr>
        </p:pic>
      </p:grpSp>
      <p:pic>
        <p:nvPicPr>
          <p:cNvPr id="10" name="Picture 9">
            <a:extLst>
              <a:ext uri="{FF2B5EF4-FFF2-40B4-BE49-F238E27FC236}">
                <a16:creationId xmlns:a16="http://schemas.microsoft.com/office/drawing/2014/main" id="{59BF9730-5A45-4F81-822C-A446FE75462F}"/>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r="10983"/>
          <a:stretch/>
        </p:blipFill>
        <p:spPr>
          <a:xfrm>
            <a:off x="457199" y="1781054"/>
            <a:ext cx="4537367" cy="2867146"/>
          </a:xfrm>
          <a:prstGeom prst="rect">
            <a:avLst/>
          </a:prstGeom>
        </p:spPr>
      </p:pic>
      <p:pic>
        <p:nvPicPr>
          <p:cNvPr id="6" name="Picture 5">
            <a:extLst>
              <a:ext uri="{FF2B5EF4-FFF2-40B4-BE49-F238E27FC236}">
                <a16:creationId xmlns:a16="http://schemas.microsoft.com/office/drawing/2014/main" id="{2DBE88DE-8638-46DB-B8F9-67731819DFB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100000" l="0" r="100000">
                        <a14:foregroundMark x1="7556" y1="64444" x2="7556" y2="64444"/>
                        <a14:foregroundMark x1="80444" y1="64889" x2="80444" y2="64889"/>
                        <a14:foregroundMark x1="7111" y1="76889" x2="7111" y2="76889"/>
                        <a14:foregroundMark x1="94667" y1="80889" x2="94667" y2="80889"/>
                        <a14:foregroundMark x1="58222" y1="10667" x2="58222" y2="10667"/>
                        <a14:foregroundMark x1="60000" y1="15556" x2="60000" y2="15556"/>
                        <a14:foregroundMark x1="55556" y1="14222" x2="55556" y2="14222"/>
                        <a14:foregroundMark x1="53778" y1="13778" x2="53778" y2="13778"/>
                        <a14:foregroundMark x1="60444" y1="14667" x2="60444" y2="14667"/>
                        <a14:foregroundMark x1="15111" y1="64444" x2="15111" y2="64444"/>
                        <a14:foregroundMark x1="13778" y1="60889" x2="13778" y2="60889"/>
                        <a14:foregroundMark x1="6667" y1="68444" x2="6667" y2="68444"/>
                        <a14:foregroundMark x1="23111" y1="33778" x2="23111" y2="33778"/>
                        <a14:foregroundMark x1="24444" y1="32889" x2="24444" y2="32889"/>
                        <a14:foregroundMark x1="19111" y1="35556" x2="19111" y2="35556"/>
                        <a14:foregroundMark x1="20889" y1="34222" x2="20889" y2="34222"/>
                        <a14:foregroundMark x1="25333" y1="32444" x2="25333" y2="32444"/>
                        <a14:foregroundMark x1="28000" y1="32889" x2="28000" y2="32889"/>
                        <a14:foregroundMark x1="11111" y1="61333" x2="11111" y2="61333"/>
                        <a14:foregroundMark x1="57333" y1="5778" x2="57333" y2="5778"/>
                        <a14:foregroundMark x1="61333" y1="13778" x2="61333" y2="13778"/>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31269" y="1781054"/>
            <a:ext cx="4518756" cy="4518756"/>
          </a:xfrm>
          <a:prstGeom prst="rect">
            <a:avLst/>
          </a:prstGeom>
        </p:spPr>
      </p:pic>
    </p:spTree>
    <p:extLst>
      <p:ext uri="{BB962C8B-B14F-4D97-AF65-F5344CB8AC3E}">
        <p14:creationId xmlns:p14="http://schemas.microsoft.com/office/powerpoint/2010/main" val="185083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4963"/>
          </a:xfrm>
        </p:spPr>
        <p:txBody>
          <a:bodyPr>
            <a:normAutofit fontScale="90000"/>
          </a:bodyPr>
          <a:lstStyle/>
          <a:p>
            <a:r>
              <a:rPr lang="en-SG" sz="3600" b="1" dirty="0"/>
              <a:t>TOTUS TUUS</a:t>
            </a:r>
            <a:br>
              <a:rPr lang="en-SG" sz="3600" b="1" dirty="0"/>
            </a:br>
            <a:r>
              <a:rPr lang="en-SG" sz="3600" b="1" dirty="0"/>
              <a:t>Total Consecration</a:t>
            </a:r>
          </a:p>
        </p:txBody>
      </p:sp>
      <p:sp>
        <p:nvSpPr>
          <p:cNvPr id="3" name="Content Placeholder 2"/>
          <p:cNvSpPr>
            <a:spLocks noGrp="1"/>
          </p:cNvSpPr>
          <p:nvPr>
            <p:ph idx="1"/>
          </p:nvPr>
        </p:nvSpPr>
        <p:spPr>
          <a:xfrm>
            <a:off x="457200" y="1219200"/>
            <a:ext cx="8229600" cy="4525963"/>
          </a:xfrm>
        </p:spPr>
        <p:txBody>
          <a:bodyPr>
            <a:noAutofit/>
          </a:bodyPr>
          <a:lstStyle/>
          <a:p>
            <a:pPr marL="0" indent="0">
              <a:buNone/>
            </a:pPr>
            <a:r>
              <a:rPr lang="en-SG" sz="4000" b="1" dirty="0">
                <a:latin typeface="Castellar" panose="020A0402060406010301" pitchFamily="18" charset="0"/>
              </a:rPr>
              <a:t>I</a:t>
            </a:r>
            <a:r>
              <a:rPr lang="en-SG" sz="2400" dirty="0"/>
              <a:t>  </a:t>
            </a:r>
            <a:r>
              <a:rPr lang="en-SG" sz="2800" dirty="0"/>
              <a:t>am all yours and all that I have </a:t>
            </a:r>
          </a:p>
          <a:p>
            <a:pPr marL="0" indent="0">
              <a:buNone/>
            </a:pPr>
            <a:r>
              <a:rPr lang="en-SG" sz="2800" dirty="0"/>
              <a:t>belongs to you, O my sweet Jesus,</a:t>
            </a:r>
          </a:p>
          <a:p>
            <a:pPr marL="0" indent="0">
              <a:buNone/>
            </a:pPr>
            <a:r>
              <a:rPr lang="en-SG" sz="2800" dirty="0"/>
              <a:t>Through Mary, your holy Mother.</a:t>
            </a:r>
          </a:p>
          <a:p>
            <a:pPr marL="0" indent="0">
              <a:buNone/>
            </a:pPr>
            <a:r>
              <a:rPr lang="en-SG" sz="2800" dirty="0"/>
              <a:t> </a:t>
            </a:r>
          </a:p>
          <a:p>
            <a:pPr marL="0" indent="0">
              <a:buNone/>
            </a:pPr>
            <a:r>
              <a:rPr lang="en-SG" sz="2800" dirty="0"/>
              <a:t>I am all yours, Mary, holy Virgin,</a:t>
            </a:r>
          </a:p>
          <a:p>
            <a:pPr marL="0" indent="0">
              <a:buNone/>
            </a:pPr>
            <a:r>
              <a:rPr lang="en-SG" sz="2800" dirty="0"/>
              <a:t>All that I have is yours, Mary, pure Virgin,</a:t>
            </a:r>
          </a:p>
          <a:p>
            <a:pPr marL="0" indent="0">
              <a:buNone/>
            </a:pPr>
            <a:r>
              <a:rPr lang="en-SG" sz="2800" dirty="0"/>
              <a:t>Be my guide in all that I do, Mary, our Mother.</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320" y="1110138"/>
            <a:ext cx="2961640" cy="3001963"/>
          </a:xfrm>
          <a:prstGeom prst="ellipse">
            <a:avLst/>
          </a:prstGeom>
          <a:ln w="9525">
            <a:solidFill>
              <a:schemeClr val="tx1"/>
            </a:solidFill>
            <a:miter lim="800000"/>
            <a:headEnd/>
            <a:tailEn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099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Totus</a:t>
            </a:r>
            <a:r>
              <a:rPr lang="en-US" b="1" dirty="0"/>
              <a:t> </a:t>
            </a:r>
            <a:r>
              <a:rPr lang="en-US" b="1" dirty="0" err="1"/>
              <a:t>Tuus</a:t>
            </a:r>
            <a:r>
              <a:rPr lang="en-US" b="1" dirty="0"/>
              <a:t> </a:t>
            </a:r>
            <a:r>
              <a:rPr lang="en-US" dirty="0"/>
              <a:t>(Totally Yours)</a:t>
            </a:r>
            <a:br>
              <a:rPr lang="en-US" dirty="0"/>
            </a:br>
            <a:r>
              <a:rPr lang="en-US" sz="3100" dirty="0"/>
              <a:t>by Rosemary </a:t>
            </a:r>
            <a:r>
              <a:rPr lang="en-US" sz="3100" dirty="0" err="1"/>
              <a:t>Scallon</a:t>
            </a:r>
            <a:endParaRPr lang="en-SG" dirty="0"/>
          </a:p>
        </p:txBody>
      </p:sp>
      <p:pic>
        <p:nvPicPr>
          <p:cNvPr id="6" name="Totus Tuus {Totally Yours} {Dana} Rosemary Scallon">
            <a:hlinkClick r:id="" action="ppaction://media"/>
            <a:extLst>
              <a:ext uri="{FF2B5EF4-FFF2-40B4-BE49-F238E27FC236}">
                <a16:creationId xmlns:a16="http://schemas.microsoft.com/office/drawing/2014/main" id="{2C2C690C-B2BA-4D81-A8C9-6D8512BEB2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9957" y="1508761"/>
            <a:ext cx="7284085" cy="4097658"/>
          </a:xfrm>
        </p:spPr>
      </p:pic>
    </p:spTree>
    <p:extLst>
      <p:ext uri="{BB962C8B-B14F-4D97-AF65-F5344CB8AC3E}">
        <p14:creationId xmlns:p14="http://schemas.microsoft.com/office/powerpoint/2010/main" val="4693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AE69-4DD1-4435-BD7D-F55AD9EC940C}"/>
              </a:ext>
            </a:extLst>
          </p:cNvPr>
          <p:cNvSpPr>
            <a:spLocks noGrp="1"/>
          </p:cNvSpPr>
          <p:nvPr>
            <p:ph type="title"/>
          </p:nvPr>
        </p:nvSpPr>
        <p:spPr>
          <a:xfrm>
            <a:off x="457200" y="274638"/>
            <a:ext cx="8229600" cy="903922"/>
          </a:xfrm>
        </p:spPr>
        <p:txBody>
          <a:bodyPr/>
          <a:lstStyle/>
          <a:p>
            <a:r>
              <a:rPr lang="en-SG" dirty="0"/>
              <a:t>Reflection and Sharing</a:t>
            </a:r>
          </a:p>
        </p:txBody>
      </p:sp>
      <p:sp>
        <p:nvSpPr>
          <p:cNvPr id="3" name="Content Placeholder 2">
            <a:extLst>
              <a:ext uri="{FF2B5EF4-FFF2-40B4-BE49-F238E27FC236}">
                <a16:creationId xmlns:a16="http://schemas.microsoft.com/office/drawing/2014/main" id="{F434C35D-4979-46B9-9635-632D24E6F9E6}"/>
              </a:ext>
            </a:extLst>
          </p:cNvPr>
          <p:cNvSpPr>
            <a:spLocks noGrp="1"/>
          </p:cNvSpPr>
          <p:nvPr>
            <p:ph idx="1"/>
          </p:nvPr>
        </p:nvSpPr>
        <p:spPr>
          <a:xfrm>
            <a:off x="457200" y="1310640"/>
            <a:ext cx="8229600" cy="4815529"/>
          </a:xfrm>
        </p:spPr>
        <p:txBody>
          <a:bodyPr>
            <a:normAutofit/>
          </a:bodyPr>
          <a:lstStyle/>
          <a:p>
            <a:pPr marL="514350" indent="-514350" algn="just">
              <a:buFont typeface="+mj-lt"/>
              <a:buAutoNum type="arabicParenR"/>
            </a:pPr>
            <a:r>
              <a:rPr lang="en-SG" sz="2800" dirty="0"/>
              <a:t>What are some concerns you may have to take Mary into your own home?</a:t>
            </a:r>
          </a:p>
          <a:p>
            <a:pPr marL="514350" indent="-514350" algn="just">
              <a:buFont typeface="+mj-lt"/>
              <a:buAutoNum type="arabicParenR"/>
            </a:pPr>
            <a:r>
              <a:rPr lang="en-SG" sz="2800" dirty="0"/>
              <a:t>How will your life as a disciple be changed when you have Mary into your own home?</a:t>
            </a:r>
          </a:p>
          <a:p>
            <a:pPr marL="514350" indent="-514350" algn="just">
              <a:buFont typeface="+mj-lt"/>
              <a:buAutoNum type="arabicParenR"/>
            </a:pPr>
            <a:r>
              <a:rPr lang="en-SG" sz="2800" dirty="0"/>
              <a:t>True devotion leads into a life that is changed. What do I need to change in my life to be a true disciple of Jesus Christ?</a:t>
            </a:r>
          </a:p>
          <a:p>
            <a:pPr marL="514350" indent="-514350" algn="just">
              <a:buFont typeface="+mj-lt"/>
              <a:buAutoNum type="arabicParenR"/>
            </a:pPr>
            <a:r>
              <a:rPr lang="en-SG" sz="2800" dirty="0"/>
              <a:t>How is my life transformed with Mary as my Mother and Model?</a:t>
            </a:r>
          </a:p>
        </p:txBody>
      </p:sp>
    </p:spTree>
    <p:extLst>
      <p:ext uri="{BB962C8B-B14F-4D97-AF65-F5344CB8AC3E}">
        <p14:creationId xmlns:p14="http://schemas.microsoft.com/office/powerpoint/2010/main" val="355827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solidFill>
                  <a:schemeClr val="tx2"/>
                </a:solidFill>
              </a:rPr>
              <a:t>Necessity of True Devotion to Mary</a:t>
            </a:r>
            <a:endParaRPr lang="en-SG" sz="4000" dirty="0"/>
          </a:p>
        </p:txBody>
      </p:sp>
      <p:sp>
        <p:nvSpPr>
          <p:cNvPr id="3" name="Content Placeholder 2"/>
          <p:cNvSpPr>
            <a:spLocks noGrp="1"/>
          </p:cNvSpPr>
          <p:nvPr>
            <p:ph idx="1"/>
          </p:nvPr>
        </p:nvSpPr>
        <p:spPr/>
        <p:txBody>
          <a:bodyPr/>
          <a:lstStyle/>
          <a:p>
            <a:pPr marL="0" indent="0" algn="ctr">
              <a:buNone/>
            </a:pPr>
            <a:r>
              <a:rPr lang="en-US" altLang="en-US" dirty="0"/>
              <a:t>#4 Mary’s part in the later times</a:t>
            </a:r>
            <a:endParaRPr lang="en-MY" altLang="en-US" dirty="0"/>
          </a:p>
          <a:p>
            <a:pPr marL="0" indent="0" algn="ctr" eaLnBrk="1" hangingPunct="1">
              <a:spcBef>
                <a:spcPct val="0"/>
              </a:spcBef>
              <a:buNone/>
            </a:pPr>
            <a:endParaRPr lang="en-US" altLang="en-US" dirty="0"/>
          </a:p>
          <a:p>
            <a:pPr marL="0" indent="0" algn="ctr" eaLnBrk="1" hangingPunct="1">
              <a:spcBef>
                <a:spcPct val="0"/>
              </a:spcBef>
              <a:buNone/>
            </a:pPr>
            <a:r>
              <a:rPr lang="en-US" altLang="en-US" sz="3600" dirty="0"/>
              <a:t>THE URGENCY  </a:t>
            </a:r>
          </a:p>
          <a:p>
            <a:pPr marL="0" indent="0" algn="ctr">
              <a:buNone/>
            </a:pPr>
            <a:r>
              <a:rPr lang="en-US" altLang="en-US" sz="3600" dirty="0"/>
              <a:t>OF </a:t>
            </a:r>
          </a:p>
          <a:p>
            <a:pPr marL="0" indent="0" algn="ctr">
              <a:buNone/>
            </a:pPr>
            <a:r>
              <a:rPr lang="en-US" altLang="en-US" sz="3600" dirty="0"/>
              <a:t>THE</a:t>
            </a:r>
          </a:p>
          <a:p>
            <a:pPr marL="0" indent="0" algn="ctr">
              <a:buNone/>
            </a:pPr>
            <a:r>
              <a:rPr lang="en-US" altLang="en-US" sz="3600" dirty="0"/>
              <a:t>NEW EVANGELIZATION</a:t>
            </a:r>
            <a:endParaRPr lang="en-MY" altLang="en-US" sz="3600" dirty="0"/>
          </a:p>
        </p:txBody>
      </p:sp>
    </p:spTree>
    <p:extLst>
      <p:ext uri="{BB962C8B-B14F-4D97-AF65-F5344CB8AC3E}">
        <p14:creationId xmlns:p14="http://schemas.microsoft.com/office/powerpoint/2010/main" val="125738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72292"/>
            <a:ext cx="8229600" cy="484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795730"/>
          </a:xfrm>
        </p:spPr>
        <p:txBody>
          <a:bodyPr>
            <a:normAutofit/>
          </a:bodyPr>
          <a:lstStyle/>
          <a:p>
            <a:r>
              <a:rPr lang="en-US" altLang="en-US" sz="4000" b="1" dirty="0"/>
              <a:t>ANSWERING THE CALL</a:t>
            </a:r>
            <a:endParaRPr lang="en-SG" sz="4000" dirty="0"/>
          </a:p>
        </p:txBody>
      </p:sp>
      <p:sp>
        <p:nvSpPr>
          <p:cNvPr id="3" name="Content Placeholder 2"/>
          <p:cNvSpPr>
            <a:spLocks noGrp="1"/>
          </p:cNvSpPr>
          <p:nvPr>
            <p:ph idx="1"/>
          </p:nvPr>
        </p:nvSpPr>
        <p:spPr>
          <a:xfrm>
            <a:off x="457200" y="1295400"/>
            <a:ext cx="8229600" cy="533400"/>
          </a:xfrm>
        </p:spPr>
        <p:txBody>
          <a:bodyPr/>
          <a:lstStyle/>
          <a:p>
            <a:pPr marL="0" indent="0" algn="ctr">
              <a:buNone/>
            </a:pPr>
            <a:r>
              <a:rPr lang="en-US" altLang="en-US" sz="2800" b="1" dirty="0">
                <a:effectLst>
                  <a:outerShdw blurRad="38100" dist="38100" dir="2700000" algn="tl">
                    <a:srgbClr val="000000">
                      <a:alpha val="43137"/>
                    </a:srgbClr>
                  </a:outerShdw>
                </a:effectLst>
              </a:rPr>
              <a:t>A</a:t>
            </a:r>
            <a:r>
              <a:rPr lang="en-US" altLang="en-US" sz="2400" b="1" dirty="0">
                <a:effectLst>
                  <a:outerShdw blurRad="38100" dist="38100" dir="2700000" algn="tl">
                    <a:srgbClr val="000000">
                      <a:alpha val="43137"/>
                    </a:srgbClr>
                  </a:outerShdw>
                </a:effectLst>
              </a:rPr>
              <a:t> </a:t>
            </a:r>
            <a:r>
              <a:rPr lang="en-US" altLang="en-US" sz="2800" b="1" dirty="0">
                <a:effectLst>
                  <a:outerShdw blurRad="38100" dist="38100" dir="2700000" algn="tl">
                    <a:srgbClr val="000000">
                      <a:alpha val="43137"/>
                    </a:srgbClr>
                  </a:outerShdw>
                </a:effectLst>
              </a:rPr>
              <a:t>NEW PENTECOST FOR THE NEW EVANGELIZATION</a:t>
            </a:r>
            <a:endParaRPr lang="en-MY" altLang="en-US" sz="2800" b="1" dirty="0">
              <a:effectLst>
                <a:outerShdw blurRad="38100" dist="38100" dir="2700000" algn="tl">
                  <a:srgbClr val="000000">
                    <a:alpha val="43137"/>
                  </a:srgbClr>
                </a:outerShdw>
              </a:effectLst>
            </a:endParaRPr>
          </a:p>
          <a:p>
            <a:pPr marL="0" indent="0">
              <a:buNone/>
            </a:pPr>
            <a:endParaRPr lang="en-S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2590800"/>
          </a:xfrm>
        </p:spPr>
        <p:txBody>
          <a:bodyPr>
            <a:normAutofit/>
          </a:bodyPr>
          <a:lstStyle/>
          <a:p>
            <a:pPr marL="0" indent="0" algn="just">
              <a:buNone/>
            </a:pPr>
            <a:r>
              <a:rPr lang="en-US" altLang="en-US" spc="-50" dirty="0"/>
              <a:t>We argue that True Devotion to Mary is a gift to the Church that can restore to the Christian world a true understanding of what consecration, sacraments, vowed celibacy and especially the sacrament of holy matrimony means.</a:t>
            </a:r>
            <a:endParaRPr lang="en-MY" altLang="en-US" spc="-50" dirty="0"/>
          </a:p>
        </p:txBody>
      </p:sp>
      <p:pic>
        <p:nvPicPr>
          <p:cNvPr id="4" name="Picture 3">
            <a:extLst>
              <a:ext uri="{FF2B5EF4-FFF2-40B4-BE49-F238E27FC236}">
                <a16:creationId xmlns:a16="http://schemas.microsoft.com/office/drawing/2014/main" id="{61CF9372-B5C5-43CF-934B-50FBF3E69C88}"/>
              </a:ext>
            </a:extLst>
          </p:cNvPr>
          <p:cNvPicPr>
            <a:picLocks noChangeAspect="1"/>
          </p:cNvPicPr>
          <p:nvPr/>
        </p:nvPicPr>
        <p:blipFill>
          <a:blip r:embed="rId2"/>
          <a:stretch>
            <a:fillRect/>
          </a:stretch>
        </p:blipFill>
        <p:spPr>
          <a:xfrm>
            <a:off x="2419350" y="2895600"/>
            <a:ext cx="4305300" cy="3046960"/>
          </a:xfrm>
          <a:prstGeom prst="roundRect">
            <a:avLst>
              <a:gd name="adj" fmla="val 13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81000" y="304800"/>
            <a:ext cx="5410200" cy="6172200"/>
          </a:xfrm>
        </p:spPr>
        <p:txBody>
          <a:bodyPr>
            <a:normAutofit lnSpcReduction="10000"/>
          </a:bodyPr>
          <a:lstStyle/>
          <a:p>
            <a:pPr algn="just" eaLnBrk="1" hangingPunct="1"/>
            <a:r>
              <a:rPr lang="en-US" altLang="en-US" sz="3200" dirty="0"/>
              <a:t>The more one is called to a special perfection the greater is one’s need for Mary (TD 43-45)</a:t>
            </a:r>
          </a:p>
          <a:p>
            <a:pPr algn="just" eaLnBrk="1" hangingPunct="1"/>
            <a:r>
              <a:rPr lang="en-US" altLang="en-US" sz="3200" dirty="0"/>
              <a:t>As the battle against the forces of evil grows fiercer, Mary’s presence and aid will become even more necessary. (TD 46-59)</a:t>
            </a:r>
          </a:p>
          <a:p>
            <a:pPr algn="just" eaLnBrk="1" hangingPunct="1"/>
            <a:r>
              <a:rPr lang="en-US" altLang="en-US" sz="3200" spc="-80" dirty="0"/>
              <a:t>Mary must become as terrible as an army in battle array to the devil and his followers. (TD 50)</a:t>
            </a:r>
            <a:endParaRPr lang="en-GB" altLang="en-US" sz="3200" spc="-80" dirty="0"/>
          </a:p>
        </p:txBody>
      </p:sp>
      <p:pic>
        <p:nvPicPr>
          <p:cNvPr id="3" name="Picture 2">
            <a:extLst>
              <a:ext uri="{FF2B5EF4-FFF2-40B4-BE49-F238E27FC236}">
                <a16:creationId xmlns:a16="http://schemas.microsoft.com/office/drawing/2014/main" id="{7C43DC46-2520-41C9-97D5-B06D309C377B}"/>
              </a:ext>
            </a:extLst>
          </p:cNvPr>
          <p:cNvPicPr>
            <a:picLocks noChangeAspect="1"/>
          </p:cNvPicPr>
          <p:nvPr/>
        </p:nvPicPr>
        <p:blipFill>
          <a:blip r:embed="rId2"/>
          <a:stretch>
            <a:fillRect/>
          </a:stretch>
        </p:blipFill>
        <p:spPr>
          <a:xfrm>
            <a:off x="6090138" y="914400"/>
            <a:ext cx="2672862" cy="4343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04800"/>
            <a:ext cx="7772400" cy="838200"/>
          </a:xfrm>
        </p:spPr>
        <p:txBody>
          <a:bodyPr>
            <a:normAutofit/>
          </a:bodyPr>
          <a:lstStyle/>
          <a:p>
            <a:pPr eaLnBrk="1" hangingPunct="1"/>
            <a:r>
              <a:rPr lang="en-US" altLang="en-US" sz="4000" dirty="0"/>
              <a:t>Mary’s part in the incarnation</a:t>
            </a:r>
            <a:endParaRPr lang="en-GB" altLang="en-US" sz="4000" dirty="0"/>
          </a:p>
        </p:txBody>
      </p:sp>
      <p:sp>
        <p:nvSpPr>
          <p:cNvPr id="10243" name="Rectangle 3"/>
          <p:cNvSpPr>
            <a:spLocks noGrp="1" noChangeArrowheads="1"/>
          </p:cNvSpPr>
          <p:nvPr>
            <p:ph type="body" sz="half" idx="2"/>
          </p:nvPr>
        </p:nvSpPr>
        <p:spPr>
          <a:xfrm>
            <a:off x="381000" y="1219200"/>
            <a:ext cx="5181600" cy="4648200"/>
          </a:xfrm>
        </p:spPr>
        <p:txBody>
          <a:bodyPr>
            <a:normAutofit fontScale="92500"/>
          </a:bodyPr>
          <a:lstStyle/>
          <a:p>
            <a:pPr eaLnBrk="1" hangingPunct="1"/>
            <a:r>
              <a:rPr lang="en-US" altLang="en-US" sz="3200" dirty="0"/>
              <a:t>God gave his only Son to the world only through Mary.</a:t>
            </a:r>
          </a:p>
          <a:p>
            <a:pPr eaLnBrk="1" hangingPunct="1"/>
            <a:r>
              <a:rPr lang="en-US" altLang="en-US" sz="3200" dirty="0"/>
              <a:t>God the Father wishes Mary to be the mother his children until the end of time.</a:t>
            </a:r>
          </a:p>
          <a:p>
            <a:pPr eaLnBrk="1" hangingPunct="1"/>
            <a:r>
              <a:rPr lang="en-US" altLang="en-US" sz="3200" dirty="0"/>
              <a:t>Together with the Holy Spirit Mary produced the greatest thing that ever was or ever will be: A God-Man.</a:t>
            </a:r>
            <a:endParaRPr lang="en-GB" altLang="en-US" sz="3200" dirty="0"/>
          </a:p>
        </p:txBody>
      </p:sp>
      <p:pic>
        <p:nvPicPr>
          <p:cNvPr id="3" name="Picture 2">
            <a:extLst>
              <a:ext uri="{FF2B5EF4-FFF2-40B4-BE49-F238E27FC236}">
                <a16:creationId xmlns:a16="http://schemas.microsoft.com/office/drawing/2014/main" id="{5E7D4343-672E-4CEE-AA34-755D7CC6F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828800"/>
            <a:ext cx="2981739" cy="3429000"/>
          </a:xfrm>
          <a:prstGeom prst="rect">
            <a:avLst/>
          </a:prstGeom>
          <a:effectLst>
            <a:glow rad="482600">
              <a:schemeClr val="accent6">
                <a:satMod val="175000"/>
                <a:alpha val="60000"/>
              </a:schemeClr>
            </a:glo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885982"/>
          </a:xfrm>
        </p:spPr>
        <p:txBody>
          <a:bodyPr>
            <a:normAutofit/>
          </a:bodyPr>
          <a:lstStyle/>
          <a:p>
            <a:pPr eaLnBrk="1" hangingPunct="1"/>
            <a:r>
              <a:rPr lang="en-US" altLang="en-US" sz="4000" dirty="0"/>
              <a:t>Mary and the holiness of people</a:t>
            </a:r>
            <a:endParaRPr lang="en-GB" altLang="en-US" sz="4000" dirty="0"/>
          </a:p>
        </p:txBody>
      </p:sp>
      <p:sp>
        <p:nvSpPr>
          <p:cNvPr id="11267" name="Rectangle 3"/>
          <p:cNvSpPr>
            <a:spLocks noGrp="1" noChangeArrowheads="1"/>
          </p:cNvSpPr>
          <p:nvPr>
            <p:ph idx="1"/>
          </p:nvPr>
        </p:nvSpPr>
        <p:spPr>
          <a:xfrm>
            <a:off x="457200" y="1295400"/>
            <a:ext cx="6172200" cy="4876800"/>
          </a:xfrm>
        </p:spPr>
        <p:txBody>
          <a:bodyPr>
            <a:normAutofit lnSpcReduction="10000"/>
          </a:bodyPr>
          <a:lstStyle/>
          <a:p>
            <a:pPr algn="just" eaLnBrk="1" hangingPunct="1"/>
            <a:r>
              <a:rPr lang="en-US" altLang="en-US" sz="3200" dirty="0"/>
              <a:t>When the Holy Spirit finds Mary in a soul he hastens there and enters fully into it.</a:t>
            </a:r>
          </a:p>
          <a:p>
            <a:pPr algn="just" eaLnBrk="1" hangingPunct="1"/>
            <a:r>
              <a:rPr lang="en-US" altLang="en-US" sz="3200" dirty="0"/>
              <a:t>If then we are establishing sound devotion to our Blessed Lady, it is only in order to establish devotion to our Lord more perfectly, by providing a smooth and certain way of reaching Jesus Christ. (TD 62)</a:t>
            </a:r>
            <a:endParaRPr lang="en-GB" altLang="en-US" sz="3200" dirty="0"/>
          </a:p>
        </p:txBody>
      </p:sp>
      <p:pic>
        <p:nvPicPr>
          <p:cNvPr id="2" name="Picture 1">
            <a:extLst>
              <a:ext uri="{FF2B5EF4-FFF2-40B4-BE49-F238E27FC236}">
                <a16:creationId xmlns:a16="http://schemas.microsoft.com/office/drawing/2014/main" id="{2F9FF881-74DD-4969-8F6F-E648F2856F0D}"/>
              </a:ext>
            </a:extLst>
          </p:cNvPr>
          <p:cNvPicPr>
            <a:picLocks noChangeAspect="1"/>
          </p:cNvPicPr>
          <p:nvPr/>
        </p:nvPicPr>
        <p:blipFill>
          <a:blip r:embed="rId2"/>
          <a:stretch>
            <a:fillRect/>
          </a:stretch>
        </p:blipFill>
        <p:spPr>
          <a:xfrm>
            <a:off x="6816471" y="1746883"/>
            <a:ext cx="1946529" cy="3364233"/>
          </a:xfrm>
          <a:prstGeom prst="rect">
            <a:avLst/>
          </a:prstGeom>
          <a:ln w="9525">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4F0D9-D491-4D90-9540-0C3DB5262771}"/>
              </a:ext>
            </a:extLst>
          </p:cNvPr>
          <p:cNvSpPr>
            <a:spLocks noGrp="1"/>
          </p:cNvSpPr>
          <p:nvPr>
            <p:ph type="title"/>
          </p:nvPr>
        </p:nvSpPr>
        <p:spPr/>
        <p:txBody>
          <a:bodyPr>
            <a:normAutofit/>
          </a:bodyPr>
          <a:lstStyle/>
          <a:p>
            <a:r>
              <a:rPr lang="en-SG" sz="4000" b="1" dirty="0"/>
              <a:t>Mary at the foot of the Cross</a:t>
            </a:r>
          </a:p>
        </p:txBody>
      </p:sp>
      <p:pic>
        <p:nvPicPr>
          <p:cNvPr id="5" name="Content Placeholder 4">
            <a:extLst>
              <a:ext uri="{FF2B5EF4-FFF2-40B4-BE49-F238E27FC236}">
                <a16:creationId xmlns:a16="http://schemas.microsoft.com/office/drawing/2014/main" id="{A1EB19DA-EE2A-4730-AC10-87594BAAA6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341437"/>
            <a:ext cx="6034617" cy="4525963"/>
          </a:xfrm>
        </p:spPr>
      </p:pic>
    </p:spTree>
    <p:extLst>
      <p:ext uri="{BB962C8B-B14F-4D97-AF65-F5344CB8AC3E}">
        <p14:creationId xmlns:p14="http://schemas.microsoft.com/office/powerpoint/2010/main" val="3095472747"/>
      </p:ext>
    </p:extLst>
  </p:cSld>
  <p:clrMapOvr>
    <a:masterClrMapping/>
  </p:clrMapOvr>
</p:sld>
</file>

<file path=ppt/theme/theme1.xml><?xml version="1.0" encoding="utf-8"?>
<a:theme xmlns:a="http://schemas.openxmlformats.org/drawingml/2006/main" name="APS 13July2016 Talk Serving the Commun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TotalTime>
  <Words>1304</Words>
  <Application>Microsoft Office PowerPoint</Application>
  <PresentationFormat>On-screen Show (4:3)</PresentationFormat>
  <Paragraphs>82</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Castellar</vt:lpstr>
      <vt:lpstr>Impact</vt:lpstr>
      <vt:lpstr>Times New Roman</vt:lpstr>
      <vt:lpstr>APS 13July2016 Talk Serving the Community</vt:lpstr>
      <vt:lpstr>Necessity of True Devotion to Mary</vt:lpstr>
      <vt:lpstr>Necessity of Devotion to Mary</vt:lpstr>
      <vt:lpstr>Necessity of True Devotion to Mary</vt:lpstr>
      <vt:lpstr>ANSWERING THE CALL</vt:lpstr>
      <vt:lpstr>PowerPoint Presentation</vt:lpstr>
      <vt:lpstr>PowerPoint Presentation</vt:lpstr>
      <vt:lpstr>Mary’s part in the incarnation</vt:lpstr>
      <vt:lpstr>Mary and the holiness of people</vt:lpstr>
      <vt:lpstr>Mary at the foot of the Cross</vt:lpstr>
      <vt:lpstr>Mother of Disciples</vt:lpstr>
      <vt:lpstr>To take Mary into your own home</vt:lpstr>
      <vt:lpstr>The Way to Jesus</vt:lpstr>
      <vt:lpstr>Secret of Mary</vt:lpstr>
      <vt:lpstr>God wants you to be holy like Him</vt:lpstr>
      <vt:lpstr>To Be Holy</vt:lpstr>
      <vt:lpstr>God gathers all the graces and called it Mary</vt:lpstr>
      <vt:lpstr>Be formed in Mary </vt:lpstr>
      <vt:lpstr>Mary the “Living Mould of God”</vt:lpstr>
      <vt:lpstr>PowerPoint Presentation</vt:lpstr>
      <vt:lpstr>If anyone wants to follow me</vt:lpstr>
      <vt:lpstr>Bearing the Cross with Joy</vt:lpstr>
      <vt:lpstr>To Jesus Through Mary</vt:lpstr>
      <vt:lpstr>PowerPoint Presentation</vt:lpstr>
      <vt:lpstr>Mary is the fruitful Virgin</vt:lpstr>
      <vt:lpstr>Totus Tuus</vt:lpstr>
      <vt:lpstr>TOTUS TUUS Total Consecration</vt:lpstr>
      <vt:lpstr>Totus Tuus (Totally Yours) by Rosemary Scallon</vt:lpstr>
      <vt:lpstr>Reflection and Sharing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Yeo-Koh</dc:creator>
  <cp:lastModifiedBy>Dominic Yeo Koh</cp:lastModifiedBy>
  <cp:revision>25</cp:revision>
  <cp:lastPrinted>2015-10-16T09:49:50Z</cp:lastPrinted>
  <dcterms:created xsi:type="dcterms:W3CDTF">1601-01-01T00:00:00Z</dcterms:created>
  <dcterms:modified xsi:type="dcterms:W3CDTF">2019-04-19T09:40:00Z</dcterms:modified>
</cp:coreProperties>
</file>