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handoutMasterIdLst>
    <p:handoutMasterId r:id="rId20"/>
  </p:handoutMasterIdLst>
  <p:sldIdLst>
    <p:sldId id="257" r:id="rId2"/>
    <p:sldId id="289" r:id="rId3"/>
    <p:sldId id="278" r:id="rId4"/>
    <p:sldId id="277" r:id="rId5"/>
    <p:sldId id="279" r:id="rId6"/>
    <p:sldId id="280" r:id="rId7"/>
    <p:sldId id="281" r:id="rId8"/>
    <p:sldId id="282" r:id="rId9"/>
    <p:sldId id="283" r:id="rId10"/>
    <p:sldId id="284" r:id="rId11"/>
    <p:sldId id="285" r:id="rId12"/>
    <p:sldId id="271" r:id="rId13"/>
    <p:sldId id="272" r:id="rId14"/>
    <p:sldId id="273" r:id="rId15"/>
    <p:sldId id="274" r:id="rId16"/>
    <p:sldId id="275" r:id="rId17"/>
    <p:sldId id="276" r:id="rId18"/>
    <p:sldId id="286" r:id="rId19"/>
  </p:sldIdLst>
  <p:sldSz cx="9144000" cy="6858000" type="screen4x3"/>
  <p:notesSz cx="6662738" cy="992663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9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0CC0DAB0-CFE3-414D-A98B-D9DF7AB4F923}" type="datetimeFigureOut">
              <a:rPr lang="en-SG" smtClean="0"/>
              <a:t>14/7/2018</a:t>
            </a:fld>
            <a:endParaRPr lang="en-SG"/>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28F59DC9-A26F-4729-857F-8DBE0E71C764}" type="slidenum">
              <a:rPr lang="en-SG" smtClean="0"/>
              <a:t>‹#›</a:t>
            </a:fld>
            <a:endParaRPr lang="en-SG"/>
          </a:p>
        </p:txBody>
      </p:sp>
    </p:spTree>
    <p:extLst>
      <p:ext uri="{BB962C8B-B14F-4D97-AF65-F5344CB8AC3E}">
        <p14:creationId xmlns:p14="http://schemas.microsoft.com/office/powerpoint/2010/main" val="684841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CCF4094-B8F2-4FDF-B29A-B292BD04990B}" type="slidenum">
              <a:rPr lang="en-SG" smtClean="0"/>
              <a:pPr/>
              <a:t>‹#›</a:t>
            </a:fld>
            <a:endParaRPr lang="en-SG"/>
          </a:p>
        </p:txBody>
      </p:sp>
      <p:cxnSp>
        <p:nvCxnSpPr>
          <p:cNvPr id="11" name="Straight Connector 10"/>
          <p:cNvCxnSpPr/>
          <p:nvPr/>
        </p:nvCxnSpPr>
        <p:spPr>
          <a:xfrm flipV="1">
            <a:off x="4032000" y="6500819"/>
            <a:ext cx="4644000" cy="14287"/>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1010" y="6420294"/>
            <a:ext cx="3233789"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rPr>
              <a:t>MONTFORT BROTHERS OF ST GABRIEL</a:t>
            </a:r>
            <a:endParaRPr kumimoji="0" lang="en-SG" sz="1200" b="1" i="0" u="none" strike="noStrike" kern="0" cap="none" spc="0" normalizeH="0" baseline="0" noProof="0" dirty="0">
              <a:ln>
                <a:noFill/>
              </a:ln>
              <a:solidFill>
                <a:schemeClr val="tx1"/>
              </a:solidFill>
              <a:effectLst/>
              <a:uLnTx/>
              <a:uFillTx/>
            </a:endParaRPr>
          </a:p>
        </p:txBody>
      </p:sp>
      <p:pic>
        <p:nvPicPr>
          <p:cNvPr id="8" name="Picture 7">
            <a:extLst>
              <a:ext uri="{FF2B5EF4-FFF2-40B4-BE49-F238E27FC236}">
                <a16:creationId xmlns:a16="http://schemas.microsoft.com/office/drawing/2014/main" id="{2BA82B5C-53A2-4A7D-A471-A3DFAC906B1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861" b="98967" l="1542" r="97357"/>
                    </a14:imgEffect>
                  </a14:imgLayer>
                </a14:imgProps>
              </a:ext>
              <a:ext uri="{28A0092B-C50C-407E-A947-70E740481C1C}">
                <a14:useLocalDpi xmlns:a14="http://schemas.microsoft.com/office/drawing/2010/main" val="0"/>
              </a:ext>
            </a:extLst>
          </a:blip>
          <a:stretch>
            <a:fillRect/>
          </a:stretch>
        </p:blipFill>
        <p:spPr>
          <a:xfrm>
            <a:off x="574114" y="6372629"/>
            <a:ext cx="337569" cy="432000"/>
          </a:xfrm>
          <a:prstGeom prst="rect">
            <a:avLst/>
          </a:prstGeom>
        </p:spPr>
      </p:pic>
    </p:spTree>
    <p:extLst>
      <p:ext uri="{BB962C8B-B14F-4D97-AF65-F5344CB8AC3E}">
        <p14:creationId xmlns:p14="http://schemas.microsoft.com/office/powerpoint/2010/main" val="222962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83263-8DE3-4E14-8BC2-1638DC7DDD5A}" type="datetimeFigureOut">
              <a:rPr lang="en-US" smtClean="0"/>
              <a:pPr/>
              <a:t>7/14/2018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53059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83263-8DE3-4E14-8BC2-1638DC7DDD5A}" type="datetimeFigureOut">
              <a:rPr lang="en-US" smtClean="0"/>
              <a:pPr/>
              <a:t>7/14/2018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160307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MY"/>
          </a:p>
        </p:txBody>
      </p:sp>
      <p:sp>
        <p:nvSpPr>
          <p:cNvPr id="3" name="Content Placeholder 2"/>
          <p:cNvSpPr>
            <a:spLocks noGrp="1"/>
          </p:cNvSpPr>
          <p:nvPr>
            <p:ph sz="half" idx="1"/>
          </p:nvPr>
        </p:nvSpPr>
        <p:spPr>
          <a:xfrm>
            <a:off x="468313" y="1628775"/>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659313" y="1628775"/>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69"/>
          <p:cNvSpPr>
            <a:spLocks noGrp="1" noChangeArrowheads="1"/>
          </p:cNvSpPr>
          <p:nvPr>
            <p:ph type="dt" sz="half" idx="10"/>
          </p:nvPr>
        </p:nvSpPr>
        <p:spPr>
          <a:ln/>
        </p:spPr>
        <p:txBody>
          <a:bodyPr/>
          <a:lstStyle>
            <a:lvl1pPr>
              <a:defRPr/>
            </a:lvl1pPr>
          </a:lstStyle>
          <a:p>
            <a:fld id="{BFB83263-8DE3-4E14-8BC2-1638DC7DDD5A}" type="datetimeFigureOut">
              <a:rPr lang="en-US" smtClean="0"/>
              <a:pPr/>
              <a:t>7/14/2018</a:t>
            </a:fld>
            <a:endParaRPr lang="en-SG"/>
          </a:p>
        </p:txBody>
      </p:sp>
      <p:sp>
        <p:nvSpPr>
          <p:cNvPr id="6" name="Rectangle 70"/>
          <p:cNvSpPr>
            <a:spLocks noGrp="1" noChangeArrowheads="1"/>
          </p:cNvSpPr>
          <p:nvPr>
            <p:ph type="ftr" sz="quarter" idx="11"/>
          </p:nvPr>
        </p:nvSpPr>
        <p:spPr>
          <a:ln/>
        </p:spPr>
        <p:txBody>
          <a:bodyPr/>
          <a:lstStyle>
            <a:lvl1pPr>
              <a:defRPr/>
            </a:lvl1pPr>
          </a:lstStyle>
          <a:p>
            <a:endParaRPr lang="en-SG"/>
          </a:p>
        </p:txBody>
      </p:sp>
      <p:sp>
        <p:nvSpPr>
          <p:cNvPr id="7" name="Rectangle 71"/>
          <p:cNvSpPr>
            <a:spLocks noGrp="1" noChangeArrowheads="1"/>
          </p:cNvSpPr>
          <p:nvPr>
            <p:ph type="sldNum" sz="quarter" idx="12"/>
          </p:nvPr>
        </p:nvSpPr>
        <p:spPr>
          <a:ln/>
        </p:spPr>
        <p:txBody>
          <a:bodyPr/>
          <a:lstStyle>
            <a:lvl1pPr>
              <a:defRPr/>
            </a:lvl1pPr>
          </a:lstStyle>
          <a:p>
            <a:fld id="{7CCF4094-B8F2-4FDF-B29A-B292BD04990B}" type="slidenum">
              <a:rPr lang="en-SG" smtClean="0"/>
              <a:pPr/>
              <a:t>‹#›</a:t>
            </a:fld>
            <a:endParaRPr lang="en-SG"/>
          </a:p>
        </p:txBody>
      </p:sp>
    </p:spTree>
    <p:extLst>
      <p:ext uri="{BB962C8B-B14F-4D97-AF65-F5344CB8AC3E}">
        <p14:creationId xmlns:p14="http://schemas.microsoft.com/office/powerpoint/2010/main" val="7167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83263-8DE3-4E14-8BC2-1638DC7DDD5A}" type="datetimeFigureOut">
              <a:rPr lang="en-US" smtClean="0"/>
              <a:pPr/>
              <a:t>7/14/2018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174326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CCF4094-B8F2-4FDF-B29A-B292BD04990B}" type="slidenum">
              <a:rPr lang="en-SG" smtClean="0"/>
              <a:pPr/>
              <a:t>‹#›</a:t>
            </a:fld>
            <a:endParaRPr lang="en-SG"/>
          </a:p>
        </p:txBody>
      </p:sp>
      <p:cxnSp>
        <p:nvCxnSpPr>
          <p:cNvPr id="9" name="Straight Connector 8"/>
          <p:cNvCxnSpPr/>
          <p:nvPr/>
        </p:nvCxnSpPr>
        <p:spPr>
          <a:xfrm flipV="1">
            <a:off x="4038600" y="6496056"/>
            <a:ext cx="4644000" cy="14287"/>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8386" y="6420294"/>
            <a:ext cx="3226414"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rPr>
              <a:t>MONTFORT BROTHERS OF ST GABRIEL</a:t>
            </a:r>
            <a:endParaRPr kumimoji="0" lang="en-SG" sz="1200" b="1" i="0" u="none" strike="noStrike" kern="0" cap="none" spc="0" normalizeH="0" baseline="0" noProof="0" dirty="0">
              <a:ln>
                <a:noFill/>
              </a:ln>
              <a:solidFill>
                <a:schemeClr val="tx1"/>
              </a:solidFill>
              <a:effectLst/>
              <a:uLnTx/>
              <a:uFillTx/>
            </a:endParaRPr>
          </a:p>
        </p:txBody>
      </p:sp>
      <p:pic>
        <p:nvPicPr>
          <p:cNvPr id="10" name="Picture 9">
            <a:extLst>
              <a:ext uri="{FF2B5EF4-FFF2-40B4-BE49-F238E27FC236}">
                <a16:creationId xmlns:a16="http://schemas.microsoft.com/office/drawing/2014/main" id="{3A8D3122-0D45-4FA3-BE75-43EBD0D5943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861" b="98967" l="1542" r="97357"/>
                    </a14:imgEffect>
                  </a14:imgLayer>
                </a14:imgProps>
              </a:ext>
              <a:ext uri="{28A0092B-C50C-407E-A947-70E740481C1C}">
                <a14:useLocalDpi xmlns:a14="http://schemas.microsoft.com/office/drawing/2010/main" val="0"/>
              </a:ext>
            </a:extLst>
          </a:blip>
          <a:stretch>
            <a:fillRect/>
          </a:stretch>
        </p:blipFill>
        <p:spPr>
          <a:xfrm>
            <a:off x="574114" y="6372629"/>
            <a:ext cx="337569" cy="432000"/>
          </a:xfrm>
          <a:prstGeom prst="rect">
            <a:avLst/>
          </a:prstGeom>
        </p:spPr>
      </p:pic>
    </p:spTree>
    <p:extLst>
      <p:ext uri="{BB962C8B-B14F-4D97-AF65-F5344CB8AC3E}">
        <p14:creationId xmlns:p14="http://schemas.microsoft.com/office/powerpoint/2010/main" val="237258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B83263-8DE3-4E14-8BC2-1638DC7DDD5A}" type="datetimeFigureOut">
              <a:rPr lang="en-US" smtClean="0"/>
              <a:pPr/>
              <a:t>7/14/2018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174626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B83263-8DE3-4E14-8BC2-1638DC7DDD5A}" type="datetimeFigureOut">
              <a:rPr lang="en-US" smtClean="0"/>
              <a:pPr/>
              <a:t>7/14/2018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95532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83263-8DE3-4E14-8BC2-1638DC7DDD5A}" type="datetimeFigureOut">
              <a:rPr lang="en-US" smtClean="0"/>
              <a:pPr/>
              <a:t>7/14/2018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17421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83263-8DE3-4E14-8BC2-1638DC7DDD5A}" type="datetimeFigureOut">
              <a:rPr lang="en-US" smtClean="0"/>
              <a:pPr/>
              <a:t>7/14/2018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3235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B83263-8DE3-4E14-8BC2-1638DC7DDD5A}" type="datetimeFigureOut">
              <a:rPr lang="en-US" smtClean="0"/>
              <a:pPr/>
              <a:t>7/14/2018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219597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B83263-8DE3-4E14-8BC2-1638DC7DDD5A}" type="datetimeFigureOut">
              <a:rPr lang="en-US" smtClean="0"/>
              <a:pPr/>
              <a:t>7/14/2018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CCF4094-B8F2-4FDF-B29A-B292BD04990B}" type="slidenum">
              <a:rPr lang="en-SG" smtClean="0"/>
              <a:pPr/>
              <a:t>‹#›</a:t>
            </a:fld>
            <a:endParaRPr lang="en-SG"/>
          </a:p>
        </p:txBody>
      </p:sp>
    </p:spTree>
    <p:extLst>
      <p:ext uri="{BB962C8B-B14F-4D97-AF65-F5344CB8AC3E}">
        <p14:creationId xmlns:p14="http://schemas.microsoft.com/office/powerpoint/2010/main" val="410034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831656" y="6278816"/>
            <a:ext cx="3359344" cy="276999"/>
          </a:xfrm>
          <a:prstGeom prst="rect">
            <a:avLst/>
          </a:prstGeom>
          <a:solidFill>
            <a:schemeClr val="bg1"/>
          </a:solidFill>
          <a:ln>
            <a:noFill/>
          </a:ln>
        </p:spPr>
        <p:txBody>
          <a:bodyPr wrap="square" rtlCol="0">
            <a:spAutoFit/>
          </a:bodyPr>
          <a:lstStyle/>
          <a:p>
            <a:r>
              <a:rPr lang="en-US" sz="1200" b="1" dirty="0">
                <a:solidFill>
                  <a:schemeClr val="accent1">
                    <a:lumMod val="75000"/>
                  </a:schemeClr>
                </a:solidFill>
              </a:rPr>
              <a:t>MONTFORT BROTHERS OF ST GABRIEL</a:t>
            </a:r>
            <a:endParaRPr lang="en-SG" sz="1200" b="1" dirty="0">
              <a:solidFill>
                <a:schemeClr val="accent1">
                  <a:lumMod val="75000"/>
                </a:scheme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83263-8DE3-4E14-8BC2-1638DC7DDD5A}" type="datetimeFigureOut">
              <a:rPr lang="en-US" smtClean="0"/>
              <a:pPr/>
              <a:t>7/14/2018</a:t>
            </a:fld>
            <a:endParaRPr lang="en-SG"/>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F4094-B8F2-4FDF-B29A-B292BD04990B}" type="slidenum">
              <a:rPr lang="en-SG" smtClean="0"/>
              <a:pPr/>
              <a:t>‹#›</a:t>
            </a:fld>
            <a:endParaRPr lang="en-SG"/>
          </a:p>
        </p:txBody>
      </p:sp>
      <p:cxnSp>
        <p:nvCxnSpPr>
          <p:cNvPr id="8" name="Straight Connector 7"/>
          <p:cNvCxnSpPr/>
          <p:nvPr/>
        </p:nvCxnSpPr>
        <p:spPr>
          <a:xfrm>
            <a:off x="457200" y="188259"/>
            <a:ext cx="822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981450" y="6372225"/>
            <a:ext cx="3240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57786F8-5DF1-46BE-879E-9045D4EB53F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5" y="6215448"/>
            <a:ext cx="421961" cy="540000"/>
          </a:xfrm>
          <a:prstGeom prst="rect">
            <a:avLst/>
          </a:prstGeom>
        </p:spPr>
      </p:pic>
      <p:pic>
        <p:nvPicPr>
          <p:cNvPr id="15" name="Picture 14">
            <a:extLst>
              <a:ext uri="{FF2B5EF4-FFF2-40B4-BE49-F238E27FC236}">
                <a16:creationId xmlns:a16="http://schemas.microsoft.com/office/drawing/2014/main" id="{988846CC-D77D-434F-9BCD-F11B2B5B1F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41740" y="6183319"/>
            <a:ext cx="1458504" cy="731829"/>
          </a:xfrm>
          <a:prstGeom prst="rect">
            <a:avLst/>
          </a:prstGeom>
        </p:spPr>
      </p:pic>
    </p:spTree>
    <p:extLst>
      <p:ext uri="{BB962C8B-B14F-4D97-AF65-F5344CB8AC3E}">
        <p14:creationId xmlns:p14="http://schemas.microsoft.com/office/powerpoint/2010/main" val="356891758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2C50F5-1F2A-4017-A6DF-482FCFE5D787}"/>
              </a:ext>
            </a:extLst>
          </p:cNvPr>
          <p:cNvSpPr>
            <a:spLocks noGrp="1"/>
          </p:cNvSpPr>
          <p:nvPr>
            <p:ph type="ctrTitle"/>
          </p:nvPr>
        </p:nvSpPr>
        <p:spPr>
          <a:xfrm>
            <a:off x="685800" y="2780928"/>
            <a:ext cx="7772400" cy="1512168"/>
          </a:xfrm>
        </p:spPr>
        <p:txBody>
          <a:bodyPr>
            <a:normAutofit/>
          </a:bodyPr>
          <a:lstStyle/>
          <a:p>
            <a:pPr lvl="0" fontAlgn="base">
              <a:spcAft>
                <a:spcPct val="0"/>
              </a:spcAft>
            </a:pPr>
            <a:r>
              <a:rPr lang="en-US" sz="3600" b="1" dirty="0">
                <a:solidFill>
                  <a:prstClr val="black"/>
                </a:solidFill>
                <a:latin typeface="Lucida Handwriting" panose="03010101010101010101" pitchFamily="66" charset="0"/>
                <a:ea typeface="+mn-ea"/>
                <a:cs typeface="+mn-cs"/>
              </a:rPr>
              <a:t>PARTICULAR PRACTICES </a:t>
            </a:r>
            <a:br>
              <a:rPr lang="en-US" sz="3600" b="1" dirty="0">
                <a:solidFill>
                  <a:prstClr val="black"/>
                </a:solidFill>
                <a:latin typeface="Lucida Handwriting" panose="03010101010101010101" pitchFamily="66" charset="0"/>
                <a:ea typeface="+mn-ea"/>
                <a:cs typeface="+mn-cs"/>
              </a:rPr>
            </a:br>
            <a:r>
              <a:rPr lang="en-US" sz="3600" b="1" dirty="0">
                <a:solidFill>
                  <a:prstClr val="black"/>
                </a:solidFill>
                <a:latin typeface="Lucida Handwriting" panose="03010101010101010101" pitchFamily="66" charset="0"/>
                <a:ea typeface="+mn-ea"/>
                <a:cs typeface="+mn-cs"/>
              </a:rPr>
              <a:t>of the TRUE DEVOTION</a:t>
            </a:r>
            <a:endParaRPr lang="en-SG" sz="3600" dirty="0"/>
          </a:p>
        </p:txBody>
      </p:sp>
      <p:sp>
        <p:nvSpPr>
          <p:cNvPr id="3" name="Content Placeholder 2"/>
          <p:cNvSpPr>
            <a:spLocks noGrp="1"/>
          </p:cNvSpPr>
          <p:nvPr>
            <p:ph type="subTitle" idx="1"/>
          </p:nvPr>
        </p:nvSpPr>
        <p:spPr>
          <a:xfrm>
            <a:off x="1007604" y="4442182"/>
            <a:ext cx="7128792" cy="1656184"/>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2800" spc="-40" dirty="0">
                <a:solidFill>
                  <a:schemeClr val="tx1">
                    <a:lumMod val="65000"/>
                    <a:lumOff val="35000"/>
                  </a:schemeClr>
                </a:solidFill>
              </a:rPr>
              <a:t>Montfort himself does not insist on the distinction between exterior practices (226-56) and interior practices (257-66).</a:t>
            </a:r>
          </a:p>
        </p:txBody>
      </p:sp>
      <p:pic>
        <p:nvPicPr>
          <p:cNvPr id="11" name="Picture 10">
            <a:extLst>
              <a:ext uri="{FF2B5EF4-FFF2-40B4-BE49-F238E27FC236}">
                <a16:creationId xmlns:a16="http://schemas.microsoft.com/office/drawing/2014/main" id="{7DA96958-4387-4BDE-B834-49EE3D2C2BBC}"/>
              </a:ext>
            </a:extLst>
          </p:cNvPr>
          <p:cNvPicPr>
            <a:picLocks noChangeAspect="1"/>
          </p:cNvPicPr>
          <p:nvPr/>
        </p:nvPicPr>
        <p:blipFill>
          <a:blip r:embed="rId2"/>
          <a:stretch>
            <a:fillRect/>
          </a:stretch>
        </p:blipFill>
        <p:spPr>
          <a:xfrm>
            <a:off x="0" y="-2416"/>
            <a:ext cx="9144000" cy="26342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995120" cy="778098"/>
          </a:xfrm>
          <a:solidFill>
            <a:schemeClr val="bg1"/>
          </a:solidFill>
        </p:spPr>
        <p:txBody>
          <a:bodyPr>
            <a:normAutofit/>
          </a:bodyPr>
          <a:lstStyle/>
          <a:p>
            <a:pPr algn="l"/>
            <a:r>
              <a:rPr lang="en-US" sz="3200" b="1" dirty="0"/>
              <a:t>6. Praying the Magnificat – TD 255</a:t>
            </a:r>
            <a:endParaRPr lang="en-SG" sz="3200" b="1" dirty="0"/>
          </a:p>
        </p:txBody>
      </p:sp>
      <p:sp>
        <p:nvSpPr>
          <p:cNvPr id="3" name="Content Placeholder 2"/>
          <p:cNvSpPr>
            <a:spLocks noGrp="1"/>
          </p:cNvSpPr>
          <p:nvPr>
            <p:ph idx="1"/>
          </p:nvPr>
        </p:nvSpPr>
        <p:spPr>
          <a:xfrm>
            <a:off x="1670878" y="1052736"/>
            <a:ext cx="7015920" cy="5073433"/>
          </a:xfrm>
        </p:spPr>
        <p:txBody>
          <a:bodyPr>
            <a:noAutofit/>
          </a:bodyPr>
          <a:lstStyle/>
          <a:p>
            <a:pPr marL="0" indent="0" algn="just">
              <a:buNone/>
            </a:pPr>
            <a:r>
              <a:rPr lang="en-US" sz="2800" dirty="0"/>
              <a:t>To thank God for the graces he has given to our Lady.</a:t>
            </a:r>
          </a:p>
          <a:p>
            <a:pPr marL="0" indent="0" algn="just">
              <a:buNone/>
            </a:pPr>
            <a:r>
              <a:rPr lang="en-US" sz="2800" dirty="0"/>
              <a:t>Her consecrated ones will frequently say the </a:t>
            </a:r>
            <a:r>
              <a:rPr lang="en-US" sz="2800" dirty="0" err="1"/>
              <a:t>Magnificat</a:t>
            </a:r>
            <a:r>
              <a:rPr lang="en-US" sz="2800" dirty="0"/>
              <a:t>.</a:t>
            </a:r>
          </a:p>
          <a:p>
            <a:pPr marL="0" indent="0" algn="just">
              <a:buNone/>
            </a:pPr>
            <a:r>
              <a:rPr lang="en-US" sz="2800" dirty="0"/>
              <a:t>It is the greatest offering of praise that God ever received under the law of grace.</a:t>
            </a:r>
          </a:p>
          <a:p>
            <a:pPr marL="0" indent="0" algn="just">
              <a:buNone/>
            </a:pPr>
            <a:r>
              <a:rPr lang="en-US" sz="2800" dirty="0"/>
              <a:t>On one hand, it is the most humble hymn of thanksgiving and on the other, it is the most sublime and exalted, contained in it are mysteries so great and so hidden that even the angels do not understand them. </a:t>
            </a:r>
            <a:endParaRPr lang="en-MY" sz="2800" dirty="0"/>
          </a:p>
          <a:p>
            <a:pPr marL="0" indent="0" algn="just">
              <a:buNone/>
            </a:pPr>
            <a:endParaRPr lang="en-SG" sz="2400" dirty="0"/>
          </a:p>
        </p:txBody>
      </p:sp>
      <p:sp>
        <p:nvSpPr>
          <p:cNvPr id="7" name="Title 1">
            <a:extLst>
              <a:ext uri="{FF2B5EF4-FFF2-40B4-BE49-F238E27FC236}">
                <a16:creationId xmlns:a16="http://schemas.microsoft.com/office/drawing/2014/main" id="{B68E9E01-0D68-463E-913E-3CE6BA54DBAC}"/>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8" name="Picture 7">
            <a:extLst>
              <a:ext uri="{FF2B5EF4-FFF2-40B4-BE49-F238E27FC236}">
                <a16:creationId xmlns:a16="http://schemas.microsoft.com/office/drawing/2014/main" id="{CEF7A3A4-C3A2-403E-BAA6-F9D93023E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373421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995120" cy="778098"/>
          </a:xfrm>
          <a:solidFill>
            <a:schemeClr val="bg1"/>
          </a:solidFill>
        </p:spPr>
        <p:txBody>
          <a:bodyPr>
            <a:normAutofit/>
          </a:bodyPr>
          <a:lstStyle/>
          <a:p>
            <a:pPr algn="l"/>
            <a:r>
              <a:rPr lang="en-US" sz="3200" b="1" dirty="0"/>
              <a:t>7. Contempt of the world – TD 256</a:t>
            </a:r>
            <a:endParaRPr lang="en-SG" sz="3200" b="1" dirty="0"/>
          </a:p>
        </p:txBody>
      </p:sp>
      <p:sp>
        <p:nvSpPr>
          <p:cNvPr id="4" name="Content Placeholder 3"/>
          <p:cNvSpPr>
            <a:spLocks noGrp="1"/>
          </p:cNvSpPr>
          <p:nvPr>
            <p:ph idx="1"/>
          </p:nvPr>
        </p:nvSpPr>
        <p:spPr>
          <a:xfrm>
            <a:off x="1691680" y="1124744"/>
            <a:ext cx="6995120" cy="2304257"/>
          </a:xfrm>
        </p:spPr>
        <p:txBody>
          <a:bodyPr/>
          <a:lstStyle/>
          <a:p>
            <a:pPr marL="0" indent="0" algn="just">
              <a:buNone/>
            </a:pPr>
            <a:r>
              <a:rPr lang="en-US" sz="2800" dirty="0"/>
              <a:t>Mary’s faithful servants despise this corrupted world. They should hate and shun its allurements, and follow the exercises of the contempt of the world. LEW 194 - 200</a:t>
            </a:r>
            <a:endParaRPr lang="en-MY" sz="2800" dirty="0"/>
          </a:p>
          <a:p>
            <a:endParaRPr lang="en-SG" dirty="0"/>
          </a:p>
        </p:txBody>
      </p:sp>
      <p:sp>
        <p:nvSpPr>
          <p:cNvPr id="7" name="Title 1">
            <a:extLst>
              <a:ext uri="{FF2B5EF4-FFF2-40B4-BE49-F238E27FC236}">
                <a16:creationId xmlns:a16="http://schemas.microsoft.com/office/drawing/2014/main" id="{A1510735-636B-4B36-B5A3-EF1CCCFA7BAA}"/>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8" name="Picture 7">
            <a:extLst>
              <a:ext uri="{FF2B5EF4-FFF2-40B4-BE49-F238E27FC236}">
                <a16:creationId xmlns:a16="http://schemas.microsoft.com/office/drawing/2014/main" id="{07E353B8-503A-4B82-AE7A-B8285CC9EF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227300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517232"/>
            <a:ext cx="7772400" cy="648072"/>
          </a:xfrm>
        </p:spPr>
        <p:txBody>
          <a:bodyPr>
            <a:normAutofit/>
          </a:bodyPr>
          <a:lstStyle/>
          <a:p>
            <a:r>
              <a:rPr lang="en-US" sz="3200" b="1" dirty="0"/>
              <a:t>PARTICULAR PRACTICES OF TRUE DEVOTION</a:t>
            </a:r>
            <a:endParaRPr lang="en-SG" sz="3200" dirty="0"/>
          </a:p>
        </p:txBody>
      </p:sp>
      <p:sp>
        <p:nvSpPr>
          <p:cNvPr id="3" name="Subtitle 2"/>
          <p:cNvSpPr>
            <a:spLocks noGrp="1"/>
          </p:cNvSpPr>
          <p:nvPr>
            <p:ph type="body" idx="1"/>
          </p:nvPr>
        </p:nvSpPr>
        <p:spPr>
          <a:xfrm>
            <a:off x="722313" y="4869160"/>
            <a:ext cx="7772400" cy="648072"/>
          </a:xfrm>
          <a:solidFill>
            <a:schemeClr val="bg2"/>
          </a:solidFill>
        </p:spPr>
        <p:txBody>
          <a:bodyPr>
            <a:normAutofit/>
          </a:bodyPr>
          <a:lstStyle/>
          <a:p>
            <a:pPr algn="l"/>
            <a:r>
              <a:rPr lang="en-SG" sz="3600" dirty="0">
                <a:solidFill>
                  <a:schemeClr val="tx1">
                    <a:lumMod val="65000"/>
                    <a:lumOff val="35000"/>
                  </a:schemeClr>
                </a:solidFill>
              </a:rPr>
              <a:t>II. INTERIOR PRACTICES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709" y="332656"/>
            <a:ext cx="3129607" cy="4349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51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973C46-366A-4EDE-BCE2-D7B209E1E351}"/>
              </a:ext>
            </a:extLst>
          </p:cNvPr>
          <p:cNvSpPr>
            <a:spLocks noGrp="1"/>
          </p:cNvSpPr>
          <p:nvPr>
            <p:ph type="title"/>
          </p:nvPr>
        </p:nvSpPr>
        <p:spPr>
          <a:xfrm>
            <a:off x="1691680" y="274638"/>
            <a:ext cx="6995120" cy="1138138"/>
          </a:xfrm>
        </p:spPr>
        <p:txBody>
          <a:bodyPr>
            <a:normAutofit fontScale="90000"/>
          </a:bodyPr>
          <a:lstStyle/>
          <a:p>
            <a:pPr algn="l"/>
            <a:r>
              <a:rPr lang="en-US" sz="3600" b="1" dirty="0"/>
              <a:t>Interior Practices</a:t>
            </a:r>
            <a:br>
              <a:rPr lang="en-US" sz="3600" b="1" dirty="0"/>
            </a:br>
            <a:r>
              <a:rPr lang="en-US" sz="3600" b="1" dirty="0"/>
              <a:t>Through Mary</a:t>
            </a:r>
            <a:endParaRPr lang="en-SG"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0648"/>
            <a:ext cx="1080000" cy="1501016"/>
          </a:xfrm>
          <a:prstGeom prst="rect">
            <a:avLst/>
          </a:prstGeom>
        </p:spPr>
      </p:pic>
      <p:sp>
        <p:nvSpPr>
          <p:cNvPr id="9" name="Content Placeholder 8">
            <a:extLst>
              <a:ext uri="{FF2B5EF4-FFF2-40B4-BE49-F238E27FC236}">
                <a16:creationId xmlns:a16="http://schemas.microsoft.com/office/drawing/2014/main" id="{B477F358-E59A-48CD-B23B-A347954060C3}"/>
              </a:ext>
            </a:extLst>
          </p:cNvPr>
          <p:cNvSpPr>
            <a:spLocks noGrp="1"/>
          </p:cNvSpPr>
          <p:nvPr>
            <p:ph idx="1"/>
          </p:nvPr>
        </p:nvSpPr>
        <p:spPr>
          <a:xfrm>
            <a:off x="1691680" y="1412776"/>
            <a:ext cx="6995120" cy="4896544"/>
          </a:xfrm>
        </p:spPr>
        <p:txBody>
          <a:bodyPr>
            <a:normAutofit fontScale="92500" lnSpcReduction="10000"/>
          </a:bodyPr>
          <a:lstStyle/>
          <a:p>
            <a:pPr algn="just"/>
            <a:r>
              <a:rPr lang="en-US" sz="2800" dirty="0"/>
              <a:t>We must do everything through Mary, that is, we must  obey her always and be led in all things by her spirit, which is the Holy Spirit of God. “Those who are led by the Spirit of God are children of God,” says St. Paul. </a:t>
            </a:r>
            <a:r>
              <a:rPr lang="en-US" sz="1700" dirty="0"/>
              <a:t>(Roman 8:14) –TD258</a:t>
            </a:r>
          </a:p>
          <a:p>
            <a:endParaRPr lang="en-US" sz="1100" dirty="0"/>
          </a:p>
          <a:p>
            <a:pPr algn="just"/>
            <a:r>
              <a:rPr lang="en-US" sz="2800" dirty="0"/>
              <a:t>I have said that the spirit of Mary is the spirit of God because she was never led by her own spirit, but always by the spirit of God, who made himself master of her to such an extent that he became her very spirit.</a:t>
            </a:r>
          </a:p>
          <a:p>
            <a:endParaRPr lang="en-US" sz="1100" dirty="0"/>
          </a:p>
          <a:p>
            <a:pPr algn="just"/>
            <a:r>
              <a:rPr lang="en-US" sz="2800" dirty="0"/>
              <a:t>St. Ambrose: May the soul of Mary be in each one of us to glorify the Lord…..</a:t>
            </a:r>
            <a:endParaRPr lang="en-MY" sz="2800" dirty="0"/>
          </a:p>
        </p:txBody>
      </p:sp>
    </p:spTree>
    <p:extLst>
      <p:ext uri="{BB962C8B-B14F-4D97-AF65-F5344CB8AC3E}">
        <p14:creationId xmlns:p14="http://schemas.microsoft.com/office/powerpoint/2010/main" val="30966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1C95-BF29-4B9B-95B5-98C21DCE4E8D}"/>
              </a:ext>
            </a:extLst>
          </p:cNvPr>
          <p:cNvSpPr>
            <a:spLocks noGrp="1"/>
          </p:cNvSpPr>
          <p:nvPr>
            <p:ph type="title"/>
          </p:nvPr>
        </p:nvSpPr>
        <p:spPr>
          <a:xfrm>
            <a:off x="1619672" y="274638"/>
            <a:ext cx="7067128" cy="1143000"/>
          </a:xfrm>
        </p:spPr>
        <p:txBody>
          <a:bodyPr>
            <a:normAutofit fontScale="90000"/>
          </a:bodyPr>
          <a:lstStyle/>
          <a:p>
            <a:pPr algn="l"/>
            <a:r>
              <a:rPr lang="en-US" sz="3600" b="1" dirty="0">
                <a:solidFill>
                  <a:prstClr val="black"/>
                </a:solidFill>
              </a:rPr>
              <a:t>Interior Practices</a:t>
            </a:r>
            <a:br>
              <a:rPr lang="en-US" sz="3600" b="1" dirty="0">
                <a:solidFill>
                  <a:prstClr val="black"/>
                </a:solidFill>
              </a:rPr>
            </a:br>
            <a:r>
              <a:rPr lang="en-SG" sz="3600" b="1" dirty="0"/>
              <a:t>With Mary </a:t>
            </a:r>
            <a:endParaRPr lang="en-SG" dirty="0"/>
          </a:p>
        </p:txBody>
      </p:sp>
      <p:sp>
        <p:nvSpPr>
          <p:cNvPr id="3" name="Subtitle 2"/>
          <p:cNvSpPr>
            <a:spLocks noGrp="1"/>
          </p:cNvSpPr>
          <p:nvPr>
            <p:ph idx="1"/>
          </p:nvPr>
        </p:nvSpPr>
        <p:spPr>
          <a:xfrm>
            <a:off x="1619672" y="1556792"/>
            <a:ext cx="7067128" cy="4569377"/>
          </a:xfrm>
          <a:solidFill>
            <a:schemeClr val="bg1"/>
          </a:solidFill>
        </p:spPr>
        <p:txBody>
          <a:bodyPr>
            <a:normAutofit fontScale="70000" lnSpcReduction="20000"/>
          </a:bodyPr>
          <a:lstStyle/>
          <a:p>
            <a:r>
              <a:rPr lang="en-US" sz="4000" dirty="0"/>
              <a:t>We must do everything with Mary, that is to say, in all our actions we must look upon Mary, although a simple human being, as perfect model of every virtue and perfection, fashioned by the Holy Spirit for us to imitate, as far as our limited capacity allows. </a:t>
            </a:r>
            <a:r>
              <a:rPr lang="en-SG" sz="2600" dirty="0"/>
              <a:t>– TD 260</a:t>
            </a:r>
            <a:endParaRPr lang="en-US" sz="2600" dirty="0"/>
          </a:p>
          <a:p>
            <a:endParaRPr lang="en-US" sz="1700" dirty="0"/>
          </a:p>
          <a:p>
            <a:r>
              <a:rPr lang="en-US" sz="4000" dirty="0"/>
              <a:t>“Mary shines forth to the whole community of the elect as the model of virtues.” </a:t>
            </a:r>
            <a:r>
              <a:rPr lang="en-US" sz="2600" dirty="0"/>
              <a:t>LG 65</a:t>
            </a:r>
          </a:p>
          <a:p>
            <a:endParaRPr lang="en-US" sz="1700" dirty="0"/>
          </a:p>
          <a:p>
            <a:r>
              <a:rPr lang="en-US" sz="4000" dirty="0"/>
              <a:t>“Mary is fashioned by the Holy Spirit and formed as a new creature.” </a:t>
            </a:r>
            <a:r>
              <a:rPr lang="en-US" sz="2600" dirty="0"/>
              <a:t>LG 56</a:t>
            </a:r>
          </a:p>
        </p:txBody>
      </p:sp>
      <p:pic>
        <p:nvPicPr>
          <p:cNvPr id="7" name="Picture 6">
            <a:extLst>
              <a:ext uri="{FF2B5EF4-FFF2-40B4-BE49-F238E27FC236}">
                <a16:creationId xmlns:a16="http://schemas.microsoft.com/office/drawing/2014/main" id="{CD1F2B61-EFF3-4E87-A267-03A3A118F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0648"/>
            <a:ext cx="1080000" cy="1501016"/>
          </a:xfrm>
          <a:prstGeom prst="rect">
            <a:avLst/>
          </a:prstGeom>
        </p:spPr>
      </p:pic>
    </p:spTree>
    <p:extLst>
      <p:ext uri="{BB962C8B-B14F-4D97-AF65-F5344CB8AC3E}">
        <p14:creationId xmlns:p14="http://schemas.microsoft.com/office/powerpoint/2010/main" val="401061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A4B0DD-EA5B-49E4-9859-321966A07B86}"/>
              </a:ext>
            </a:extLst>
          </p:cNvPr>
          <p:cNvSpPr>
            <a:spLocks noGrp="1"/>
          </p:cNvSpPr>
          <p:nvPr>
            <p:ph type="title"/>
          </p:nvPr>
        </p:nvSpPr>
        <p:spPr>
          <a:xfrm>
            <a:off x="1619672" y="274638"/>
            <a:ext cx="7067128" cy="1143000"/>
          </a:xfrm>
        </p:spPr>
        <p:txBody>
          <a:bodyPr>
            <a:noAutofit/>
          </a:bodyPr>
          <a:lstStyle/>
          <a:p>
            <a:pPr algn="l"/>
            <a:r>
              <a:rPr lang="en-US" sz="3200" b="1" dirty="0">
                <a:solidFill>
                  <a:prstClr val="black"/>
                </a:solidFill>
              </a:rPr>
              <a:t>Interior Practices</a:t>
            </a:r>
            <a:br>
              <a:rPr lang="en-US" sz="3200" b="1" dirty="0">
                <a:solidFill>
                  <a:prstClr val="black"/>
                </a:solidFill>
              </a:rPr>
            </a:br>
            <a:r>
              <a:rPr lang="en-SG" sz="3200" b="1" dirty="0"/>
              <a:t>In Mary </a:t>
            </a:r>
            <a:endParaRPr lang="en-SG" sz="3200" dirty="0"/>
          </a:p>
        </p:txBody>
      </p:sp>
      <p:sp>
        <p:nvSpPr>
          <p:cNvPr id="3" name="Subtitle 2"/>
          <p:cNvSpPr>
            <a:spLocks noGrp="1"/>
          </p:cNvSpPr>
          <p:nvPr>
            <p:ph idx="1"/>
          </p:nvPr>
        </p:nvSpPr>
        <p:spPr>
          <a:xfrm>
            <a:off x="1619672" y="1556792"/>
            <a:ext cx="7067128" cy="4569377"/>
          </a:xfrm>
          <a:solidFill>
            <a:schemeClr val="bg1"/>
          </a:solidFill>
        </p:spPr>
        <p:txBody>
          <a:bodyPr>
            <a:normAutofit/>
          </a:bodyPr>
          <a:lstStyle/>
          <a:p>
            <a:pPr lvl="0" algn="just"/>
            <a:r>
              <a:rPr lang="en-US" sz="2800" dirty="0"/>
              <a:t>We must do everything in Mary. To understand this we must realize that the Blessed Virgin Mary is the truly earthly paradise of the New Adam and that the ancient paradise was only a symbol of her.</a:t>
            </a:r>
            <a:r>
              <a:rPr lang="en-SG" sz="1600" dirty="0">
                <a:solidFill>
                  <a:prstClr val="black"/>
                </a:solidFill>
              </a:rPr>
              <a:t> – TD 261</a:t>
            </a:r>
          </a:p>
          <a:p>
            <a:pPr algn="just"/>
            <a:r>
              <a:rPr lang="en-US" sz="2800" dirty="0"/>
              <a:t>In this earthly paradise grows the real Tree of Life which bore our Lord, the fruit of Life, the tree of knowledge of good and evil, which bore the Light of the world.</a:t>
            </a:r>
          </a:p>
        </p:txBody>
      </p:sp>
      <p:pic>
        <p:nvPicPr>
          <p:cNvPr id="7" name="Picture 6">
            <a:extLst>
              <a:ext uri="{FF2B5EF4-FFF2-40B4-BE49-F238E27FC236}">
                <a16:creationId xmlns:a16="http://schemas.microsoft.com/office/drawing/2014/main" id="{03D38724-7BB1-4232-9EAF-46E19415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0648"/>
            <a:ext cx="1080000" cy="1501016"/>
          </a:xfrm>
          <a:prstGeom prst="rect">
            <a:avLst/>
          </a:prstGeom>
        </p:spPr>
      </p:pic>
    </p:spTree>
    <p:extLst>
      <p:ext uri="{BB962C8B-B14F-4D97-AF65-F5344CB8AC3E}">
        <p14:creationId xmlns:p14="http://schemas.microsoft.com/office/powerpoint/2010/main" val="423110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45BE-5D0E-486E-91D5-E834842E514C}"/>
              </a:ext>
            </a:extLst>
          </p:cNvPr>
          <p:cNvSpPr>
            <a:spLocks noGrp="1"/>
          </p:cNvSpPr>
          <p:nvPr>
            <p:ph type="title"/>
          </p:nvPr>
        </p:nvSpPr>
        <p:spPr>
          <a:xfrm>
            <a:off x="1619672" y="274638"/>
            <a:ext cx="7067128" cy="1143000"/>
          </a:xfrm>
        </p:spPr>
        <p:txBody>
          <a:bodyPr>
            <a:noAutofit/>
          </a:bodyPr>
          <a:lstStyle/>
          <a:p>
            <a:pPr algn="l"/>
            <a:r>
              <a:rPr lang="en-US" sz="3200" b="1" dirty="0">
                <a:solidFill>
                  <a:prstClr val="black"/>
                </a:solidFill>
              </a:rPr>
              <a:t>Interior Practices</a:t>
            </a:r>
            <a:br>
              <a:rPr lang="en-US" sz="3200" b="1" dirty="0">
                <a:solidFill>
                  <a:prstClr val="black"/>
                </a:solidFill>
              </a:rPr>
            </a:br>
            <a:r>
              <a:rPr lang="en-SG" sz="2800" i="1" dirty="0"/>
              <a:t>In Mary </a:t>
            </a:r>
            <a:endParaRPr lang="en-SG" sz="3200" i="1" dirty="0"/>
          </a:p>
        </p:txBody>
      </p:sp>
      <p:sp>
        <p:nvSpPr>
          <p:cNvPr id="3" name="Subtitle 2"/>
          <p:cNvSpPr>
            <a:spLocks noGrp="1"/>
          </p:cNvSpPr>
          <p:nvPr>
            <p:ph idx="1"/>
          </p:nvPr>
        </p:nvSpPr>
        <p:spPr>
          <a:xfrm>
            <a:off x="1619672" y="1600207"/>
            <a:ext cx="7067128" cy="4205058"/>
          </a:xfrm>
          <a:solidFill>
            <a:schemeClr val="bg1"/>
          </a:solidFill>
        </p:spPr>
        <p:txBody>
          <a:bodyPr>
            <a:normAutofit fontScale="77500" lnSpcReduction="20000"/>
          </a:bodyPr>
          <a:lstStyle/>
          <a:p>
            <a:pPr algn="just"/>
            <a:r>
              <a:rPr lang="en-US" sz="3600" dirty="0"/>
              <a:t>The Holy Spirit speaking through the Fathers of the Church, also calls our lady the Eastern Gate, through which the High Priest, Jesus Christ, enters and goes out into the world. Ezekiel 44: 1-3, Ps 86:1, Isa 6: 1-4 </a:t>
            </a:r>
          </a:p>
          <a:p>
            <a:pPr algn="just"/>
            <a:r>
              <a:rPr lang="en-US" sz="3600" dirty="0"/>
              <a:t>The Holy Spirit also calls her the Sanctuary of the Divinity, the Resting-Place of the Holy Spirit, the Throne of God, the City of God, the Altar of God, the Temple of God, the World of God.</a:t>
            </a:r>
          </a:p>
          <a:p>
            <a:pPr>
              <a:buFont typeface="Wingdings" panose="05000000000000000000" pitchFamily="2" charset="2"/>
              <a:buChar char="§"/>
            </a:pPr>
            <a:r>
              <a:rPr lang="en-SG" sz="2300" dirty="0"/>
              <a:t>– TD 262</a:t>
            </a:r>
          </a:p>
        </p:txBody>
      </p:sp>
      <p:pic>
        <p:nvPicPr>
          <p:cNvPr id="7" name="Picture 6">
            <a:extLst>
              <a:ext uri="{FF2B5EF4-FFF2-40B4-BE49-F238E27FC236}">
                <a16:creationId xmlns:a16="http://schemas.microsoft.com/office/drawing/2014/main" id="{889E356A-E4B1-41AB-BBCD-431AE9E0C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0648"/>
            <a:ext cx="1080000" cy="1501016"/>
          </a:xfrm>
          <a:prstGeom prst="rect">
            <a:avLst/>
          </a:prstGeom>
        </p:spPr>
      </p:pic>
    </p:spTree>
    <p:extLst>
      <p:ext uri="{BB962C8B-B14F-4D97-AF65-F5344CB8AC3E}">
        <p14:creationId xmlns:p14="http://schemas.microsoft.com/office/powerpoint/2010/main" val="134079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F8B5-507D-437C-84B4-A5BD6EDFAEED}"/>
              </a:ext>
            </a:extLst>
          </p:cNvPr>
          <p:cNvSpPr>
            <a:spLocks noGrp="1"/>
          </p:cNvSpPr>
          <p:nvPr>
            <p:ph type="title"/>
          </p:nvPr>
        </p:nvSpPr>
        <p:spPr>
          <a:xfrm>
            <a:off x="1619672" y="274638"/>
            <a:ext cx="7067128" cy="994122"/>
          </a:xfrm>
        </p:spPr>
        <p:txBody>
          <a:bodyPr>
            <a:noAutofit/>
          </a:bodyPr>
          <a:lstStyle/>
          <a:p>
            <a:pPr algn="l"/>
            <a:r>
              <a:rPr lang="en-US" sz="3200" b="1" dirty="0">
                <a:solidFill>
                  <a:prstClr val="black"/>
                </a:solidFill>
              </a:rPr>
              <a:t>Interior Practices</a:t>
            </a:r>
            <a:br>
              <a:rPr lang="en-US" sz="3200" b="1" dirty="0">
                <a:solidFill>
                  <a:prstClr val="black"/>
                </a:solidFill>
              </a:rPr>
            </a:br>
            <a:r>
              <a:rPr lang="en-SG" sz="3200" b="1" dirty="0"/>
              <a:t>For Mary </a:t>
            </a:r>
            <a:endParaRPr lang="en-SG" sz="3200" dirty="0"/>
          </a:p>
        </p:txBody>
      </p:sp>
      <p:sp>
        <p:nvSpPr>
          <p:cNvPr id="3" name="Subtitle 2"/>
          <p:cNvSpPr>
            <a:spLocks noGrp="1"/>
          </p:cNvSpPr>
          <p:nvPr>
            <p:ph idx="1"/>
          </p:nvPr>
        </p:nvSpPr>
        <p:spPr>
          <a:xfrm>
            <a:off x="1691680" y="1340768"/>
            <a:ext cx="6995120" cy="4968552"/>
          </a:xfrm>
          <a:solidFill>
            <a:schemeClr val="bg1"/>
          </a:solidFill>
        </p:spPr>
        <p:txBody>
          <a:bodyPr>
            <a:normAutofit fontScale="47500" lnSpcReduction="20000"/>
          </a:bodyPr>
          <a:lstStyle/>
          <a:p>
            <a:pPr algn="just"/>
            <a:r>
              <a:rPr lang="en-US" sz="5100" dirty="0"/>
              <a:t>Like every good servant and slave we must not remain idle, but relying on her protection, we should undertake and carry out great things for our noble Queen. </a:t>
            </a:r>
            <a:r>
              <a:rPr lang="en-US" sz="3800" dirty="0"/>
              <a:t>(Pius XII – Discourse for the Crowning of Mary)</a:t>
            </a:r>
            <a:endParaRPr lang="en-US" sz="5100" dirty="0"/>
          </a:p>
          <a:p>
            <a:pPr algn="just"/>
            <a:r>
              <a:rPr lang="en-US" sz="5100" dirty="0"/>
              <a:t>We must defend her privileges when they are questioned and uphold her good name when it is under attack. </a:t>
            </a:r>
            <a:r>
              <a:rPr lang="en-US" sz="3400" dirty="0"/>
              <a:t>TD 93 - 94</a:t>
            </a:r>
          </a:p>
          <a:p>
            <a:pPr algn="just"/>
            <a:r>
              <a:rPr lang="en-US" sz="5100" dirty="0"/>
              <a:t>We must attract everyone, if possible to her service and to this true and sound devotion. </a:t>
            </a:r>
            <a:r>
              <a:rPr lang="en-US" sz="3400" dirty="0"/>
              <a:t>TD 95</a:t>
            </a:r>
          </a:p>
          <a:p>
            <a:pPr algn="just"/>
            <a:r>
              <a:rPr lang="en-US" sz="5100" dirty="0"/>
              <a:t>We must speak up and denounce those who distort devotion to her by outraging her Son. </a:t>
            </a:r>
            <a:r>
              <a:rPr lang="en-US" sz="3400" dirty="0"/>
              <a:t>TD 97 – 99</a:t>
            </a:r>
          </a:p>
          <a:p>
            <a:pPr algn="just"/>
            <a:r>
              <a:rPr lang="en-US" sz="5100" dirty="0"/>
              <a:t>Glory to Jesus in Mary! Glory to Mary in Jesus!</a:t>
            </a:r>
          </a:p>
          <a:p>
            <a:pPr algn="just"/>
            <a:r>
              <a:rPr lang="en-US" sz="5100" dirty="0"/>
              <a:t>Glory to God Alone!</a:t>
            </a:r>
          </a:p>
          <a:p>
            <a:pPr algn="just"/>
            <a:r>
              <a:rPr lang="en-SG" sz="3400" dirty="0"/>
              <a:t>– TD 265</a:t>
            </a:r>
          </a:p>
        </p:txBody>
      </p:sp>
      <p:pic>
        <p:nvPicPr>
          <p:cNvPr id="7" name="Picture 6">
            <a:extLst>
              <a:ext uri="{FF2B5EF4-FFF2-40B4-BE49-F238E27FC236}">
                <a16:creationId xmlns:a16="http://schemas.microsoft.com/office/drawing/2014/main" id="{B18EA395-B8CC-41DB-AC57-8C712E726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0648"/>
            <a:ext cx="1080000" cy="1501016"/>
          </a:xfrm>
          <a:prstGeom prst="rect">
            <a:avLst/>
          </a:prstGeom>
        </p:spPr>
      </p:pic>
    </p:spTree>
    <p:extLst>
      <p:ext uri="{BB962C8B-B14F-4D97-AF65-F5344CB8AC3E}">
        <p14:creationId xmlns:p14="http://schemas.microsoft.com/office/powerpoint/2010/main" val="224062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774B36-0263-48A2-9EF5-FB231729BC7D}"/>
              </a:ext>
            </a:extLst>
          </p:cNvPr>
          <p:cNvSpPr>
            <a:spLocks noGrp="1"/>
          </p:cNvSpPr>
          <p:nvPr>
            <p:ph type="title"/>
          </p:nvPr>
        </p:nvSpPr>
        <p:spPr>
          <a:xfrm>
            <a:off x="5668143" y="57026"/>
            <a:ext cx="3008313" cy="4884142"/>
          </a:xfrm>
        </p:spPr>
        <p:txBody>
          <a:bodyPr>
            <a:normAutofit fontScale="90000"/>
          </a:bodyPr>
          <a:lstStyle/>
          <a:p>
            <a:pPr lvl="0" fontAlgn="base">
              <a:spcAft>
                <a:spcPct val="0"/>
              </a:spcAft>
            </a:pPr>
            <a:r>
              <a:rPr lang="en-US" sz="5400" b="0" dirty="0">
                <a:solidFill>
                  <a:prstClr val="black"/>
                </a:solidFill>
                <a:latin typeface="Copperplate Gothic Bold" panose="020E0705020206020404" pitchFamily="34" charset="0"/>
                <a:ea typeface="STHupo" panose="02010800040101010101" pitchFamily="2" charset="-122"/>
                <a:cs typeface="+mn-cs"/>
              </a:rPr>
              <a:t>HE</a:t>
            </a:r>
            <a:br>
              <a:rPr lang="en-US" sz="5400" b="0" dirty="0">
                <a:solidFill>
                  <a:prstClr val="black"/>
                </a:solidFill>
                <a:latin typeface="Copperplate Gothic Bold" panose="020E0705020206020404" pitchFamily="34" charset="0"/>
                <a:ea typeface="STHupo" panose="02010800040101010101" pitchFamily="2" charset="-122"/>
                <a:cs typeface="+mn-cs"/>
              </a:rPr>
            </a:br>
            <a:r>
              <a:rPr lang="en-US" sz="5400" b="0" dirty="0">
                <a:solidFill>
                  <a:prstClr val="black"/>
                </a:solidFill>
                <a:latin typeface="Copperplate Gothic Bold" panose="020E0705020206020404" pitchFamily="34" charset="0"/>
                <a:ea typeface="STHupo" panose="02010800040101010101" pitchFamily="2" charset="-122"/>
                <a:cs typeface="+mn-cs"/>
              </a:rPr>
              <a:t>WHO</a:t>
            </a:r>
            <a:br>
              <a:rPr lang="en-US" sz="5400" b="0" dirty="0">
                <a:solidFill>
                  <a:prstClr val="black"/>
                </a:solidFill>
                <a:latin typeface="Copperplate Gothic Bold" panose="020E0705020206020404" pitchFamily="34" charset="0"/>
                <a:ea typeface="STHupo" panose="02010800040101010101" pitchFamily="2" charset="-122"/>
                <a:cs typeface="+mn-cs"/>
              </a:rPr>
            </a:br>
            <a:r>
              <a:rPr lang="en-US" sz="5400" b="0" dirty="0">
                <a:solidFill>
                  <a:prstClr val="black"/>
                </a:solidFill>
                <a:latin typeface="Copperplate Gothic Bold" panose="020E0705020206020404" pitchFamily="34" charset="0"/>
                <a:ea typeface="STHupo" panose="02010800040101010101" pitchFamily="2" charset="-122"/>
                <a:cs typeface="+mn-cs"/>
              </a:rPr>
              <a:t>FINDS</a:t>
            </a:r>
            <a:br>
              <a:rPr lang="en-US" sz="5400" b="0" dirty="0">
                <a:solidFill>
                  <a:prstClr val="black"/>
                </a:solidFill>
                <a:latin typeface="Copperplate Gothic Bold" panose="020E0705020206020404" pitchFamily="34" charset="0"/>
                <a:ea typeface="STHupo" panose="02010800040101010101" pitchFamily="2" charset="-122"/>
                <a:cs typeface="+mn-cs"/>
              </a:rPr>
            </a:br>
            <a:r>
              <a:rPr lang="en-US" sz="5400" b="0" dirty="0">
                <a:solidFill>
                  <a:prstClr val="black"/>
                </a:solidFill>
                <a:latin typeface="Copperplate Gothic Bold" panose="020E0705020206020404" pitchFamily="34" charset="0"/>
                <a:ea typeface="STHupo" panose="02010800040101010101" pitchFamily="2" charset="-122"/>
                <a:cs typeface="+mn-cs"/>
              </a:rPr>
              <a:t>MARY</a:t>
            </a:r>
            <a:br>
              <a:rPr lang="en-US" sz="5400" b="0" dirty="0">
                <a:solidFill>
                  <a:prstClr val="black"/>
                </a:solidFill>
                <a:latin typeface="Copperplate Gothic Bold" panose="020E0705020206020404" pitchFamily="34" charset="0"/>
                <a:ea typeface="STHupo" panose="02010800040101010101" pitchFamily="2" charset="-122"/>
                <a:cs typeface="+mn-cs"/>
              </a:rPr>
            </a:br>
            <a:r>
              <a:rPr lang="en-US" sz="5400" b="0" dirty="0">
                <a:solidFill>
                  <a:prstClr val="black"/>
                </a:solidFill>
                <a:latin typeface="Copperplate Gothic Bold" panose="020E0705020206020404" pitchFamily="34" charset="0"/>
                <a:ea typeface="STHupo" panose="02010800040101010101" pitchFamily="2" charset="-122"/>
                <a:cs typeface="+mn-cs"/>
              </a:rPr>
              <a:t>FINDS</a:t>
            </a:r>
            <a:br>
              <a:rPr lang="en-US" sz="5400" b="0" dirty="0">
                <a:solidFill>
                  <a:prstClr val="black"/>
                </a:solidFill>
                <a:latin typeface="Copperplate Gothic Bold" panose="020E0705020206020404" pitchFamily="34" charset="0"/>
                <a:ea typeface="STHupo" panose="02010800040101010101" pitchFamily="2" charset="-122"/>
                <a:cs typeface="+mn-cs"/>
              </a:rPr>
            </a:br>
            <a:r>
              <a:rPr lang="en-US" sz="5400" b="0" dirty="0">
                <a:solidFill>
                  <a:prstClr val="black"/>
                </a:solidFill>
                <a:latin typeface="Copperplate Gothic Bold" panose="020E0705020206020404" pitchFamily="34" charset="0"/>
                <a:ea typeface="STHupo" panose="02010800040101010101" pitchFamily="2" charset="-122"/>
                <a:cs typeface="+mn-cs"/>
              </a:rPr>
              <a:t>JESUS</a:t>
            </a:r>
            <a:endParaRPr lang="en-SG" sz="4000" dirty="0">
              <a:latin typeface="Copperplate Gothic Bold" panose="020E0705020206020404" pitchFamily="34" charset="0"/>
              <a:ea typeface="STHupo" panose="02010800040101010101" pitchFamily="2" charset="-122"/>
            </a:endParaRPr>
          </a:p>
        </p:txBody>
      </p:sp>
      <p:pic>
        <p:nvPicPr>
          <p:cNvPr id="10" name="Content Placeholder 9">
            <a:extLst>
              <a:ext uri="{FF2B5EF4-FFF2-40B4-BE49-F238E27FC236}">
                <a16:creationId xmlns:a16="http://schemas.microsoft.com/office/drawing/2014/main" id="{F7FF789B-5306-4C4D-A64B-83EFB468F3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548680"/>
            <a:ext cx="4038980" cy="5343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7">
            <a:extLst>
              <a:ext uri="{FF2B5EF4-FFF2-40B4-BE49-F238E27FC236}">
                <a16:creationId xmlns:a16="http://schemas.microsoft.com/office/drawing/2014/main" id="{745C4820-0919-4886-9888-58946CCBEE7C}"/>
              </a:ext>
            </a:extLst>
          </p:cNvPr>
          <p:cNvSpPr>
            <a:spLocks noGrp="1"/>
          </p:cNvSpPr>
          <p:nvPr>
            <p:ph type="body" sz="half" idx="2"/>
          </p:nvPr>
        </p:nvSpPr>
        <p:spPr>
          <a:xfrm>
            <a:off x="5668143" y="5085184"/>
            <a:ext cx="3008313" cy="824958"/>
          </a:xfrm>
        </p:spPr>
        <p:txBody>
          <a:bodyPr>
            <a:normAutofit/>
          </a:bodyPr>
          <a:lstStyle/>
          <a:p>
            <a:r>
              <a:rPr lang="en-US" sz="2400" dirty="0">
                <a:solidFill>
                  <a:prstClr val="black"/>
                </a:solidFill>
                <a:latin typeface="+mj-lt"/>
              </a:rPr>
              <a:t>ST. LOUIS  MARIE </a:t>
            </a:r>
            <a:br>
              <a:rPr lang="en-US" sz="2400" dirty="0">
                <a:solidFill>
                  <a:prstClr val="black"/>
                </a:solidFill>
                <a:latin typeface="+mj-lt"/>
              </a:rPr>
            </a:br>
            <a:r>
              <a:rPr lang="en-US" sz="2400" dirty="0">
                <a:solidFill>
                  <a:prstClr val="black"/>
                </a:solidFill>
                <a:latin typeface="+mj-lt"/>
              </a:rPr>
              <a:t>DE MONTFORT</a:t>
            </a:r>
            <a:endParaRPr lang="en-SG" sz="2400" dirty="0">
              <a:latin typeface="+mj-lt"/>
            </a:endParaRPr>
          </a:p>
        </p:txBody>
      </p:sp>
    </p:spTree>
    <p:extLst>
      <p:ext uri="{BB962C8B-B14F-4D97-AF65-F5344CB8AC3E}">
        <p14:creationId xmlns:p14="http://schemas.microsoft.com/office/powerpoint/2010/main" val="393217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CC44-D473-4DC2-A639-8EBC784907BC}"/>
              </a:ext>
            </a:extLst>
          </p:cNvPr>
          <p:cNvSpPr>
            <a:spLocks noGrp="1"/>
          </p:cNvSpPr>
          <p:nvPr>
            <p:ph type="title"/>
          </p:nvPr>
        </p:nvSpPr>
        <p:spPr>
          <a:xfrm>
            <a:off x="722313" y="5151121"/>
            <a:ext cx="7772400" cy="617860"/>
          </a:xfrm>
        </p:spPr>
        <p:txBody>
          <a:bodyPr/>
          <a:lstStyle/>
          <a:p>
            <a:r>
              <a:rPr lang="en-US" sz="3200" dirty="0">
                <a:solidFill>
                  <a:prstClr val="black"/>
                </a:solidFill>
              </a:rPr>
              <a:t>PARTICULAR PRACTICES OF TRUE DEVOTION</a:t>
            </a:r>
            <a:endParaRPr lang="en-SG" dirty="0"/>
          </a:p>
        </p:txBody>
      </p:sp>
      <p:sp>
        <p:nvSpPr>
          <p:cNvPr id="3" name="Text Placeholder 2">
            <a:extLst>
              <a:ext uri="{FF2B5EF4-FFF2-40B4-BE49-F238E27FC236}">
                <a16:creationId xmlns:a16="http://schemas.microsoft.com/office/drawing/2014/main" id="{C31E187F-44A6-474A-AF73-F557C1C4F97B}"/>
              </a:ext>
            </a:extLst>
          </p:cNvPr>
          <p:cNvSpPr>
            <a:spLocks noGrp="1"/>
          </p:cNvSpPr>
          <p:nvPr>
            <p:ph type="body" idx="1"/>
          </p:nvPr>
        </p:nvSpPr>
        <p:spPr>
          <a:xfrm>
            <a:off x="722313" y="4509120"/>
            <a:ext cx="7772400" cy="689868"/>
          </a:xfrm>
          <a:solidFill>
            <a:schemeClr val="accent5">
              <a:lumMod val="40000"/>
              <a:lumOff val="60000"/>
            </a:schemeClr>
          </a:solidFill>
        </p:spPr>
        <p:txBody>
          <a:bodyPr>
            <a:normAutofit/>
          </a:bodyPr>
          <a:lstStyle/>
          <a:p>
            <a:r>
              <a:rPr lang="en-US" sz="3600" b="1" dirty="0"/>
              <a:t>I. EXTERIOR PRACTICES</a:t>
            </a:r>
            <a:endParaRPr lang="en-SG" sz="3600" b="1" dirty="0"/>
          </a:p>
        </p:txBody>
      </p:sp>
      <p:pic>
        <p:nvPicPr>
          <p:cNvPr id="4" name="Picture 3">
            <a:extLst>
              <a:ext uri="{FF2B5EF4-FFF2-40B4-BE49-F238E27FC236}">
                <a16:creationId xmlns:a16="http://schemas.microsoft.com/office/drawing/2014/main" id="{1E520D7F-66B9-4680-AC66-F958376F6AE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312000" y="440872"/>
            <a:ext cx="2520000" cy="3672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790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0136"/>
            <a:ext cx="1368152" cy="854768"/>
          </a:xfrm>
          <a:noFill/>
        </p:spPr>
        <p:txBody>
          <a:bodyPr>
            <a:normAutofit/>
          </a:bodyPr>
          <a:lstStyle/>
          <a:p>
            <a:r>
              <a:rPr lang="en-US" sz="2000" b="1" dirty="0"/>
              <a:t>Exterior </a:t>
            </a:r>
            <a:br>
              <a:rPr lang="en-US" sz="2000" b="1" dirty="0"/>
            </a:br>
            <a:r>
              <a:rPr lang="en-US" sz="2000" b="1" dirty="0"/>
              <a:t>practices</a:t>
            </a:r>
            <a:endParaRPr lang="en-SG" sz="2000" dirty="0"/>
          </a:p>
        </p:txBody>
      </p:sp>
      <p:sp>
        <p:nvSpPr>
          <p:cNvPr id="7" name="Content Placeholder 2"/>
          <p:cNvSpPr>
            <a:spLocks noGrp="1"/>
          </p:cNvSpPr>
          <p:nvPr>
            <p:ph idx="1"/>
          </p:nvPr>
        </p:nvSpPr>
        <p:spPr>
          <a:xfrm>
            <a:off x="1691680" y="1556792"/>
            <a:ext cx="6995120" cy="4752528"/>
          </a:xfrm>
        </p:spPr>
        <p:txBody>
          <a:bodyPr>
            <a:noAutofit/>
          </a:bodyPr>
          <a:lstStyle/>
          <a:p>
            <a:pPr lvl="0" algn="just"/>
            <a:r>
              <a:rPr lang="en-US" sz="2800" spc="-40" dirty="0"/>
              <a:t>The first exterior practice he speaks of is the solemn act of consecration. We must be suitably prepared for this, and the preparation is to be serious and lengthy (33 DAYS). </a:t>
            </a:r>
          </a:p>
          <a:p>
            <a:pPr lvl="0" algn="just"/>
            <a:r>
              <a:rPr lang="en-US" sz="2800" spc="-40" dirty="0"/>
              <a:t>The consecration requires sufficient time for reflection and prayer; otherwise such an act of devotion might be rendered commonplace; this consecration must be truly personal in character; Montfort speaks of the signature of the act of consecration.</a:t>
            </a:r>
            <a:endParaRPr lang="en-SG" sz="2800" spc="-40" dirty="0"/>
          </a:p>
        </p:txBody>
      </p:sp>
      <p:pic>
        <p:nvPicPr>
          <p:cNvPr id="5" name="Picture 4">
            <a:extLst>
              <a:ext uri="{FF2B5EF4-FFF2-40B4-BE49-F238E27FC236}">
                <a16:creationId xmlns:a16="http://schemas.microsoft.com/office/drawing/2014/main" id="{95BDA5C2-26AE-4AB3-859F-B717CBF41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
        <p:nvSpPr>
          <p:cNvPr id="6" name="Title 3">
            <a:extLst>
              <a:ext uri="{FF2B5EF4-FFF2-40B4-BE49-F238E27FC236}">
                <a16:creationId xmlns:a16="http://schemas.microsoft.com/office/drawing/2014/main" id="{AED05C58-9F39-4C9A-8D56-0694D8263E38}"/>
              </a:ext>
            </a:extLst>
          </p:cNvPr>
          <p:cNvSpPr txBox="1">
            <a:spLocks/>
          </p:cNvSpPr>
          <p:nvPr/>
        </p:nvSpPr>
        <p:spPr>
          <a:xfrm>
            <a:off x="1670878" y="274638"/>
            <a:ext cx="7015922" cy="128215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SG" sz="4000" b="1" dirty="0"/>
              <a:t>1. Preparation and Total Consecration </a:t>
            </a:r>
            <a:br>
              <a:rPr lang="en-SG" dirty="0"/>
            </a:br>
            <a:r>
              <a:rPr lang="en-SG" dirty="0"/>
              <a:t>    </a:t>
            </a:r>
            <a:r>
              <a:rPr lang="en-SG" sz="3600" b="1" dirty="0"/>
              <a:t>33 Days  (TD 227- 233)</a:t>
            </a:r>
          </a:p>
        </p:txBody>
      </p:sp>
    </p:spTree>
    <p:extLst>
      <p:ext uri="{BB962C8B-B14F-4D97-AF65-F5344CB8AC3E}">
        <p14:creationId xmlns:p14="http://schemas.microsoft.com/office/powerpoint/2010/main" val="45253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FF2055-1BAF-44B6-A1DF-B9EF25733A54}"/>
              </a:ext>
            </a:extLst>
          </p:cNvPr>
          <p:cNvSpPr>
            <a:spLocks noGrp="1"/>
          </p:cNvSpPr>
          <p:nvPr>
            <p:ph type="title"/>
          </p:nvPr>
        </p:nvSpPr>
        <p:spPr>
          <a:xfrm>
            <a:off x="1537202" y="274638"/>
            <a:ext cx="7149597" cy="1143000"/>
          </a:xfrm>
        </p:spPr>
        <p:txBody>
          <a:bodyPr>
            <a:noAutofit/>
          </a:bodyPr>
          <a:lstStyle/>
          <a:p>
            <a:r>
              <a:rPr lang="en-US" sz="3200" b="1" dirty="0"/>
              <a:t>2.  The Little Crown of the Blessed Virgin</a:t>
            </a:r>
            <a:endParaRPr lang="en-SG" sz="3200" dirty="0"/>
          </a:p>
        </p:txBody>
      </p:sp>
      <p:sp>
        <p:nvSpPr>
          <p:cNvPr id="10" name="Content Placeholder 2"/>
          <p:cNvSpPr>
            <a:spLocks noGrp="1"/>
          </p:cNvSpPr>
          <p:nvPr>
            <p:ph idx="1"/>
          </p:nvPr>
        </p:nvSpPr>
        <p:spPr>
          <a:xfrm>
            <a:off x="1691680" y="1417638"/>
            <a:ext cx="6995120" cy="4708531"/>
          </a:xfrm>
        </p:spPr>
        <p:txBody>
          <a:bodyPr>
            <a:normAutofit fontScale="92500" lnSpcReduction="10000"/>
          </a:bodyPr>
          <a:lstStyle/>
          <a:p>
            <a:pPr algn="just"/>
            <a:r>
              <a:rPr lang="en-US" sz="2800" dirty="0"/>
              <a:t>Once the consecration has been made, Montfort recommends three </a:t>
            </a:r>
            <a:r>
              <a:rPr lang="en-US" sz="2800" i="1" dirty="0"/>
              <a:t>Marian prayers</a:t>
            </a:r>
            <a:r>
              <a:rPr lang="en-US" sz="2800" dirty="0"/>
              <a:t> to the true disciples of Mary. </a:t>
            </a:r>
          </a:p>
          <a:p>
            <a:pPr algn="just"/>
            <a:r>
              <a:rPr lang="en-US" sz="2800" dirty="0"/>
              <a:t>These are: the Little Crown of the Blessed Virgin Mary (second practice), the Hail Mary, especially as recited in the Rosary (fifth practice), and the </a:t>
            </a:r>
            <a:r>
              <a:rPr lang="en-US" sz="2800" i="1" dirty="0"/>
              <a:t>Magnificat</a:t>
            </a:r>
            <a:r>
              <a:rPr lang="en-US" sz="2800" dirty="0"/>
              <a:t> (sixth practice). </a:t>
            </a:r>
          </a:p>
          <a:p>
            <a:pPr algn="just"/>
            <a:r>
              <a:rPr lang="en-US" sz="2800" dirty="0"/>
              <a:t>All of these Marian prayers are presented in relationship to the Trinity: their intent is to </a:t>
            </a:r>
            <a:r>
              <a:rPr lang="en-US" sz="2800" dirty="0" err="1"/>
              <a:t>honour</a:t>
            </a:r>
            <a:r>
              <a:rPr lang="en-US" sz="2800" dirty="0"/>
              <a:t> Christ through Mary who is the indissoluble spouse of the Holy Spirit and beloved daughter of the Father. TD 234 - 235</a:t>
            </a:r>
            <a:endParaRPr lang="en-SG" sz="2800" dirty="0"/>
          </a:p>
        </p:txBody>
      </p:sp>
      <p:sp>
        <p:nvSpPr>
          <p:cNvPr id="11" name="Title 1">
            <a:extLst>
              <a:ext uri="{FF2B5EF4-FFF2-40B4-BE49-F238E27FC236}">
                <a16:creationId xmlns:a16="http://schemas.microsoft.com/office/drawing/2014/main" id="{AC7DE161-5E7B-4A31-BC4A-0A3011BFBB70}"/>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12" name="Picture 11">
            <a:extLst>
              <a:ext uri="{FF2B5EF4-FFF2-40B4-BE49-F238E27FC236}">
                <a16:creationId xmlns:a16="http://schemas.microsoft.com/office/drawing/2014/main" id="{B6D513DC-F266-4612-B289-60168324A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189414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691680" y="1600206"/>
            <a:ext cx="6995120" cy="4525963"/>
          </a:xfrm>
        </p:spPr>
        <p:txBody>
          <a:bodyPr>
            <a:normAutofit/>
          </a:bodyPr>
          <a:lstStyle/>
          <a:p>
            <a:pPr marL="0" indent="0" algn="just">
              <a:buNone/>
            </a:pPr>
            <a:r>
              <a:rPr lang="en-US" sz="2800" dirty="0"/>
              <a:t>The </a:t>
            </a:r>
            <a:r>
              <a:rPr lang="en-US" sz="2800" i="1" dirty="0"/>
              <a:t>wearing of the little chains</a:t>
            </a:r>
            <a:r>
              <a:rPr lang="en-US" sz="2800" dirty="0"/>
              <a:t> is also recommended by Montfort as an effect and constant reminder of one’s consecration to Jesus through Mary. </a:t>
            </a:r>
            <a:endParaRPr lang="en-SG"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429000"/>
            <a:ext cx="3600116" cy="2700087"/>
          </a:xfrm>
          <a:prstGeom prst="ellipse">
            <a:avLst/>
          </a:prstGeom>
          <a:ln>
            <a:noFill/>
          </a:ln>
          <a:effectLst>
            <a:softEdge rad="112500"/>
          </a:effectLst>
        </p:spPr>
      </p:pic>
      <p:sp>
        <p:nvSpPr>
          <p:cNvPr id="5" name="Title 4">
            <a:extLst>
              <a:ext uri="{FF2B5EF4-FFF2-40B4-BE49-F238E27FC236}">
                <a16:creationId xmlns:a16="http://schemas.microsoft.com/office/drawing/2014/main" id="{816F4991-F71E-4696-9B8D-70A4143BE10D}"/>
              </a:ext>
            </a:extLst>
          </p:cNvPr>
          <p:cNvSpPr>
            <a:spLocks noGrp="1"/>
          </p:cNvSpPr>
          <p:nvPr>
            <p:ph type="title"/>
          </p:nvPr>
        </p:nvSpPr>
        <p:spPr>
          <a:xfrm>
            <a:off x="1537203" y="274638"/>
            <a:ext cx="7149597" cy="1143000"/>
          </a:xfrm>
        </p:spPr>
        <p:txBody>
          <a:bodyPr>
            <a:noAutofit/>
          </a:bodyPr>
          <a:lstStyle/>
          <a:p>
            <a:pPr algn="l">
              <a:tabLst>
                <a:tab pos="538163" algn="l"/>
              </a:tabLst>
            </a:pPr>
            <a:r>
              <a:rPr lang="en-US" sz="3600" b="1" dirty="0"/>
              <a:t>3.  	The wearing of little chains </a:t>
            </a:r>
            <a:br>
              <a:rPr lang="en-US" sz="3600" b="1" dirty="0"/>
            </a:br>
            <a:r>
              <a:rPr lang="en-US" sz="3600" b="1" dirty="0"/>
              <a:t>	– TD 236 - 242</a:t>
            </a:r>
            <a:endParaRPr lang="en-SG" sz="3600" dirty="0"/>
          </a:p>
        </p:txBody>
      </p:sp>
      <p:sp>
        <p:nvSpPr>
          <p:cNvPr id="9" name="Title 1">
            <a:extLst>
              <a:ext uri="{FF2B5EF4-FFF2-40B4-BE49-F238E27FC236}">
                <a16:creationId xmlns:a16="http://schemas.microsoft.com/office/drawing/2014/main" id="{E3C4CFF0-16EC-4243-97E0-198C2BEEAA97}"/>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10" name="Picture 9">
            <a:extLst>
              <a:ext uri="{FF2B5EF4-FFF2-40B4-BE49-F238E27FC236}">
                <a16:creationId xmlns:a16="http://schemas.microsoft.com/office/drawing/2014/main" id="{5DB31C86-88E9-47FA-B72B-0C6C8F2AC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300889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202" y="274638"/>
            <a:ext cx="7149597" cy="1143000"/>
          </a:xfrm>
          <a:solidFill>
            <a:schemeClr val="bg1"/>
          </a:solidFill>
        </p:spPr>
        <p:txBody>
          <a:bodyPr>
            <a:normAutofit/>
          </a:bodyPr>
          <a:lstStyle/>
          <a:p>
            <a:pPr algn="l">
              <a:tabLst>
                <a:tab pos="538163" algn="l"/>
              </a:tabLst>
            </a:pPr>
            <a:r>
              <a:rPr lang="en-US" sz="3200" b="1" dirty="0"/>
              <a:t>4. 	</a:t>
            </a:r>
            <a:r>
              <a:rPr lang="en-US" sz="3200" b="1" dirty="0" err="1"/>
              <a:t>Honouring</a:t>
            </a:r>
            <a:r>
              <a:rPr lang="en-US" sz="3200" b="1" dirty="0"/>
              <a:t> the mystery of the 	Incarnation – TD 243 - 248</a:t>
            </a:r>
            <a:endParaRPr lang="en-SG" sz="3200" dirty="0"/>
          </a:p>
        </p:txBody>
      </p:sp>
      <p:sp>
        <p:nvSpPr>
          <p:cNvPr id="10" name="Content Placeholder 2"/>
          <p:cNvSpPr>
            <a:spLocks noGrp="1"/>
          </p:cNvSpPr>
          <p:nvPr>
            <p:ph idx="1"/>
          </p:nvPr>
        </p:nvSpPr>
        <p:spPr>
          <a:xfrm>
            <a:off x="1691680" y="1600206"/>
            <a:ext cx="6995117" cy="4525963"/>
          </a:xfrm>
        </p:spPr>
        <p:txBody>
          <a:bodyPr>
            <a:normAutofit/>
          </a:bodyPr>
          <a:lstStyle/>
          <a:p>
            <a:pPr marL="0" indent="0" algn="just">
              <a:spcBef>
                <a:spcPts val="0"/>
              </a:spcBef>
              <a:buNone/>
            </a:pPr>
            <a:r>
              <a:rPr lang="en-US" sz="2800" dirty="0"/>
              <a:t>First of all, since the mystery of Incarnation is the theological foundation for this consecration, Montfort proposes as the foundational external practice a singular devotion to the great mystery of the Incarnation of the Word.  </a:t>
            </a:r>
          </a:p>
          <a:p>
            <a:pPr marL="0" indent="0" algn="just">
              <a:spcBef>
                <a:spcPts val="0"/>
              </a:spcBef>
              <a:buNone/>
            </a:pPr>
            <a:endParaRPr lang="en-US" sz="2800" dirty="0"/>
          </a:p>
          <a:p>
            <a:pPr marL="0" indent="0" algn="just">
              <a:spcBef>
                <a:spcPts val="0"/>
              </a:spcBef>
              <a:buNone/>
            </a:pPr>
            <a:r>
              <a:rPr lang="en-US" sz="2800" dirty="0"/>
              <a:t>The main theological reason for this devotion is twofold: </a:t>
            </a:r>
          </a:p>
        </p:txBody>
      </p:sp>
      <p:sp>
        <p:nvSpPr>
          <p:cNvPr id="7" name="Title 1">
            <a:extLst>
              <a:ext uri="{FF2B5EF4-FFF2-40B4-BE49-F238E27FC236}">
                <a16:creationId xmlns:a16="http://schemas.microsoft.com/office/drawing/2014/main" id="{C94A9216-81A3-4C2B-AD6F-2CB2BD863F63}"/>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8" name="Picture 7">
            <a:extLst>
              <a:ext uri="{FF2B5EF4-FFF2-40B4-BE49-F238E27FC236}">
                <a16:creationId xmlns:a16="http://schemas.microsoft.com/office/drawing/2014/main" id="{3A504E1D-DC49-43EC-B945-1D5EAD81D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390175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878" y="274638"/>
            <a:ext cx="7015922" cy="994122"/>
          </a:xfrm>
          <a:solidFill>
            <a:schemeClr val="bg1"/>
          </a:solidFill>
        </p:spPr>
        <p:txBody>
          <a:bodyPr>
            <a:normAutofit fontScale="90000"/>
          </a:bodyPr>
          <a:lstStyle/>
          <a:p>
            <a:pPr marL="538163" indent="-538163" algn="l"/>
            <a:r>
              <a:rPr lang="en-US" sz="3200" b="1" dirty="0"/>
              <a:t>4. 	</a:t>
            </a:r>
            <a:r>
              <a:rPr lang="en-US" sz="3200" b="1" dirty="0" err="1"/>
              <a:t>Honouring</a:t>
            </a:r>
            <a:r>
              <a:rPr lang="en-US" sz="3200" b="1" dirty="0"/>
              <a:t> the mystery of the Incarnation</a:t>
            </a:r>
            <a:endParaRPr lang="en-SG" sz="2800" dirty="0"/>
          </a:p>
        </p:txBody>
      </p:sp>
      <p:sp>
        <p:nvSpPr>
          <p:cNvPr id="4" name="Content Placeholder 3">
            <a:extLst>
              <a:ext uri="{FF2B5EF4-FFF2-40B4-BE49-F238E27FC236}">
                <a16:creationId xmlns:a16="http://schemas.microsoft.com/office/drawing/2014/main" id="{DD2B8922-9E4E-454A-B74A-EE7DEAA4571F}"/>
              </a:ext>
            </a:extLst>
          </p:cNvPr>
          <p:cNvSpPr>
            <a:spLocks noGrp="1"/>
          </p:cNvSpPr>
          <p:nvPr>
            <p:ph idx="1"/>
          </p:nvPr>
        </p:nvSpPr>
        <p:spPr>
          <a:xfrm>
            <a:off x="1537203" y="1412776"/>
            <a:ext cx="7015923" cy="4536504"/>
          </a:xfrm>
        </p:spPr>
        <p:txBody>
          <a:bodyPr>
            <a:noAutofit/>
          </a:bodyPr>
          <a:lstStyle/>
          <a:p>
            <a:pPr algn="just">
              <a:spcBef>
                <a:spcPts val="0"/>
              </a:spcBef>
            </a:pPr>
            <a:r>
              <a:rPr lang="en-US" sz="2800" spc="-120" dirty="0"/>
              <a:t>That we might </a:t>
            </a:r>
            <a:r>
              <a:rPr lang="en-US" sz="2800" spc="-120" dirty="0" err="1"/>
              <a:t>honour</a:t>
            </a:r>
            <a:r>
              <a:rPr lang="en-US" sz="2800" spc="-120" dirty="0"/>
              <a:t> and imitate the wondrous dependence which God the Son chose to have on Mary, for the glory of his Father and for the redemption of man.  </a:t>
            </a:r>
          </a:p>
          <a:p>
            <a:pPr algn="just">
              <a:spcBef>
                <a:spcPts val="0"/>
              </a:spcBef>
            </a:pPr>
            <a:endParaRPr lang="en-US" sz="2800" spc="-120" dirty="0"/>
          </a:p>
          <a:p>
            <a:pPr algn="just">
              <a:spcBef>
                <a:spcPts val="0"/>
              </a:spcBef>
            </a:pPr>
            <a:r>
              <a:rPr lang="en-US" sz="2800" spc="-120" dirty="0"/>
              <a:t>Secondly, that we might thank God for the incomparable graces he has conferred upon Mary and especially that of choosing her to be his most worthy Mother. </a:t>
            </a:r>
            <a:r>
              <a:rPr lang="en-US" sz="2800" spc="-160" dirty="0"/>
              <a:t>TD 243 - 248</a:t>
            </a:r>
            <a:endParaRPr lang="en-SG" sz="2800" spc="-160" dirty="0"/>
          </a:p>
        </p:txBody>
      </p:sp>
      <p:sp>
        <p:nvSpPr>
          <p:cNvPr id="10" name="Title 1">
            <a:extLst>
              <a:ext uri="{FF2B5EF4-FFF2-40B4-BE49-F238E27FC236}">
                <a16:creationId xmlns:a16="http://schemas.microsoft.com/office/drawing/2014/main" id="{36B54875-3775-4698-B6E0-969D4FF40CD4}"/>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11" name="Picture 10">
            <a:extLst>
              <a:ext uri="{FF2B5EF4-FFF2-40B4-BE49-F238E27FC236}">
                <a16:creationId xmlns:a16="http://schemas.microsoft.com/office/drawing/2014/main" id="{10BFBFE6-4DA2-4F34-88A0-2F2C6769D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88645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878" y="274638"/>
            <a:ext cx="7015922" cy="1143000"/>
          </a:xfrm>
          <a:solidFill>
            <a:schemeClr val="bg1"/>
          </a:solidFill>
        </p:spPr>
        <p:txBody>
          <a:bodyPr>
            <a:normAutofit fontScale="90000"/>
          </a:bodyPr>
          <a:lstStyle/>
          <a:p>
            <a:pPr algn="l"/>
            <a:r>
              <a:rPr lang="en-US" sz="3600" b="1" dirty="0"/>
              <a:t>5. Saying the Hail Mary and the Rosary </a:t>
            </a:r>
            <a:br>
              <a:rPr lang="en-US" sz="3600" b="1" dirty="0"/>
            </a:br>
            <a:r>
              <a:rPr lang="en-US" sz="3600" b="1" dirty="0"/>
              <a:t>TD 249 - 254</a:t>
            </a:r>
            <a:endParaRPr lang="en-SG" sz="2400" dirty="0"/>
          </a:p>
        </p:txBody>
      </p:sp>
      <p:sp>
        <p:nvSpPr>
          <p:cNvPr id="10" name="Content Placeholder 2"/>
          <p:cNvSpPr>
            <a:spLocks noGrp="1"/>
          </p:cNvSpPr>
          <p:nvPr>
            <p:ph idx="1"/>
          </p:nvPr>
        </p:nvSpPr>
        <p:spPr>
          <a:xfrm>
            <a:off x="1670876" y="1600206"/>
            <a:ext cx="7015923" cy="4637106"/>
          </a:xfrm>
        </p:spPr>
        <p:txBody>
          <a:bodyPr>
            <a:normAutofit fontScale="85000" lnSpcReduction="10000"/>
          </a:bodyPr>
          <a:lstStyle/>
          <a:p>
            <a:pPr marL="0" indent="0" algn="just">
              <a:buNone/>
            </a:pPr>
            <a:r>
              <a:rPr lang="en-SG" sz="2800" dirty="0"/>
              <a:t>Of all these exterior practices, the one Montfort emphasizes most is the recitation of the rosary.  Not only did he create countless different ways for contemplating its mysteries, but also he was very inventive in varying the external trappings with which it was recited. </a:t>
            </a:r>
          </a:p>
          <a:p>
            <a:pPr marL="0" indent="0" algn="just">
              <a:buNone/>
            </a:pPr>
            <a:endParaRPr lang="en-SG" sz="1400" dirty="0"/>
          </a:p>
          <a:p>
            <a:pPr marL="0" indent="0" algn="just">
              <a:buNone/>
            </a:pPr>
            <a:r>
              <a:rPr lang="en-SG" sz="2800" dirty="0"/>
              <a:t> Always and everywhere Montfort teaches the simple peasants of Brittany to enter deeply into communion with Mary and Jesus by reciting the Rosary. </a:t>
            </a:r>
          </a:p>
          <a:p>
            <a:pPr marL="0" indent="0" algn="just">
              <a:buNone/>
            </a:pPr>
            <a:endParaRPr lang="en-SG" sz="1400" dirty="0"/>
          </a:p>
          <a:p>
            <a:pPr marL="0" indent="0" algn="just">
              <a:buNone/>
            </a:pPr>
            <a:r>
              <a:rPr lang="en-SG" sz="2800" dirty="0"/>
              <a:t>He also says explicitly that the recitation of the Rosary brings perfect knowledge of Christ, without which we cannot be saved. </a:t>
            </a:r>
          </a:p>
        </p:txBody>
      </p:sp>
      <p:sp>
        <p:nvSpPr>
          <p:cNvPr id="8" name="Title 1">
            <a:extLst>
              <a:ext uri="{FF2B5EF4-FFF2-40B4-BE49-F238E27FC236}">
                <a16:creationId xmlns:a16="http://schemas.microsoft.com/office/drawing/2014/main" id="{A7F5FCB6-172E-4432-98BA-63D3B164E66D}"/>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9" name="Picture 8">
            <a:extLst>
              <a:ext uri="{FF2B5EF4-FFF2-40B4-BE49-F238E27FC236}">
                <a16:creationId xmlns:a16="http://schemas.microsoft.com/office/drawing/2014/main" id="{E2F10E06-EBCC-4A4A-9431-2F426FC7E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265019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995120" cy="706090"/>
          </a:xfrm>
          <a:solidFill>
            <a:schemeClr val="bg1"/>
          </a:solidFill>
        </p:spPr>
        <p:txBody>
          <a:bodyPr>
            <a:normAutofit/>
          </a:bodyPr>
          <a:lstStyle/>
          <a:p>
            <a:pPr algn="l"/>
            <a:r>
              <a:rPr lang="en-SG" sz="2400" b="1" dirty="0"/>
              <a:t>5. Saying the Hail Mary and the Rosary</a:t>
            </a:r>
            <a:endParaRPr lang="en-SG" sz="2400" dirty="0"/>
          </a:p>
        </p:txBody>
      </p:sp>
      <p:sp>
        <p:nvSpPr>
          <p:cNvPr id="8" name="Content Placeholder 2"/>
          <p:cNvSpPr>
            <a:spLocks noGrp="1"/>
          </p:cNvSpPr>
          <p:nvPr>
            <p:ph idx="1"/>
          </p:nvPr>
        </p:nvSpPr>
        <p:spPr>
          <a:xfrm>
            <a:off x="1670878" y="980728"/>
            <a:ext cx="6995120" cy="5328592"/>
          </a:xfrm>
        </p:spPr>
        <p:txBody>
          <a:bodyPr>
            <a:normAutofit/>
          </a:bodyPr>
          <a:lstStyle/>
          <a:p>
            <a:pPr algn="just"/>
            <a:r>
              <a:rPr lang="en-US" sz="2800" dirty="0"/>
              <a:t>At the same time, Montfort is realistic in saying that the effects of the holy rosary will manifest only gradually. </a:t>
            </a:r>
          </a:p>
          <a:p>
            <a:pPr marL="0" indent="0" algn="just">
              <a:buNone/>
            </a:pPr>
            <a:endParaRPr lang="en-US" sz="1200" dirty="0"/>
          </a:p>
          <a:p>
            <a:pPr algn="just"/>
            <a:r>
              <a:rPr lang="en-US" sz="2800" dirty="0"/>
              <a:t> He understood fully well that it is not we who achieve results by prayer, not even that of the knowledge of God. </a:t>
            </a:r>
          </a:p>
          <a:p>
            <a:pPr marL="0" indent="0" algn="just">
              <a:buNone/>
            </a:pPr>
            <a:endParaRPr lang="en-US" sz="1200" dirty="0"/>
          </a:p>
          <a:p>
            <a:pPr algn="just"/>
            <a:r>
              <a:rPr lang="en-US" sz="2800" dirty="0"/>
              <a:t> On the contrary, it is always God who reveals himself and his loving plan as he wishes, when he wishes, to whom he wishes and as much as he wishes. TD 249 - 254</a:t>
            </a:r>
            <a:endParaRPr lang="en-SG" sz="2800" dirty="0"/>
          </a:p>
        </p:txBody>
      </p:sp>
      <p:sp>
        <p:nvSpPr>
          <p:cNvPr id="9" name="Title 1">
            <a:extLst>
              <a:ext uri="{FF2B5EF4-FFF2-40B4-BE49-F238E27FC236}">
                <a16:creationId xmlns:a16="http://schemas.microsoft.com/office/drawing/2014/main" id="{5E1B60DF-AB64-4154-8563-1EED3CB9A32B}"/>
              </a:ext>
            </a:extLst>
          </p:cNvPr>
          <p:cNvSpPr txBox="1">
            <a:spLocks/>
          </p:cNvSpPr>
          <p:nvPr/>
        </p:nvSpPr>
        <p:spPr>
          <a:xfrm>
            <a:off x="323528" y="1710136"/>
            <a:ext cx="1368152" cy="8547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000" b="1"/>
              <a:t>Exterior </a:t>
            </a:r>
            <a:br>
              <a:rPr lang="en-US" sz="2000" b="1"/>
            </a:br>
            <a:r>
              <a:rPr lang="en-US" sz="2000" b="1"/>
              <a:t>practices</a:t>
            </a:r>
            <a:endParaRPr lang="en-SG" sz="2000" dirty="0"/>
          </a:p>
        </p:txBody>
      </p:sp>
      <p:pic>
        <p:nvPicPr>
          <p:cNvPr id="10" name="Picture 9">
            <a:extLst>
              <a:ext uri="{FF2B5EF4-FFF2-40B4-BE49-F238E27FC236}">
                <a16:creationId xmlns:a16="http://schemas.microsoft.com/office/drawing/2014/main" id="{79232328-6638-45EA-AD61-74059A272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3" y="293242"/>
            <a:ext cx="1080000" cy="1512001"/>
          </a:xfrm>
          <a:prstGeom prst="rect">
            <a:avLst/>
          </a:prstGeom>
        </p:spPr>
      </p:pic>
    </p:spTree>
    <p:extLst>
      <p:ext uri="{BB962C8B-B14F-4D97-AF65-F5344CB8AC3E}">
        <p14:creationId xmlns:p14="http://schemas.microsoft.com/office/powerpoint/2010/main" val="2793280932"/>
      </p:ext>
    </p:extLst>
  </p:cSld>
  <p:clrMapOvr>
    <a:masterClrMapping/>
  </p:clrMapOvr>
</p:sld>
</file>

<file path=ppt/theme/theme1.xml><?xml version="1.0" encoding="utf-8"?>
<a:theme xmlns:a="http://schemas.openxmlformats.org/drawingml/2006/main" name="APS 13July2016 Talk Serving the Communit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 Necessity of TD to Mary</Template>
  <TotalTime>407</TotalTime>
  <Words>1248</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STHupo</vt:lpstr>
      <vt:lpstr>Arial</vt:lpstr>
      <vt:lpstr>Calibri</vt:lpstr>
      <vt:lpstr>Copperplate Gothic Bold</vt:lpstr>
      <vt:lpstr>Lucida Handwriting</vt:lpstr>
      <vt:lpstr>Times New Roman</vt:lpstr>
      <vt:lpstr>Wingdings</vt:lpstr>
      <vt:lpstr>APS 13July2016 Talk Serving the Community</vt:lpstr>
      <vt:lpstr>PARTICULAR PRACTICES  of the TRUE DEVOTION</vt:lpstr>
      <vt:lpstr>PARTICULAR PRACTICES OF TRUE DEVOTION</vt:lpstr>
      <vt:lpstr>Exterior  practices</vt:lpstr>
      <vt:lpstr>2.  The Little Crown of the Blessed Virgin</vt:lpstr>
      <vt:lpstr>3.   The wearing of little chains   – TD 236 - 242</vt:lpstr>
      <vt:lpstr>4.  Honouring the mystery of the  Incarnation – TD 243 - 248</vt:lpstr>
      <vt:lpstr>4.  Honouring the mystery of the Incarnation</vt:lpstr>
      <vt:lpstr>5. Saying the Hail Mary and the Rosary  TD 249 - 254</vt:lpstr>
      <vt:lpstr>5. Saying the Hail Mary and the Rosary</vt:lpstr>
      <vt:lpstr>6. Praying the Magnificat – TD 255</vt:lpstr>
      <vt:lpstr>7. Contempt of the world – TD 256</vt:lpstr>
      <vt:lpstr>PARTICULAR PRACTICES OF TRUE DEVOTION</vt:lpstr>
      <vt:lpstr>Interior Practices Through Mary</vt:lpstr>
      <vt:lpstr>Interior Practices With Mary </vt:lpstr>
      <vt:lpstr>Interior Practices In Mary </vt:lpstr>
      <vt:lpstr>Interior Practices In Mary </vt:lpstr>
      <vt:lpstr>Interior Practices For Mary </vt:lpstr>
      <vt:lpstr>HE WHO FINDS MARY FINDS JESUS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PARTICULAR PRACTICES OF TRUE DEVOTION:</dc:title>
  <dc:creator>Toshiba-User</dc:creator>
  <cp:lastModifiedBy>Dominic Yeo Koh</cp:lastModifiedBy>
  <cp:revision>39</cp:revision>
  <cp:lastPrinted>2015-10-16T10:19:36Z</cp:lastPrinted>
  <dcterms:created xsi:type="dcterms:W3CDTF">2014-10-14T10:15:02Z</dcterms:created>
  <dcterms:modified xsi:type="dcterms:W3CDTF">2018-07-14T06:05:37Z</dcterms:modified>
</cp:coreProperties>
</file>