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sldIdLst>
    <p:sldId id="256" r:id="rId2"/>
    <p:sldId id="257" r:id="rId3"/>
    <p:sldId id="288" r:id="rId4"/>
    <p:sldId id="261" r:id="rId5"/>
    <p:sldId id="260" r:id="rId6"/>
    <p:sldId id="298" r:id="rId7"/>
    <p:sldId id="269" r:id="rId8"/>
    <p:sldId id="301" r:id="rId9"/>
    <p:sldId id="303" r:id="rId10"/>
    <p:sldId id="272" r:id="rId11"/>
    <p:sldId id="266" r:id="rId12"/>
    <p:sldId id="267" r:id="rId13"/>
    <p:sldId id="268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304" r:id="rId22"/>
    <p:sldId id="280" r:id="rId23"/>
    <p:sldId id="281" r:id="rId24"/>
    <p:sldId id="284" r:id="rId25"/>
    <p:sldId id="285" r:id="rId26"/>
    <p:sldId id="286" r:id="rId27"/>
    <p:sldId id="287" r:id="rId28"/>
    <p:sldId id="289" r:id="rId29"/>
    <p:sldId id="305" r:id="rId30"/>
    <p:sldId id="290" r:id="rId3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A2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C7F317-973D-4F86-BC3D-54AF3B32AFC2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FE254-0418-4965-B1E9-862683A5D8EF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381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27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8596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318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9240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81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D8A8E1-EF99-448C-AB79-0E37BB2ABB6F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ADE4D4-9476-4824-A549-7347337822D3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7936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F2271F-C0E9-4080-A892-715A4FF4F48F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77C8C2-9295-45A2-B334-86B7B0AC55B2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300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3599D-722A-4170-B5DB-31F18BD544C7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A5BD0E-62C5-4028-85B2-8A9E2BEF0E63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13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60ED1B-AD78-4356-A95B-B5CDB24651CC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AD370-FB27-49E8-9210-EEB6F6D6974C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556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3D6FE6-C60E-4F5C-955B-CE4854718E00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8EAF2-4FD3-4B59-A744-E5C199B2FCE8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465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4D04EA-0623-4497-B73A-5A37EB71D68F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2B7D1-CECA-4970-B41C-7DC8F6F421AD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46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28F685-8FA0-4F9F-978A-B78AF04C8A79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8BCBD3-0545-4BB4-A4B5-213012C27977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51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2E1860-C805-47EB-AC31-CCF144713A1E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C4989-7F89-4E8C-8DA0-B4EC00748965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860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BFF322-8BAB-4D14-9802-2874D6065ACA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A8384E-4E71-4690-A3D5-B0427D09FD31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60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E08CF8-F59D-42F0-958B-1B8A969ECD03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8E52F-B325-46EC-B54E-1D97281922B6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78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9A23"/>
            </a:gs>
            <a:gs pos="76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11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hyperlink" Target="http://fr.wikipedia.org/wiki/Fichier:Vuedeloreto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hyperlink" Target="http://upload.wikimedia.org/wikipedia/commons/e/ee/Loreto_Basilika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9D9A23">
                <a:alpha val="87000"/>
                <a:lumMod val="95000"/>
                <a:lumOff val="5000"/>
              </a:srgbClr>
            </a:gs>
            <a:gs pos="76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0" y="3069"/>
            <a:ext cx="9144000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For Fr of </a:t>
            </a:r>
            <a:r>
              <a:rPr lang="fr-FR" sz="32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MONTFORT</a:t>
            </a:r>
            <a:r>
              <a:rPr lang="fr-FR" sz="32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,</a:t>
            </a:r>
            <a:endParaRPr lang="fr-FR" sz="3200" b="1" dirty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fr-FR" sz="5400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4400" dirty="0">
                <a:solidFill>
                  <a:srgbClr val="002060"/>
                </a:solidFill>
                <a:latin typeface="Lucida Calligraphy" panose="03010101010101010101" pitchFamily="66" charset="0"/>
                <a:cs typeface="Times New Roman" pitchFamily="18" charset="0"/>
              </a:rPr>
              <a:t>who was the Virgin Mary</a:t>
            </a:r>
            <a:r>
              <a:rPr lang="en-US" sz="4400" dirty="0" smtClean="0">
                <a:solidFill>
                  <a:srgbClr val="002060"/>
                </a:solidFill>
                <a:latin typeface="Lucida Calligraphy" panose="03010101010101010101" pitchFamily="66" charset="0"/>
                <a:cs typeface="Times New Roman" pitchFamily="18" charset="0"/>
              </a:rPr>
              <a:t>?</a:t>
            </a:r>
          </a:p>
          <a:p>
            <a:pPr algn="ctr"/>
            <a:endParaRPr lang="fr-FR" sz="54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 eaLnBrk="0" hangingPunct="0"/>
            <a:endParaRPr lang="fr-FR" sz="5400" b="1" i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 eaLnBrk="0" hangingPunct="0"/>
            <a:endParaRPr lang="fr-FR" sz="5400" b="1" i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 eaLnBrk="0" hangingPunct="0"/>
            <a:endParaRPr lang="fr-FR" sz="5400" b="1" i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 eaLnBrk="0" hangingPunct="0"/>
            <a:endParaRPr lang="fr-FR" sz="5400" b="1" i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 eaLnBrk="0" hangingPunct="0"/>
            <a:r>
              <a:rPr lang="en-US" sz="3600" b="1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His </a:t>
            </a:r>
            <a:r>
              <a:rPr lang="en-US" sz="3600" b="1" i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experience and what he said about her</a:t>
            </a:r>
            <a:r>
              <a:rPr lang="fr-FR" sz="3600" b="1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.</a:t>
            </a:r>
            <a:endParaRPr lang="fr-FR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84784"/>
            <a:ext cx="2304256" cy="4042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0"/>
            <a:r>
              <a:rPr lang="fr-FR" sz="2800" dirty="0" smtClean="0">
                <a:solidFill>
                  <a:srgbClr val="0070C0"/>
                </a:solidFill>
                <a:latin typeface="Arial Black" pitchFamily="34" charset="0"/>
              </a:rPr>
              <a:t>Maintenance of the chapel of the Virgin</a:t>
            </a:r>
          </a:p>
          <a:p>
            <a:pPr algn="ctr" hangingPunct="0"/>
            <a:r>
              <a:rPr lang="fr-FR" sz="2800" dirty="0" smtClean="0">
                <a:solidFill>
                  <a:srgbClr val="0070C0"/>
                </a:solidFill>
                <a:latin typeface="Arial Black" pitchFamily="34" charset="0"/>
              </a:rPr>
              <a:t>In Saint Sulpice Church; </a:t>
            </a:r>
            <a:endParaRPr lang="fr-FR" sz="2800" dirty="0">
              <a:solidFill>
                <a:srgbClr val="0070C0"/>
              </a:solidFill>
              <a:latin typeface="Arial Black" pitchFamily="34" charset="0"/>
            </a:endParaRPr>
          </a:p>
          <a:p>
            <a:pPr algn="ctr" hangingPunct="0"/>
            <a:r>
              <a:rPr lang="fr-FR" sz="2800" dirty="0">
                <a:solidFill>
                  <a:srgbClr val="0070C0"/>
                </a:solidFill>
                <a:latin typeface="Arial Black" pitchFamily="34" charset="0"/>
              </a:rPr>
              <a:t>t</a:t>
            </a:r>
            <a:r>
              <a:rPr lang="fr-FR" sz="2800" dirty="0" smtClean="0">
                <a:solidFill>
                  <a:srgbClr val="0070C0"/>
                </a:solidFill>
                <a:latin typeface="Arial Black" pitchFamily="34" charset="0"/>
              </a:rPr>
              <a:t>here his first Mass in June1700</a:t>
            </a:r>
            <a:r>
              <a:rPr lang="fr-FR" sz="2800" dirty="0">
                <a:solidFill>
                  <a:srgbClr val="0070C0"/>
                </a:solidFill>
                <a:latin typeface="Arial Black" pitchFamily="34" charset="0"/>
              </a:rPr>
              <a:t>.</a:t>
            </a:r>
          </a:p>
        </p:txBody>
      </p:sp>
      <p:pic>
        <p:nvPicPr>
          <p:cNvPr id="1026" name="Picture 2" descr="C:\Users\mauriceherault85\Documents\Montfort\Iconographie Montfort\louis-marie-grignon-img043[1]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  <a:lum bright="10000" contrast="30000"/>
          </a:blip>
          <a:srcRect/>
          <a:stretch>
            <a:fillRect/>
          </a:stretch>
        </p:blipFill>
        <p:spPr bwMode="auto">
          <a:xfrm>
            <a:off x="357158" y="0"/>
            <a:ext cx="5572164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30" name="Picture 6" descr="http://t1.gstatic.com/images?q=tbn:ANd9GcSmcttVE4ad0LRxekOUJwyMfFty53lFWsZLs38gFx4Wf3io58SM_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000108"/>
            <a:ext cx="2889133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0" y="1071692"/>
            <a:ext cx="9144000" cy="4832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fr-FR" sz="4400" dirty="0"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fr-FR" sz="4400" dirty="0">
                <a:latin typeface="Arial Black" pitchFamily="34" charset="0"/>
                <a:cs typeface="Times New Roman" pitchFamily="18" charset="0"/>
              </a:rPr>
              <a:t>4. </a:t>
            </a:r>
            <a:r>
              <a:rPr lang="fr-FR" sz="4400" dirty="0" smtClean="0">
                <a:latin typeface="Arial Black" pitchFamily="34" charset="0"/>
                <a:cs typeface="Times New Roman" pitchFamily="18" charset="0"/>
              </a:rPr>
              <a:t>Period of his ministry</a:t>
            </a:r>
            <a:endParaRPr lang="fr-FR" sz="4400" dirty="0"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fr-FR" sz="4400" dirty="0">
                <a:latin typeface="Arial Black" pitchFamily="34" charset="0"/>
                <a:cs typeface="Times New Roman" pitchFamily="18" charset="0"/>
              </a:rPr>
              <a:t> (1700-1706).</a:t>
            </a:r>
          </a:p>
          <a:p>
            <a:pPr algn="ctr" eaLnBrk="0" hangingPunct="0"/>
            <a:r>
              <a:rPr lang="fr-FR" sz="4400" dirty="0">
                <a:latin typeface="Arial Black" pitchFamily="34" charset="0"/>
                <a:cs typeface="Times New Roman" pitchFamily="18" charset="0"/>
              </a:rPr>
              <a:t>	</a:t>
            </a:r>
          </a:p>
          <a:p>
            <a:pPr algn="ctr" eaLnBrk="0" hangingPunct="0"/>
            <a:r>
              <a:rPr lang="fr-FR" sz="4400" dirty="0">
                <a:latin typeface="Arial Black" pitchFamily="34" charset="0"/>
                <a:cs typeface="Times New Roman" pitchFamily="18" charset="0"/>
              </a:rPr>
              <a:t>4.1 </a:t>
            </a:r>
            <a:r>
              <a:rPr lang="fr-FR" sz="4400" i="1" dirty="0" smtClean="0">
                <a:latin typeface="Arial Black" pitchFamily="34" charset="0"/>
                <a:cs typeface="Times New Roman" pitchFamily="18" charset="0"/>
              </a:rPr>
              <a:t>‘Outer’  presence</a:t>
            </a:r>
          </a:p>
          <a:p>
            <a:pPr algn="ctr" eaLnBrk="0" hangingPunct="0"/>
            <a:r>
              <a:rPr lang="fr-FR" sz="4400" i="1" dirty="0" smtClean="0">
                <a:latin typeface="Arial Black" pitchFamily="34" charset="0"/>
                <a:cs typeface="Times New Roman" pitchFamily="18" charset="0"/>
              </a:rPr>
              <a:t>Of Mary</a:t>
            </a:r>
          </a:p>
          <a:p>
            <a:pPr algn="ctr" eaLnBrk="0" hangingPunct="0"/>
            <a:r>
              <a:rPr lang="fr-FR" sz="4400" dirty="0" smtClean="0">
                <a:latin typeface="Arial Black" pitchFamily="34" charset="0"/>
              </a:rPr>
              <a:t> </a:t>
            </a:r>
            <a:endParaRPr lang="fr-FR" sz="4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9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 smtClean="0">
                <a:solidFill>
                  <a:srgbClr val="0070C0"/>
                </a:solidFill>
                <a:latin typeface="Arial Black" pitchFamily="34" charset="0"/>
                <a:cs typeface="+mn-cs"/>
              </a:rPr>
              <a:t>Pilgrimage:</a:t>
            </a:r>
            <a:endParaRPr lang="fr-FR" sz="4800" dirty="0">
              <a:solidFill>
                <a:srgbClr val="0070C0"/>
              </a:solidFill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atin typeface="Arial Black" pitchFamily="34" charset="0"/>
                <a:cs typeface="+mn-cs"/>
              </a:rPr>
              <a:t> </a:t>
            </a:r>
            <a:r>
              <a:rPr lang="fr-FR" sz="3200" dirty="0" smtClean="0">
                <a:solidFill>
                  <a:srgbClr val="002060"/>
                </a:solidFill>
                <a:latin typeface="Arial Black" pitchFamily="34" charset="0"/>
                <a:cs typeface="+mn-cs"/>
              </a:rPr>
              <a:t>Our Lady of Ardillers</a:t>
            </a:r>
            <a:r>
              <a:rPr lang="fr-FR" sz="3200" dirty="0">
                <a:solidFill>
                  <a:srgbClr val="002060"/>
                </a:solidFill>
                <a:latin typeface="Arial Black" pitchFamily="34" charset="0"/>
                <a:cs typeface="+mn-cs"/>
              </a:rPr>
              <a:t>, </a:t>
            </a:r>
            <a:r>
              <a:rPr lang="fr-FR" sz="3200" dirty="0" smtClean="0">
                <a:solidFill>
                  <a:srgbClr val="002060"/>
                </a:solidFill>
                <a:latin typeface="Arial Black" pitchFamily="34" charset="0"/>
                <a:cs typeface="+mn-cs"/>
              </a:rPr>
              <a:t>in </a:t>
            </a:r>
            <a:r>
              <a:rPr lang="fr-FR" sz="3200" dirty="0">
                <a:solidFill>
                  <a:srgbClr val="002060"/>
                </a:solidFill>
                <a:latin typeface="Arial Black" pitchFamily="34" charset="0"/>
                <a:cs typeface="+mn-cs"/>
              </a:rPr>
              <a:t>Saumur: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002060"/>
                </a:solidFill>
                <a:latin typeface="Arial Black" pitchFamily="34" charset="0"/>
                <a:cs typeface="+mn-cs"/>
              </a:rPr>
              <a:t> </a:t>
            </a:r>
            <a:r>
              <a:rPr lang="fr-FR" sz="3200" dirty="0" smtClean="0">
                <a:solidFill>
                  <a:srgbClr val="002060"/>
                </a:solidFill>
                <a:latin typeface="Arial Black" pitchFamily="34" charset="0"/>
                <a:cs typeface="+mn-cs"/>
              </a:rPr>
              <a:t>four times: </a:t>
            </a:r>
            <a:r>
              <a:rPr lang="fr-FR" sz="3200" dirty="0">
                <a:solidFill>
                  <a:srgbClr val="002060"/>
                </a:solidFill>
                <a:latin typeface="Arial Black" pitchFamily="34" charset="0"/>
                <a:cs typeface="+mn-cs"/>
              </a:rPr>
              <a:t>1700, 1701, 1706, 1716.</a:t>
            </a:r>
            <a:r>
              <a:rPr lang="fr-FR" sz="3200" dirty="0">
                <a:latin typeface="Arial Black" pitchFamily="34" charset="0"/>
                <a:cs typeface="+mn-cs"/>
              </a:rPr>
              <a:t>	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996952"/>
            <a:ext cx="2643758" cy="3525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0" y="5500688"/>
            <a:ext cx="9144000" cy="120015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3600" dirty="0">
                <a:solidFill>
                  <a:srgbClr val="C00000"/>
                </a:solidFill>
                <a:latin typeface="Arial Black" pitchFamily="34" charset="0"/>
              </a:rPr>
              <a:t>Lorette, </a:t>
            </a:r>
            <a:r>
              <a:rPr lang="fr-FR" sz="3600" dirty="0" smtClean="0">
                <a:solidFill>
                  <a:srgbClr val="C00000"/>
                </a:solidFill>
                <a:latin typeface="Arial Black" pitchFamily="34" charset="0"/>
              </a:rPr>
              <a:t>1706</a:t>
            </a:r>
            <a:r>
              <a:rPr lang="fr-FR" sz="3600" dirty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lang="fr-FR" sz="3600" dirty="0" smtClean="0">
                <a:solidFill>
                  <a:srgbClr val="C00000"/>
                </a:solidFill>
                <a:latin typeface="Arial Black" pitchFamily="34" charset="0"/>
              </a:rPr>
              <a:t>on his way to Rome. He spends there 15 days.</a:t>
            </a:r>
            <a:endParaRPr lang="fr-FR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2770" name="Picture 2" descr="http://upload.wikimedia.org/wikipedia/commons/thumb/b/b4/Vuedeloreto.JPG/270px-Vuedeloreto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0042"/>
            <a:ext cx="3116443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Fichier:Loreto Basilika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0227" y="655907"/>
            <a:ext cx="333377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Picture 6" descr="http://i24.servimg.com/u/f24/09/04/27/32/vg_san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1500174"/>
            <a:ext cx="2786082" cy="4021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5" name="Picture 1" descr="C:\Users\mauriceherault85\Documents\Montfort\Iconographie Montfort\VV3NCACPCF14CAD2TELRCAW2G9VACAYUPH9QCAIQP3RCCA426TDECA1GZ1RACAWCOCDICA39FZK1CAS3DNC2CAHIHERJCAUJMI0UCAE8KI4DCAFS8115CAAU7EWJCAIQ643SCA02OQ9CCAVLG61V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536" y="3143248"/>
            <a:ext cx="1643074" cy="2383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0" y="1484784"/>
            <a:ext cx="9144000" cy="424731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5400" dirty="0" smtClean="0">
                <a:solidFill>
                  <a:srgbClr val="7030A0"/>
                </a:solidFill>
                <a:latin typeface="Arial Black" pitchFamily="34" charset="0"/>
              </a:rPr>
              <a:t>Montfort invites to go</a:t>
            </a:r>
            <a:endParaRPr lang="fr-FR" sz="5400" dirty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r>
              <a:rPr lang="fr-FR" sz="5400" dirty="0">
                <a:solidFill>
                  <a:srgbClr val="7030A0"/>
                </a:solidFill>
                <a:latin typeface="Arial Black" pitchFamily="34" charset="0"/>
              </a:rPr>
              <a:t>i</a:t>
            </a:r>
            <a:r>
              <a:rPr lang="fr-FR" sz="5400" dirty="0" smtClean="0">
                <a:solidFill>
                  <a:srgbClr val="7030A0"/>
                </a:solidFill>
                <a:latin typeface="Arial Black" pitchFamily="34" charset="0"/>
              </a:rPr>
              <a:t>n pilgrimage</a:t>
            </a:r>
            <a:endParaRPr lang="fr-FR" sz="5400" dirty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r>
              <a:rPr lang="fr-FR" sz="5400" dirty="0">
                <a:solidFill>
                  <a:srgbClr val="7030A0"/>
                </a:solidFill>
                <a:latin typeface="Arial Black" pitchFamily="34" charset="0"/>
              </a:rPr>
              <a:t>t</a:t>
            </a:r>
            <a:r>
              <a:rPr lang="fr-FR" sz="5400" dirty="0" smtClean="0">
                <a:solidFill>
                  <a:srgbClr val="7030A0"/>
                </a:solidFill>
                <a:latin typeface="Arial Black" pitchFamily="34" charset="0"/>
              </a:rPr>
              <a:t>o a Mary’s Sanctuary in order to renovate</a:t>
            </a:r>
          </a:p>
          <a:p>
            <a:pPr algn="ctr"/>
            <a:r>
              <a:rPr lang="fr-FR" sz="5400" dirty="0">
                <a:solidFill>
                  <a:srgbClr val="7030A0"/>
                </a:solidFill>
                <a:latin typeface="Arial Black" pitchFamily="34" charset="0"/>
              </a:rPr>
              <a:t>t</a:t>
            </a:r>
            <a:r>
              <a:rPr lang="fr-FR" sz="5400" dirty="0" smtClean="0">
                <a:solidFill>
                  <a:srgbClr val="7030A0"/>
                </a:solidFill>
                <a:latin typeface="Arial Black" pitchFamily="34" charset="0"/>
              </a:rPr>
              <a:t>he Consecration.</a:t>
            </a:r>
            <a:endParaRPr lang="fr-FR" sz="5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ttp://www.f8au.org/montbernage/Phot.Chap.APT4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</p:pic>
      <p:pic>
        <p:nvPicPr>
          <p:cNvPr id="18435" name="Picture 2" descr="http://www.f8au.org/montbernage/Marie-Jes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008313"/>
            <a:ext cx="2665413" cy="3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1"/>
          <p:cNvSpPr>
            <a:spLocks noChangeArrowheads="1"/>
          </p:cNvSpPr>
          <p:nvPr/>
        </p:nvSpPr>
        <p:spPr bwMode="auto">
          <a:xfrm>
            <a:off x="0" y="214313"/>
            <a:ext cx="9144000" cy="708025"/>
          </a:xfrm>
          <a:prstGeom prst="rect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20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fr-FR" sz="2000" dirty="0" smtClean="0">
                <a:solidFill>
                  <a:srgbClr val="C00000"/>
                </a:solidFill>
                <a:latin typeface="Arial Black" pitchFamily="34" charset="0"/>
              </a:rPr>
              <a:t>He builds or restores Mary’s sanctuaries: </a:t>
            </a:r>
            <a:endParaRPr lang="fr-FR" sz="2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hangingPunct="0"/>
            <a:r>
              <a:rPr lang="fr-FR" sz="2000" dirty="0">
                <a:solidFill>
                  <a:srgbClr val="C00000"/>
                </a:solidFill>
                <a:latin typeface="Arial Black" pitchFamily="34" charset="0"/>
              </a:rPr>
              <a:t>Poitiers, Montbernage </a:t>
            </a:r>
            <a:r>
              <a:rPr lang="fr-FR" sz="2000" dirty="0" smtClean="0">
                <a:solidFill>
                  <a:srgbClr val="C00000"/>
                </a:solidFill>
                <a:latin typeface="Arial Black" pitchFamily="34" charset="0"/>
              </a:rPr>
              <a:t>MARY QUEEN OF THE HEARTS</a:t>
            </a:r>
            <a:endParaRPr lang="fr-FR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0" y="5572125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  <a:latin typeface="Arial Black" pitchFamily="34" charset="0"/>
              </a:rPr>
              <a:t>Montfort-sur-Meu, </a:t>
            </a:r>
          </a:p>
          <a:p>
            <a:pPr algn="ctr"/>
            <a:r>
              <a:rPr lang="fr-FR" sz="2800" dirty="0" smtClean="0">
                <a:solidFill>
                  <a:srgbClr val="C00000"/>
                </a:solidFill>
                <a:latin typeface="Arial Black" pitchFamily="34" charset="0"/>
              </a:rPr>
              <a:t>Chapel of the hermit of St Lazare</a:t>
            </a:r>
            <a:endParaRPr lang="fr-FR" sz="2800" dirty="0">
              <a:latin typeface="Constantia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8680"/>
            <a:ext cx="7488832" cy="4792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214313" y="5715000"/>
            <a:ext cx="2643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>
                <a:latin typeface="Arial Black" pitchFamily="34" charset="0"/>
              </a:rPr>
              <a:t>Nantes </a:t>
            </a:r>
          </a:p>
        </p:txBody>
      </p:sp>
      <p:pic>
        <p:nvPicPr>
          <p:cNvPr id="20483" name="Picture 2" descr="http://t0.gstatic.com/images?q=tbn:ANd9GcTbbcGsA0fHFHuaA-5ztNmuR-ii80IO8pjw2HJ7WyHaqqZo5rqX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85750"/>
            <a:ext cx="28575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http://t1.gstatic.com/images?q=tbn:ANd9GcTaP67-ykKJ91oqy1SVvUDptDD6ZvQZWv-mgTktztTPhDdAV0cZ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214313"/>
            <a:ext cx="326231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http://t1.gstatic.com/images?q=tbn:ANd9GcTYMFIbg5S7PJ7N2HBvik5YxtWevneWFHTifVtHco0lFP3IY1G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2743200"/>
            <a:ext cx="271462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http://t1.gstatic.com/images?q=tbn:ANd9GcQG6JLwEv9pMDHVjj_7f1hXcZjkUfCGRquimBbwZyW1kjmAzEc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8" y="4286250"/>
            <a:ext cx="295275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ZoneTexte 7"/>
          <p:cNvSpPr txBox="1">
            <a:spLocks noChangeArrowheads="1"/>
          </p:cNvSpPr>
          <p:nvPr/>
        </p:nvSpPr>
        <p:spPr bwMode="auto">
          <a:xfrm>
            <a:off x="3143250" y="1285875"/>
            <a:ext cx="1720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>
                <a:latin typeface="Arial Black" pitchFamily="34" charset="0"/>
              </a:rPr>
              <a:t>La Chèze</a:t>
            </a:r>
          </a:p>
        </p:txBody>
      </p:sp>
      <p:sp>
        <p:nvSpPr>
          <p:cNvPr id="20489" name="Rectangle 8"/>
          <p:cNvSpPr>
            <a:spLocks noChangeArrowheads="1"/>
          </p:cNvSpPr>
          <p:nvPr/>
        </p:nvSpPr>
        <p:spPr bwMode="auto">
          <a:xfrm>
            <a:off x="6286500" y="2500313"/>
            <a:ext cx="2433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Arial Black" pitchFamily="34" charset="0"/>
              </a:rPr>
              <a:t>La Garnache </a:t>
            </a:r>
          </a:p>
        </p:txBody>
      </p:sp>
      <p:sp>
        <p:nvSpPr>
          <p:cNvPr id="20490" name="Rectangle 9"/>
          <p:cNvSpPr>
            <a:spLocks noChangeArrowheads="1"/>
          </p:cNvSpPr>
          <p:nvPr/>
        </p:nvSpPr>
        <p:spPr bwMode="auto">
          <a:xfrm>
            <a:off x="3286125" y="3429000"/>
            <a:ext cx="2132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Arial Black" pitchFamily="34" charset="0"/>
              </a:rPr>
              <a:t>Sallertaine </a:t>
            </a:r>
          </a:p>
        </p:txBody>
      </p:sp>
      <p:sp>
        <p:nvSpPr>
          <p:cNvPr id="20491" name="Rectangle 10"/>
          <p:cNvSpPr>
            <a:spLocks noChangeArrowheads="1"/>
          </p:cNvSpPr>
          <p:nvPr/>
        </p:nvSpPr>
        <p:spPr bwMode="auto">
          <a:xfrm>
            <a:off x="3786188" y="6286500"/>
            <a:ext cx="2857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latin typeface="Arial Black" pitchFamily="34" charset="0"/>
              </a:rPr>
              <a:t>La Séguinière</a:t>
            </a:r>
            <a:endParaRPr lang="fr-FR" sz="2400">
              <a:latin typeface="Constantia" pitchFamily="18" charset="0"/>
            </a:endParaRPr>
          </a:p>
        </p:txBody>
      </p:sp>
      <p:pic>
        <p:nvPicPr>
          <p:cNvPr id="20492" name="il_fi" descr="ANd9GcSTlOTKOThOKLWEqPG0aa0uVOwWNBCsZSWzQ8JvpAS-Ge8wnjPu-Q&amp;t=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214289"/>
            <a:ext cx="1178949" cy="24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il_fi" descr="photo_laseguiniere_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702" y="3619500"/>
            <a:ext cx="1905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oneTexte 12"/>
          <p:cNvSpPr txBox="1">
            <a:spLocks noChangeArrowheads="1"/>
          </p:cNvSpPr>
          <p:nvPr/>
        </p:nvSpPr>
        <p:spPr bwMode="auto">
          <a:xfrm>
            <a:off x="105433" y="957473"/>
            <a:ext cx="453104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800" dirty="0" smtClean="0">
                <a:latin typeface="Arial Black" pitchFamily="34" charset="0"/>
              </a:rPr>
              <a:t>Diocese of </a:t>
            </a:r>
            <a:r>
              <a:rPr lang="fr-FR" sz="2800" dirty="0">
                <a:latin typeface="Arial Black" pitchFamily="34" charset="0"/>
              </a:rPr>
              <a:t>Nantes  </a:t>
            </a:r>
          </a:p>
          <a:p>
            <a:pPr algn="ctr"/>
            <a:r>
              <a:rPr lang="fr-FR" sz="2800" dirty="0" smtClean="0">
                <a:latin typeface="Arial Black" pitchFamily="34" charset="0"/>
              </a:rPr>
              <a:t>e.g. In theChevrolière </a:t>
            </a:r>
            <a:endParaRPr lang="fr-FR" sz="2800" dirty="0">
              <a:latin typeface="Arial Black" pitchFamily="34" charset="0"/>
            </a:endParaRPr>
          </a:p>
          <a:p>
            <a:pPr algn="ctr"/>
            <a:endParaRPr lang="fr-FR" sz="2800" i="1" dirty="0">
              <a:latin typeface="Arial Black" pitchFamily="34" charset="0"/>
            </a:endParaRPr>
          </a:p>
          <a:p>
            <a:pPr algn="ctr"/>
            <a:r>
              <a:rPr lang="fr-FR" sz="2800" i="1" dirty="0" smtClean="0">
                <a:latin typeface="Arial Black" pitchFamily="34" charset="0"/>
              </a:rPr>
              <a:t>Mission of </a:t>
            </a:r>
            <a:r>
              <a:rPr lang="fr-FR" sz="2800" i="1" dirty="0">
                <a:latin typeface="Arial Black" pitchFamily="34" charset="0"/>
              </a:rPr>
              <a:t>1708</a:t>
            </a:r>
          </a:p>
        </p:txBody>
      </p:sp>
      <p:sp>
        <p:nvSpPr>
          <p:cNvPr id="21507" name="ZoneTexte 13"/>
          <p:cNvSpPr txBox="1">
            <a:spLocks noChangeArrowheads="1"/>
          </p:cNvSpPr>
          <p:nvPr/>
        </p:nvSpPr>
        <p:spPr bwMode="auto">
          <a:xfrm>
            <a:off x="571500" y="3749675"/>
            <a:ext cx="7875588" cy="3108543"/>
          </a:xfrm>
          <a:prstGeom prst="rect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  <a:latin typeface="Copperplate Gothic Bold" pitchFamily="34" charset="0"/>
              </a:rPr>
              <a:t>« </a:t>
            </a:r>
            <a:r>
              <a:rPr lang="fr-FR" sz="2800" b="1" dirty="0" smtClean="0">
                <a:solidFill>
                  <a:srgbClr val="002060"/>
                </a:solidFill>
                <a:latin typeface="Copperplate Gothic Bold" pitchFamily="34" charset="0"/>
              </a:rPr>
              <a:t>Close to her,</a:t>
            </a:r>
            <a:endParaRPr lang="fr-FR" sz="2800" b="1" dirty="0">
              <a:solidFill>
                <a:srgbClr val="002060"/>
              </a:solidFill>
              <a:latin typeface="Copperplate Gothic Bold" pitchFamily="34" charset="0"/>
            </a:endParaRPr>
          </a:p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Copperplate Gothic Bold" pitchFamily="34" charset="0"/>
              </a:rPr>
              <a:t>We rest in our works,</a:t>
            </a:r>
            <a:endParaRPr lang="fr-FR" sz="2800" b="1" dirty="0">
              <a:solidFill>
                <a:srgbClr val="002060"/>
              </a:solidFill>
              <a:latin typeface="Copperplate Gothic Bold" pitchFamily="34" charset="0"/>
            </a:endParaRPr>
          </a:p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Copperplate Gothic Bold" pitchFamily="34" charset="0"/>
              </a:rPr>
              <a:t>Tale refuge from all evils,</a:t>
            </a:r>
            <a:endParaRPr lang="fr-FR" sz="2800" b="1" dirty="0">
              <a:solidFill>
                <a:srgbClr val="002060"/>
              </a:solidFill>
              <a:latin typeface="Copperplate Gothic Bold" pitchFamily="34" charset="0"/>
            </a:endParaRPr>
          </a:p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Copperplate Gothic Bold" pitchFamily="34" charset="0"/>
              </a:rPr>
              <a:t>The faithful</a:t>
            </a:r>
            <a:endParaRPr lang="fr-FR" sz="2800" b="1" dirty="0">
              <a:solidFill>
                <a:srgbClr val="002060"/>
              </a:solidFill>
              <a:latin typeface="Copperplate Gothic Bold" pitchFamily="34" charset="0"/>
            </a:endParaRPr>
          </a:p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Copperplate Gothic Bold" pitchFamily="34" charset="0"/>
              </a:rPr>
              <a:t>Taste an inmortal joy.</a:t>
            </a:r>
            <a:endParaRPr lang="fr-FR" sz="2800" b="1" dirty="0">
              <a:solidFill>
                <a:srgbClr val="002060"/>
              </a:solidFill>
              <a:latin typeface="Copperplate Gothic Bold" pitchFamily="34" charset="0"/>
            </a:endParaRPr>
          </a:p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Copperplate Gothic Bold" pitchFamily="34" charset="0"/>
              </a:rPr>
              <a:t>How sweet, how sweet!</a:t>
            </a:r>
            <a:endParaRPr lang="fr-FR" sz="2800" b="1" dirty="0">
              <a:solidFill>
                <a:srgbClr val="002060"/>
              </a:solidFill>
              <a:latin typeface="Copperplate Gothic Bold" pitchFamily="34" charset="0"/>
            </a:endParaRPr>
          </a:p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Copperplate Gothic Bold" pitchFamily="34" charset="0"/>
              </a:rPr>
              <a:t>Let us hide, then, in her shadow.</a:t>
            </a:r>
            <a:endParaRPr lang="fr-FR" sz="2800" b="1" dirty="0">
              <a:solidFill>
                <a:srgbClr val="002060"/>
              </a:solidFill>
              <a:latin typeface="Copperplate Gothic Bold" pitchFamily="34" charset="0"/>
            </a:endParaRPr>
          </a:p>
        </p:txBody>
      </p:sp>
      <p:sp>
        <p:nvSpPr>
          <p:cNvPr id="21508" name="Rectangle 14"/>
          <p:cNvSpPr>
            <a:spLocks noChangeArrowheads="1"/>
          </p:cNvSpPr>
          <p:nvPr/>
        </p:nvSpPr>
        <p:spPr bwMode="auto">
          <a:xfrm>
            <a:off x="1428728" y="3143248"/>
            <a:ext cx="6340475" cy="584775"/>
          </a:xfrm>
          <a:prstGeom prst="rect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dirty="0" smtClean="0">
                <a:solidFill>
                  <a:srgbClr val="002060"/>
                </a:solidFill>
                <a:latin typeface="Copperplate Gothic Bold" pitchFamily="34" charset="0"/>
              </a:rPr>
              <a:t>At </a:t>
            </a:r>
            <a:r>
              <a:rPr lang="fr-FR" sz="3200" dirty="0">
                <a:solidFill>
                  <a:srgbClr val="002060"/>
                </a:solidFill>
                <a:latin typeface="Copperplate Gothic Bold" pitchFamily="34" charset="0"/>
              </a:rPr>
              <a:t>Notre Dame des Ombres</a:t>
            </a:r>
          </a:p>
        </p:txBody>
      </p:sp>
      <p:pic>
        <p:nvPicPr>
          <p:cNvPr id="21509" name="Picture 4" descr="http://t0.gstatic.com/images?q=tbn:ANd9GcSsfGS4n5TyM95wTrjQQk2gf1fdCCN-AKfYRQtOKiGOaportYE7XQ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43438" y="0"/>
            <a:ext cx="4071937" cy="300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0" y="116632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2400" dirty="0" smtClean="0">
                <a:latin typeface="Arial Black" pitchFamily="34" charset="0"/>
              </a:rPr>
              <a:t>Mary’s Place in the Renewal of Baptismal Promises.</a:t>
            </a:r>
            <a:endParaRPr lang="fr-FR" sz="2400" dirty="0">
              <a:latin typeface="Arial Black" pitchFamily="34" charset="0"/>
            </a:endParaRPr>
          </a:p>
        </p:txBody>
      </p:sp>
      <p:sp>
        <p:nvSpPr>
          <p:cNvPr id="22532" name="ZoneTexte 4"/>
          <p:cNvSpPr txBox="1">
            <a:spLocks noChangeArrowheads="1"/>
          </p:cNvSpPr>
          <p:nvPr/>
        </p:nvSpPr>
        <p:spPr bwMode="auto">
          <a:xfrm>
            <a:off x="3127373" y="2276872"/>
            <a:ext cx="6097337" cy="415498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… </a:t>
            </a:r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O Mary… </a:t>
            </a:r>
            <a:endParaRPr lang="fr-FR" sz="2400" dirty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I renew in your hands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t</a:t>
            </a:r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he commitments of my baptism</a:t>
            </a:r>
            <a:endParaRPr lang="fr-FR" sz="2400" dirty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a</a:t>
            </a:r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nd I give myself entirely</a:t>
            </a:r>
            <a:endParaRPr lang="fr-FR" sz="2400" dirty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t</a:t>
            </a:r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o Jesus Christ, </a:t>
            </a: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Incarnate Wisdom,</a:t>
            </a:r>
            <a:endParaRPr lang="fr-FR" sz="2400" dirty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t</a:t>
            </a:r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o be more faithful to Him,</a:t>
            </a:r>
            <a:endParaRPr lang="fr-FR" sz="2400" dirty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c</a:t>
            </a:r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arrying may cross </a:t>
            </a: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in following Him,</a:t>
            </a:r>
            <a:endParaRPr lang="fr-FR" sz="2400" dirty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All the days of may life….</a:t>
            </a:r>
            <a:endParaRPr lang="fr-FR" sz="2400" dirty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fr-FR" sz="2400" dirty="0">
                <a:latin typeface="Arial Black" pitchFamily="34" charset="0"/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6"/>
          <a:stretch/>
        </p:blipFill>
        <p:spPr>
          <a:xfrm>
            <a:off x="132418" y="1988840"/>
            <a:ext cx="2994955" cy="4200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4344289" y="4581128"/>
            <a:ext cx="4799711" cy="156966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4800" b="1" dirty="0">
                <a:solidFill>
                  <a:srgbClr val="CC0066"/>
                </a:solidFill>
                <a:latin typeface="Arial Black" pitchFamily="34" charset="0"/>
              </a:rPr>
              <a:t>HIS </a:t>
            </a:r>
            <a:endParaRPr lang="fr-FR" sz="4800" b="1" dirty="0" smtClean="0">
              <a:solidFill>
                <a:srgbClr val="CC0066"/>
              </a:solidFill>
              <a:latin typeface="Arial Black" pitchFamily="34" charset="0"/>
            </a:endParaRPr>
          </a:p>
          <a:p>
            <a:pPr algn="ctr"/>
            <a:r>
              <a:rPr lang="fr-FR" sz="4800" b="1" dirty="0" smtClean="0">
                <a:solidFill>
                  <a:srgbClr val="CC0066"/>
                </a:solidFill>
                <a:latin typeface="Arial Black" pitchFamily="34" charset="0"/>
              </a:rPr>
              <a:t>EXPERIENCE </a:t>
            </a:r>
            <a:endParaRPr lang="fr-FR" sz="4800" dirty="0">
              <a:solidFill>
                <a:srgbClr val="CC0066"/>
              </a:solidFill>
              <a:latin typeface="Arial Black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4390776" cy="6488832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2071670" y="0"/>
            <a:ext cx="4929188" cy="6186309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3600" dirty="0" smtClean="0">
                <a:solidFill>
                  <a:srgbClr val="C00000"/>
                </a:solidFill>
                <a:latin typeface="Arial Black" pitchFamily="34" charset="0"/>
              </a:rPr>
              <a:t>The rosary</a:t>
            </a:r>
            <a:endParaRPr lang="fr-FR" sz="4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hangingPunct="0"/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(or its prayer)</a:t>
            </a:r>
            <a:endParaRPr lang="fr-FR" sz="4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hangingPunct="0"/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a</a:t>
            </a:r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 prayer,</a:t>
            </a:r>
            <a:endParaRPr lang="fr-FR" sz="4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hangingPunct="0"/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a</a:t>
            </a:r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 popular simple pedagogy,</a:t>
            </a:r>
            <a:endParaRPr lang="fr-FR" sz="4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hangingPunct="0"/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p</a:t>
            </a:r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opular,</a:t>
            </a:r>
            <a:endParaRPr lang="fr-FR" sz="4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hangingPunct="0"/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t</a:t>
            </a:r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o help </a:t>
            </a:r>
          </a:p>
          <a:p>
            <a:pPr algn="ctr" hangingPunct="0"/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to contemplate</a:t>
            </a:r>
            <a:endParaRPr lang="fr-FR" sz="4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hangingPunct="0"/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t</a:t>
            </a:r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he Mysteries </a:t>
            </a:r>
          </a:p>
          <a:p>
            <a:pPr algn="ctr" hangingPunct="0"/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of Jesus’life</a:t>
            </a:r>
            <a:r>
              <a:rPr lang="fr-FR" sz="4000" dirty="0" smtClean="0"/>
              <a:t>.</a:t>
            </a:r>
            <a:endParaRPr lang="fr-FR" sz="4000" dirty="0"/>
          </a:p>
        </p:txBody>
      </p:sp>
      <p:pic>
        <p:nvPicPr>
          <p:cNvPr id="23554" name="Picture 3" descr="http://t0.gstatic.com/images?q=tbn:ANd9GcRSnHMBs0V8HMyL15dcMt522hRlBs7hl3A18O7abCSrJ1J4d2XANQ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2214554"/>
            <a:ext cx="2286000" cy="293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1" descr="C:\Users\mauriceherault85\Documents\Montfort\Iconographie Montfort\St-Louis-Marie-de-Montfort-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2" y="571480"/>
            <a:ext cx="2268538" cy="388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://www.paul-guillon.fr/anthologie/schehade/schehade-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09142"/>
            <a:ext cx="8286808" cy="6048858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-468560" y="142852"/>
            <a:ext cx="9937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Arial Black" pitchFamily="34" charset="0"/>
              </a:rPr>
              <a:t>March 25th, feast of the INCARNATION</a:t>
            </a:r>
            <a:endParaRPr lang="fr-FR" sz="32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http://t2.gstatic.com/images?q=tbn:ANd9GcREZkwPek7zuSxkmIyMbMbzKPWkGJhh3i4ZVTq1Qb7qyca3imJW-LfvjlUX"/>
          <p:cNvPicPr>
            <a:picLocks noChangeAspect="1" noChangeArrowheads="1"/>
          </p:cNvPicPr>
          <p:nvPr/>
        </p:nvPicPr>
        <p:blipFill rotWithShape="1">
          <a:blip r:embed="rId2">
            <a:lum bright="30000" contrast="30000"/>
          </a:blip>
          <a:srcRect l="33853" r="34255"/>
          <a:stretch/>
        </p:blipFill>
        <p:spPr bwMode="auto">
          <a:xfrm>
            <a:off x="2686958" y="543869"/>
            <a:ext cx="1944216" cy="358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4631175" y="1124744"/>
            <a:ext cx="4512826" cy="329320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0"/>
            <a:r>
              <a:rPr lang="fr-FR" sz="3200" dirty="0">
                <a:solidFill>
                  <a:srgbClr val="0070C0"/>
                </a:solidFill>
                <a:latin typeface="Arial Black" pitchFamily="34" charset="0"/>
              </a:rPr>
              <a:t> </a:t>
            </a:r>
          </a:p>
          <a:p>
            <a:pPr algn="ctr" hangingPunct="0"/>
            <a:r>
              <a:rPr lang="fr-FR" sz="3600" dirty="0" smtClean="0">
                <a:solidFill>
                  <a:srgbClr val="0070C0"/>
                </a:solidFill>
                <a:latin typeface="Arial Black" pitchFamily="34" charset="0"/>
              </a:rPr>
              <a:t>He constantly carried with him a little image of the Virgin.</a:t>
            </a:r>
            <a:endParaRPr lang="fr-FR" sz="3600" dirty="0">
              <a:solidFill>
                <a:srgbClr val="0070C0"/>
              </a:solidFill>
              <a:latin typeface="Arial Black" pitchFamily="34" charset="0"/>
            </a:endParaRPr>
          </a:p>
          <a:p>
            <a:pPr algn="ctr" hangingPunct="0"/>
            <a:endParaRPr lang="fr-FR" sz="32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" y="1857073"/>
            <a:ext cx="2670515" cy="4543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-71422" y="5537450"/>
            <a:ext cx="9396536" cy="120032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600" dirty="0" smtClean="0">
                <a:solidFill>
                  <a:srgbClr val="002060"/>
                </a:solidFill>
                <a:latin typeface="Arial Black" pitchFamily="34" charset="0"/>
              </a:rPr>
              <a:t>The place of Mary in his preaching, </a:t>
            </a:r>
            <a:endParaRPr lang="fr-FR" sz="36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3600" dirty="0" smtClean="0">
                <a:solidFill>
                  <a:srgbClr val="002060"/>
                </a:solidFill>
                <a:latin typeface="Arial Black" pitchFamily="34" charset="0"/>
              </a:rPr>
              <a:t>Letters and writings. </a:t>
            </a:r>
            <a:endParaRPr lang="fr-FR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25603" name="Picture 1" descr="C:\Users\mauriceherault85\Documents\Montfort\Iconographie Montfort\Montfort%20preaching%202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2885969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2" descr="C:\Users\mauriceherault85\Documents\Montfort\Iconographie Montfort\HPBVCAZZ1U81CAY7R6CUCABVMWXWCAJ70H0OCANJOC8WCALKE90ICA75FNQECAAC53R3CAO3N293CAXCPJFUCAK7TP8CCAYKXVTICATZNVJ8CA8AJ0YNCAEER03RCAL27U9UCA3AOJANCA1XYQV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928688"/>
            <a:ext cx="2357422" cy="359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 descr="C:\Users\mauriceherault85\Documents\Montfort\Iconographie Montfort\082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0"/>
            <a:ext cx="4071966" cy="5617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0" y="285750"/>
            <a:ext cx="9144000" cy="954107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latin typeface="Arial Black" pitchFamily="34" charset="0"/>
              </a:rPr>
              <a:t>The Company of Mary</a:t>
            </a:r>
          </a:p>
          <a:p>
            <a:pPr algn="ctr"/>
            <a:r>
              <a:rPr lang="fr-FR" sz="3200" b="1" i="1" dirty="0" smtClean="0">
                <a:solidFill>
                  <a:srgbClr val="0070C0"/>
                </a:solidFill>
                <a:latin typeface="Arial Black" pitchFamily="34" charset="0"/>
              </a:rPr>
              <a:t>« Liberos »</a:t>
            </a:r>
            <a:r>
              <a:rPr lang="fr-FR" sz="3200" b="1" i="1" dirty="0">
                <a:solidFill>
                  <a:srgbClr val="0070C0"/>
                </a:solidFill>
                <a:latin typeface="Arial Black" pitchFamily="34" charset="0"/>
              </a:rPr>
              <a:t> </a:t>
            </a:r>
            <a:r>
              <a:rPr lang="fr-FR" b="1" i="1" dirty="0">
                <a:solidFill>
                  <a:srgbClr val="0070C0"/>
                </a:solidFill>
                <a:latin typeface="Arial Black" pitchFamily="34" charset="0"/>
              </a:rPr>
              <a:t>: </a:t>
            </a:r>
            <a:r>
              <a:rPr lang="fr-FR" sz="2400" b="1" i="1" dirty="0" smtClean="0">
                <a:solidFill>
                  <a:srgbClr val="0070C0"/>
                </a:solidFill>
                <a:latin typeface="Arial Black" pitchFamily="34" charset="0"/>
              </a:rPr>
              <a:t> true sons of Mary</a:t>
            </a:r>
            <a:r>
              <a:rPr lang="fr-FR" b="1" i="1" dirty="0" smtClean="0">
                <a:solidFill>
                  <a:srgbClr val="0070C0"/>
                </a:solidFill>
                <a:latin typeface="Arial Black" pitchFamily="34" charset="0"/>
              </a:rPr>
              <a:t>…</a:t>
            </a:r>
            <a:r>
              <a:rPr lang="fr-FR" dirty="0" smtClean="0">
                <a:solidFill>
                  <a:srgbClr val="0070C0"/>
                </a:solidFill>
                <a:latin typeface="Arial Black" pitchFamily="34" charset="0"/>
              </a:rPr>
              <a:t>.</a:t>
            </a:r>
            <a:endParaRPr lang="fr-FR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1700808"/>
            <a:ext cx="9144000" cy="452431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2060"/>
                </a:solidFill>
                <a:latin typeface="Arial Black" pitchFamily="34" charset="0"/>
              </a:rPr>
              <a:t>THE WILL OF LOUIS MARIE GRIGNION DE MONTFORT:</a:t>
            </a:r>
            <a:endParaRPr lang="fr-FR" sz="2400" b="1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s-ES" sz="2400" b="1" i="1" dirty="0" smtClean="0">
                <a:solidFill>
                  <a:srgbClr val="002060"/>
                </a:solidFill>
                <a:latin typeface="Arial Black" pitchFamily="34" charset="0"/>
              </a:rPr>
              <a:t>I, </a:t>
            </a:r>
            <a:r>
              <a:rPr lang="en-US" sz="2400" b="1" i="1" dirty="0">
                <a:solidFill>
                  <a:srgbClr val="002060"/>
                </a:solidFill>
                <a:latin typeface="Arial Black" pitchFamily="34" charset="0"/>
              </a:rPr>
              <a:t>the undersigned, the greatest of sinners, want my body to be placed in the cemetery and my heart under the altar of the Blessed Virgin</a:t>
            </a:r>
            <a:r>
              <a:rPr lang="es-ES" sz="2400" b="1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  <a:r>
              <a:rPr lang="fr-FR" sz="2400" b="1" i="1" dirty="0" smtClean="0">
                <a:solidFill>
                  <a:srgbClr val="002060"/>
                </a:solidFill>
                <a:latin typeface="Arial Black" pitchFamily="34" charset="0"/>
              </a:rPr>
              <a:t>[…] </a:t>
            </a:r>
            <a:endParaRPr lang="fr-FR" sz="2400" b="1" i="1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fr-FR" sz="2400" b="1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fr-FR" sz="2400" b="1" i="1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n-US" sz="2400" b="1" i="1" dirty="0">
                <a:solidFill>
                  <a:srgbClr val="002060"/>
                </a:solidFill>
                <a:latin typeface="Arial Black" pitchFamily="34" charset="0"/>
              </a:rPr>
              <a:t>I give three of my banners to Notre-Dame de </a:t>
            </a:r>
            <a:r>
              <a:rPr lang="en-US" sz="2400" b="1" i="1" dirty="0" err="1">
                <a:solidFill>
                  <a:srgbClr val="002060"/>
                </a:solidFill>
                <a:latin typeface="Arial Black" pitchFamily="34" charset="0"/>
              </a:rPr>
              <a:t>Toute</a:t>
            </a:r>
            <a:r>
              <a:rPr lang="en-US" sz="2400" b="1" i="1" dirty="0">
                <a:solidFill>
                  <a:srgbClr val="002060"/>
                </a:solidFill>
                <a:latin typeface="Arial Black" pitchFamily="34" charset="0"/>
              </a:rPr>
              <a:t> Patience in La </a:t>
            </a:r>
            <a:r>
              <a:rPr lang="en-US" sz="2400" b="1" i="1" dirty="0" err="1">
                <a:solidFill>
                  <a:srgbClr val="002060"/>
                </a:solidFill>
                <a:latin typeface="Arial Black" pitchFamily="34" charset="0"/>
              </a:rPr>
              <a:t>Séguinière</a:t>
            </a:r>
            <a:r>
              <a:rPr lang="en-US" sz="2400" b="1" i="1" dirty="0">
                <a:solidFill>
                  <a:srgbClr val="002060"/>
                </a:solidFill>
                <a:latin typeface="Arial Black" pitchFamily="34" charset="0"/>
              </a:rPr>
              <a:t>, and four others to Notre-Dame de la </a:t>
            </a:r>
            <a:r>
              <a:rPr lang="en-US" sz="2400" b="1" i="1" dirty="0" err="1">
                <a:solidFill>
                  <a:srgbClr val="002060"/>
                </a:solidFill>
                <a:latin typeface="Arial Black" pitchFamily="34" charset="0"/>
              </a:rPr>
              <a:t>Victoire</a:t>
            </a:r>
            <a:r>
              <a:rPr lang="en-US" sz="2400" b="1" i="1" dirty="0">
                <a:solidFill>
                  <a:srgbClr val="002060"/>
                </a:solidFill>
                <a:latin typeface="Arial Black" pitchFamily="34" charset="0"/>
              </a:rPr>
              <a:t> in La </a:t>
            </a:r>
            <a:r>
              <a:rPr lang="en-US" sz="2400" b="1" i="1" dirty="0" err="1">
                <a:solidFill>
                  <a:srgbClr val="002060"/>
                </a:solidFill>
                <a:latin typeface="Arial Black" pitchFamily="34" charset="0"/>
              </a:rPr>
              <a:t>Garnache</a:t>
            </a:r>
            <a:r>
              <a:rPr lang="en-US" sz="2400" b="1" i="1" dirty="0">
                <a:solidFill>
                  <a:srgbClr val="002060"/>
                </a:solidFill>
                <a:latin typeface="Arial Black" pitchFamily="34" charset="0"/>
              </a:rPr>
              <a:t>; and to each parish in </a:t>
            </a:r>
            <a:r>
              <a:rPr lang="en-US" sz="2400" b="1" i="1" dirty="0" err="1">
                <a:solidFill>
                  <a:srgbClr val="002060"/>
                </a:solidFill>
                <a:latin typeface="Arial Black" pitchFamily="34" charset="0"/>
              </a:rPr>
              <a:t>l'Aunis</a:t>
            </a:r>
            <a:r>
              <a:rPr lang="en-US" sz="2400" b="1" i="1" dirty="0">
                <a:solidFill>
                  <a:srgbClr val="002060"/>
                </a:solidFill>
                <a:latin typeface="Arial Black" pitchFamily="34" charset="0"/>
              </a:rPr>
              <a:t>, where the prayer of the Rosary will persevere, one of the banners of the Holy Rosary</a:t>
            </a:r>
            <a:r>
              <a:rPr lang="fr-FR" sz="2400" b="1" i="1" dirty="0" smtClean="0">
                <a:solidFill>
                  <a:srgbClr val="002060"/>
                </a:solidFill>
                <a:latin typeface="Arial Black" pitchFamily="34" charset="0"/>
              </a:rPr>
              <a:t>. </a:t>
            </a:r>
            <a:endParaRPr lang="fr-FR" sz="2400" b="1" i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428604"/>
            <a:ext cx="89297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4.2 Mary’s ‘inner’ presence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1747" name="Picture 3" descr="Louis Marie Grignion de Montfort en Bretagn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C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987824" y="3940197"/>
            <a:ext cx="2796912" cy="2871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72009" y="1077875"/>
            <a:ext cx="9071991" cy="286232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Mary « his oratory » </a:t>
            </a:r>
          </a:p>
          <a:p>
            <a:pPr algn="ctr"/>
            <a:endParaRPr lang="fr-FR" sz="20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A «spiritual image » in the depth of the heart</a:t>
            </a:r>
          </a:p>
          <a:p>
            <a:pPr algn="ctr"/>
            <a:endParaRPr lang="fr-FR" sz="20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Continuous presence of Jesus and Mary in the depth of his soul </a:t>
            </a:r>
          </a:p>
          <a:p>
            <a:pPr algn="ctr"/>
            <a:endParaRPr lang="fr-FR" sz="20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A continuous presence focused on Christ</a:t>
            </a:r>
          </a:p>
          <a:p>
            <a:pPr algn="ctr"/>
            <a:endParaRPr lang="fr-FR" sz="20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Mary is at the same time his Mother and his « Lady »  </a:t>
            </a:r>
            <a:endParaRPr lang="fr-FR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550422"/>
            <a:ext cx="9144000" cy="6555641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hangingPunct="0"/>
            <a:r>
              <a:rPr lang="fr-FR" sz="2800" b="1" dirty="0" smtClean="0">
                <a:solidFill>
                  <a:srgbClr val="002060"/>
                </a:solidFill>
                <a:latin typeface="Arial Black" pitchFamily="34" charset="0"/>
              </a:rPr>
              <a:t>All parts of the mystery of the Incarnation</a:t>
            </a:r>
          </a:p>
          <a:p>
            <a:pPr algn="ctr" hangingPunct="0"/>
            <a:r>
              <a:rPr lang="fr-FR" sz="2800" b="1" dirty="0" smtClean="0">
                <a:solidFill>
                  <a:srgbClr val="002060"/>
                </a:solidFill>
                <a:latin typeface="Arial Black" pitchFamily="34" charset="0"/>
              </a:rPr>
              <a:t>Wisdom, in Mary</a:t>
            </a:r>
          </a:p>
          <a:p>
            <a:pPr hangingPunct="0"/>
            <a:endParaRPr lang="fr-FR" sz="2800" dirty="0">
              <a:solidFill>
                <a:srgbClr val="002060"/>
              </a:solidFill>
              <a:latin typeface="Arial Black" pitchFamily="34" charset="0"/>
            </a:endParaRPr>
          </a:p>
          <a:p>
            <a:pPr marL="514350" indent="-514350" hangingPunct="0">
              <a:buAutoNum type="arabicPeriod"/>
            </a:pPr>
            <a:r>
              <a:rPr lang="fr-FR" sz="2800" dirty="0" smtClean="0">
                <a:solidFill>
                  <a:srgbClr val="002060"/>
                </a:solidFill>
                <a:latin typeface="Arial Black" pitchFamily="34" charset="0"/>
              </a:rPr>
              <a:t>The Incarnation itself</a:t>
            </a:r>
            <a:endParaRPr lang="fr-FR" sz="2800" dirty="0">
              <a:solidFill>
                <a:srgbClr val="002060"/>
              </a:solidFill>
              <a:latin typeface="Arial Black" pitchFamily="34" charset="0"/>
            </a:endParaRPr>
          </a:p>
          <a:p>
            <a:pPr marL="514350" indent="-514350" hangingPunct="0"/>
            <a:r>
              <a:rPr lang="fr-FR" sz="2800" i="1" dirty="0" smtClean="0">
                <a:solidFill>
                  <a:srgbClr val="002060"/>
                </a:solidFill>
                <a:latin typeface="Arial Narrow" pitchFamily="34" charset="0"/>
              </a:rPr>
              <a:t>      </a:t>
            </a:r>
            <a:r>
              <a:rPr lang="fr-FR" sz="2400" i="1" dirty="0" smtClean="0">
                <a:solidFill>
                  <a:srgbClr val="002060"/>
                </a:solidFill>
                <a:latin typeface="Arial Narrow" pitchFamily="34" charset="0"/>
              </a:rPr>
              <a:t>Jesus Christ is true God and true man.</a:t>
            </a:r>
          </a:p>
          <a:p>
            <a:pPr hangingPunct="0"/>
            <a:r>
              <a:rPr lang="fr-FR" sz="2800" i="1" dirty="0" smtClean="0">
                <a:solidFill>
                  <a:srgbClr val="002060"/>
                </a:solidFill>
                <a:latin typeface="Arial Narrow" pitchFamily="34" charset="0"/>
              </a:rPr>
              <a:t>      To save us and to divinize us.</a:t>
            </a:r>
          </a:p>
          <a:p>
            <a:pPr hangingPunct="0"/>
            <a:endParaRPr lang="fr-FR" sz="2800" i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hangingPunct="0"/>
            <a:endParaRPr lang="fr-FR" sz="2800" dirty="0">
              <a:solidFill>
                <a:srgbClr val="002060"/>
              </a:solidFill>
              <a:latin typeface="Arial Black" pitchFamily="34" charset="0"/>
            </a:endParaRPr>
          </a:p>
          <a:p>
            <a:pPr hangingPunct="0"/>
            <a:r>
              <a:rPr lang="fr-FR" sz="2800" dirty="0">
                <a:solidFill>
                  <a:srgbClr val="002060"/>
                </a:solidFill>
                <a:latin typeface="Arial Black" pitchFamily="34" charset="0"/>
              </a:rPr>
              <a:t>2. </a:t>
            </a:r>
            <a:r>
              <a:rPr lang="fr-FR" sz="2800" dirty="0" smtClean="0">
                <a:solidFill>
                  <a:srgbClr val="002060"/>
                </a:solidFill>
                <a:latin typeface="Arial Black" pitchFamily="34" charset="0"/>
              </a:rPr>
              <a:t>Mary’s role in the Incarnation</a:t>
            </a:r>
          </a:p>
          <a:p>
            <a:pPr hangingPunct="0"/>
            <a:r>
              <a:rPr lang="fr-FR" sz="2800" dirty="0" smtClean="0">
                <a:solidFill>
                  <a:srgbClr val="002060"/>
                </a:solidFill>
              </a:rPr>
              <a:t>     2.1 </a:t>
            </a:r>
            <a:r>
              <a:rPr lang="fr-FR" sz="2800" i="1" dirty="0" smtClean="0">
                <a:solidFill>
                  <a:srgbClr val="002060"/>
                </a:solidFill>
              </a:rPr>
              <a:t> God wanted to have need of Mary</a:t>
            </a:r>
            <a:endParaRPr lang="fr-FR" sz="2800" dirty="0" smtClean="0">
              <a:solidFill>
                <a:srgbClr val="002060"/>
              </a:solidFill>
            </a:endParaRPr>
          </a:p>
          <a:p>
            <a:pPr hangingPunct="0"/>
            <a:r>
              <a:rPr lang="fr-FR" sz="2800" dirty="0" smtClean="0">
                <a:solidFill>
                  <a:srgbClr val="002060"/>
                </a:solidFill>
              </a:rPr>
              <a:t>     2.2 </a:t>
            </a:r>
            <a:r>
              <a:rPr lang="fr-FR" sz="2800" i="1" dirty="0" smtClean="0">
                <a:solidFill>
                  <a:srgbClr val="002060"/>
                </a:solidFill>
              </a:rPr>
              <a:t> Trinity communicates with Mary</a:t>
            </a:r>
          </a:p>
          <a:p>
            <a:pPr hangingPunct="0"/>
            <a:r>
              <a:rPr lang="fr-FR" sz="2800" dirty="0" smtClean="0">
                <a:solidFill>
                  <a:srgbClr val="002060"/>
                </a:solidFill>
              </a:rPr>
              <a:t>     2.3 </a:t>
            </a:r>
            <a:r>
              <a:rPr lang="fr-FR" sz="2800" i="1" dirty="0" smtClean="0">
                <a:solidFill>
                  <a:srgbClr val="002060"/>
                </a:solidFill>
              </a:rPr>
              <a:t> Mary’s consent</a:t>
            </a:r>
            <a:r>
              <a:rPr lang="fr-FR" sz="2800" dirty="0">
                <a:solidFill>
                  <a:srgbClr val="002060"/>
                </a:solidFill>
              </a:rPr>
              <a:t> </a:t>
            </a:r>
            <a:endParaRPr lang="fr-FR" sz="2800" dirty="0" smtClean="0">
              <a:solidFill>
                <a:srgbClr val="002060"/>
              </a:solidFill>
            </a:endParaRPr>
          </a:p>
          <a:p>
            <a:pPr hangingPunct="0"/>
            <a:r>
              <a:rPr lang="fr-FR" sz="2800" dirty="0" smtClean="0">
                <a:solidFill>
                  <a:srgbClr val="002060"/>
                </a:solidFill>
              </a:rPr>
              <a:t>     2.4 </a:t>
            </a:r>
            <a:r>
              <a:rPr lang="fr-FR" sz="2800" i="1" dirty="0" smtClean="0">
                <a:solidFill>
                  <a:srgbClr val="002060"/>
                </a:solidFill>
              </a:rPr>
              <a:t> </a:t>
            </a:r>
            <a:r>
              <a:rPr lang="fr-FR" sz="2800" i="1" dirty="0">
                <a:solidFill>
                  <a:srgbClr val="002060"/>
                </a:solidFill>
              </a:rPr>
              <a:t>Mary’s </a:t>
            </a:r>
            <a:r>
              <a:rPr lang="fr-FR" sz="2800" i="1" dirty="0" smtClean="0">
                <a:solidFill>
                  <a:srgbClr val="002060"/>
                </a:solidFill>
              </a:rPr>
              <a:t>is the Mother of God</a:t>
            </a:r>
          </a:p>
          <a:p>
            <a:pPr hangingPunct="0"/>
            <a:endParaRPr lang="fr-FR" sz="2800" i="1" dirty="0" smtClean="0">
              <a:solidFill>
                <a:srgbClr val="002060"/>
              </a:solidFill>
            </a:endParaRPr>
          </a:p>
          <a:p>
            <a:pPr hangingPunct="0"/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116632"/>
            <a:ext cx="9144001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marL="514350" lvl="0" indent="-514350" algn="ctr" eaLnBrk="0" hangingPunct="0">
              <a:buFontTx/>
              <a:buAutoNum type="romanUcPeriod" startAt="2"/>
            </a:pPr>
            <a:r>
              <a:rPr lang="fr-FR" sz="24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WATH HE SAYS ABOUT MARY: His teaching</a:t>
            </a:r>
            <a:endParaRPr lang="fr-FR" sz="2400" b="1" dirty="0">
              <a:latin typeface="Arial Black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624" y="2492896"/>
            <a:ext cx="240615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1357298"/>
            <a:ext cx="85725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Arial Black" pitchFamily="34" charset="0"/>
              </a:rPr>
              <a:t>2.4 </a:t>
            </a:r>
            <a:r>
              <a:rPr lang="fr-FR" sz="2400" i="1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fr-FR" sz="2400" i="1" dirty="0" smtClean="0">
                <a:solidFill>
                  <a:srgbClr val="002060"/>
                </a:solidFill>
                <a:latin typeface="Arial Black" pitchFamily="34" charset="0"/>
              </a:rPr>
              <a:t>Mary is the Mother of God</a:t>
            </a:r>
          </a:p>
          <a:p>
            <a:endParaRPr lang="fr-FR" sz="2400" i="1" dirty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fr-FR" sz="2400" dirty="0">
                <a:solidFill>
                  <a:srgbClr val="002060"/>
                </a:solidFill>
                <a:latin typeface="Arial Black" pitchFamily="34" charset="0"/>
              </a:rPr>
              <a:t>2.5  </a:t>
            </a:r>
            <a:r>
              <a:rPr lang="fr-FR" sz="2400" i="1" dirty="0" smtClean="0">
                <a:solidFill>
                  <a:srgbClr val="002060"/>
                </a:solidFill>
                <a:latin typeface="Arial Black" pitchFamily="34" charset="0"/>
              </a:rPr>
              <a:t>Note</a:t>
            </a:r>
            <a:endParaRPr lang="fr-FR" sz="2400" dirty="0">
              <a:solidFill>
                <a:srgbClr val="002060"/>
              </a:solidFill>
              <a:latin typeface="Arial Black" pitchFamily="34" charset="0"/>
            </a:endParaRPr>
          </a:p>
          <a:p>
            <a:endParaRPr lang="fr-FR" sz="2400" dirty="0" smtClean="0">
              <a:solidFill>
                <a:srgbClr val="002060"/>
              </a:solidFill>
            </a:endParaRPr>
          </a:p>
          <a:p>
            <a:r>
              <a:rPr lang="fr-FR" sz="3200" b="1" dirty="0" smtClean="0">
                <a:solidFill>
                  <a:srgbClr val="002060"/>
                </a:solidFill>
                <a:latin typeface="Arial Black" pitchFamily="34" charset="0"/>
              </a:rPr>
              <a:t>Second Vatican Council</a:t>
            </a:r>
          </a:p>
          <a:p>
            <a:endParaRPr lang="fr-FR" sz="2400" b="1" dirty="0" smtClean="0">
              <a:solidFill>
                <a:srgbClr val="002060"/>
              </a:solidFill>
            </a:endParaRPr>
          </a:p>
          <a:p>
            <a:r>
              <a:rPr lang="fr-FR" sz="3200" b="1" dirty="0" smtClean="0">
                <a:solidFill>
                  <a:srgbClr val="002060"/>
                </a:solidFill>
                <a:latin typeface="Arial Black" pitchFamily="34" charset="0"/>
              </a:rPr>
              <a:t>Lumen </a:t>
            </a:r>
            <a:r>
              <a:rPr lang="fr-FR" sz="3200" b="1" dirty="0">
                <a:solidFill>
                  <a:srgbClr val="002060"/>
                </a:solidFill>
                <a:latin typeface="Arial Black" pitchFamily="34" charset="0"/>
              </a:rPr>
              <a:t>Gentium</a:t>
            </a:r>
            <a:r>
              <a:rPr lang="fr-FR" sz="3200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fr-FR" sz="2400" i="1" dirty="0">
                <a:solidFill>
                  <a:srgbClr val="002060"/>
                </a:solidFill>
              </a:rPr>
              <a:t>(LG) </a:t>
            </a:r>
            <a:r>
              <a:rPr lang="fr-FR" sz="2400" b="1" i="1" dirty="0" smtClean="0">
                <a:solidFill>
                  <a:srgbClr val="002060"/>
                </a:solidFill>
              </a:rPr>
              <a:t>chapter </a:t>
            </a:r>
            <a:r>
              <a:rPr lang="fr-FR" sz="2400" b="1" i="1" dirty="0">
                <a:solidFill>
                  <a:srgbClr val="002060"/>
                </a:solidFill>
              </a:rPr>
              <a:t>VIII </a:t>
            </a:r>
            <a:endParaRPr lang="fr-FR" sz="2400" b="1" i="1" dirty="0" smtClean="0">
              <a:solidFill>
                <a:srgbClr val="002060"/>
              </a:solidFill>
            </a:endParaRPr>
          </a:p>
          <a:p>
            <a:endParaRPr lang="fr-FR" sz="2400" b="1" i="1" dirty="0" smtClean="0">
              <a:solidFill>
                <a:srgbClr val="002060"/>
              </a:solidFill>
            </a:endParaRPr>
          </a:p>
          <a:p>
            <a:pPr algn="ctr"/>
            <a:r>
              <a:rPr lang="fr-FR" sz="2400" b="1" i="1" dirty="0" smtClean="0">
                <a:solidFill>
                  <a:srgbClr val="002060"/>
                </a:solidFill>
              </a:rPr>
              <a:t>«</a:t>
            </a:r>
            <a:r>
              <a:rPr lang="fr-FR" sz="2400" b="1" i="1" dirty="0">
                <a:solidFill>
                  <a:srgbClr val="002060"/>
                </a:solidFill>
              </a:rPr>
              <a:t> </a:t>
            </a:r>
            <a:r>
              <a:rPr lang="fr-FR" sz="3200" b="1" i="1" dirty="0" smtClean="0">
                <a:solidFill>
                  <a:srgbClr val="002060"/>
                </a:solidFill>
              </a:rPr>
              <a:t>The Bessed Virgin Mary, </a:t>
            </a:r>
          </a:p>
          <a:p>
            <a:pPr algn="ctr"/>
            <a:r>
              <a:rPr lang="fr-FR" sz="3200" b="1" i="1" dirty="0" smtClean="0">
                <a:solidFill>
                  <a:srgbClr val="002060"/>
                </a:solidFill>
              </a:rPr>
              <a:t>Mother of God in the mystery </a:t>
            </a:r>
          </a:p>
          <a:p>
            <a:pPr algn="ctr"/>
            <a:r>
              <a:rPr lang="fr-FR" sz="3200" b="1" i="1" dirty="0" smtClean="0">
                <a:solidFill>
                  <a:srgbClr val="002060"/>
                </a:solidFill>
              </a:rPr>
              <a:t>Of Christ and of the Church</a:t>
            </a:r>
            <a:r>
              <a:rPr lang="fr-FR" sz="3200" b="1" i="1" dirty="0">
                <a:solidFill>
                  <a:srgbClr val="002060"/>
                </a:solidFill>
              </a:rPr>
              <a:t> </a:t>
            </a:r>
            <a:r>
              <a:rPr lang="fr-FR" sz="2400" b="1" i="1" dirty="0">
                <a:solidFill>
                  <a:srgbClr val="002060"/>
                </a:solidFill>
              </a:rPr>
              <a:t>» n°52-69.</a:t>
            </a:r>
            <a:endParaRPr lang="fr-FR" sz="24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sumateologica.files.wordpress.com/2010/04/vladimirska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0"/>
            <a:ext cx="2643206" cy="3949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24744"/>
            <a:ext cx="8964488" cy="483209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marL="514350" indent="-514350">
              <a:buAutoNum type="alphaUcPeriod" startAt="2"/>
            </a:pPr>
            <a:r>
              <a:rPr lang="fr-FR" sz="2800" b="1" dirty="0" smtClean="0">
                <a:solidFill>
                  <a:srgbClr val="002060"/>
                </a:solidFill>
              </a:rPr>
              <a:t>Mary and Christians (our sanctification</a:t>
            </a:r>
            <a:r>
              <a:rPr lang="fr-FR" sz="2800" dirty="0" smtClean="0">
                <a:solidFill>
                  <a:srgbClr val="002060"/>
                </a:solidFill>
              </a:rPr>
              <a:t>)</a:t>
            </a:r>
          </a:p>
          <a:p>
            <a:pPr marL="514350" indent="-514350"/>
            <a:endParaRPr lang="fr-FR" sz="2800" dirty="0">
              <a:solidFill>
                <a:srgbClr val="002060"/>
              </a:solidFill>
            </a:endParaRPr>
          </a:p>
          <a:p>
            <a:pPr marL="514350" indent="-514350">
              <a:buAutoNum type="arabicPeriod"/>
            </a:pPr>
            <a:r>
              <a:rPr lang="fr-FR" sz="2800" dirty="0" smtClean="0">
                <a:solidFill>
                  <a:srgbClr val="002060"/>
                </a:solidFill>
              </a:rPr>
              <a:t>Mary is the mediator of all grace</a:t>
            </a:r>
          </a:p>
          <a:p>
            <a:r>
              <a:rPr lang="fr-FR" sz="2800" dirty="0" smtClean="0">
                <a:solidFill>
                  <a:srgbClr val="002060"/>
                </a:solidFill>
              </a:rPr>
              <a:t> </a:t>
            </a:r>
            <a:endParaRPr lang="fr-FR" sz="2800" dirty="0">
              <a:solidFill>
                <a:srgbClr val="002060"/>
              </a:solidFill>
            </a:endParaRPr>
          </a:p>
          <a:p>
            <a:pPr marL="514350" indent="-514350"/>
            <a:r>
              <a:rPr lang="fr-FR" sz="2800" dirty="0">
                <a:solidFill>
                  <a:srgbClr val="002060"/>
                </a:solidFill>
              </a:rPr>
              <a:t>2. </a:t>
            </a:r>
            <a:r>
              <a:rPr lang="fr-FR" sz="2800" dirty="0" smtClean="0">
                <a:solidFill>
                  <a:srgbClr val="002060"/>
                </a:solidFill>
              </a:rPr>
              <a:t>Mary is the Mother of the redeemed</a:t>
            </a:r>
          </a:p>
          <a:p>
            <a:pPr marL="514350" indent="-514350"/>
            <a:endParaRPr lang="fr-FR" sz="2800" dirty="0">
              <a:solidFill>
                <a:srgbClr val="002060"/>
              </a:solidFill>
            </a:endParaRPr>
          </a:p>
          <a:p>
            <a:pPr marL="514350" indent="-514350"/>
            <a:r>
              <a:rPr lang="fr-FR" sz="2800" dirty="0">
                <a:solidFill>
                  <a:srgbClr val="002060"/>
                </a:solidFill>
              </a:rPr>
              <a:t>3. </a:t>
            </a:r>
            <a:r>
              <a:rPr lang="fr-FR" sz="2800" dirty="0" smtClean="0">
                <a:solidFill>
                  <a:srgbClr val="002060"/>
                </a:solidFill>
              </a:rPr>
              <a:t>First consequence: Mary queen of the Hearts</a:t>
            </a:r>
          </a:p>
          <a:p>
            <a:pPr marL="514350" indent="-514350"/>
            <a:endParaRPr lang="fr-FR" sz="2800" dirty="0" smtClean="0">
              <a:solidFill>
                <a:srgbClr val="002060"/>
              </a:solidFill>
            </a:endParaRPr>
          </a:p>
          <a:p>
            <a:pPr marL="514350" indent="-514350"/>
            <a:r>
              <a:rPr lang="fr-FR" sz="2800" dirty="0">
                <a:solidFill>
                  <a:srgbClr val="002060"/>
                </a:solidFill>
              </a:rPr>
              <a:t>4. </a:t>
            </a:r>
            <a:r>
              <a:rPr lang="fr-FR" sz="2800" dirty="0" smtClean="0">
                <a:solidFill>
                  <a:srgbClr val="002060"/>
                </a:solidFill>
              </a:rPr>
              <a:t>Second consequence: Marya ‘necessary’ for salvation.</a:t>
            </a:r>
          </a:p>
          <a:p>
            <a:pPr marL="514350" indent="-514350"/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96752"/>
            <a:ext cx="8786874" cy="483209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marL="514350" indent="-514350"/>
            <a:endParaRPr lang="fr-FR" sz="2800" dirty="0"/>
          </a:p>
          <a:p>
            <a:pPr marL="514350" indent="-514350"/>
            <a:r>
              <a:rPr lang="fr-FR" sz="2800" b="1" dirty="0">
                <a:solidFill>
                  <a:srgbClr val="002060"/>
                </a:solidFill>
              </a:rPr>
              <a:t>C. </a:t>
            </a:r>
            <a:r>
              <a:rPr lang="fr-FR" sz="2800" b="1" dirty="0" smtClean="0">
                <a:solidFill>
                  <a:srgbClr val="002060"/>
                </a:solidFill>
              </a:rPr>
              <a:t>Summary </a:t>
            </a:r>
            <a:r>
              <a:rPr lang="fr-FR" sz="2800" b="1" dirty="0">
                <a:solidFill>
                  <a:srgbClr val="002060"/>
                </a:solidFill>
              </a:rPr>
              <a:t>: </a:t>
            </a:r>
            <a:r>
              <a:rPr lang="fr-FR" sz="2800" b="1" dirty="0" smtClean="0">
                <a:solidFill>
                  <a:srgbClr val="002060"/>
                </a:solidFill>
              </a:rPr>
              <a:t>the names of Mary</a:t>
            </a:r>
          </a:p>
          <a:p>
            <a:pPr marL="514350" indent="-514350"/>
            <a:endParaRPr lang="fr-FR" sz="2800" b="1" dirty="0" smtClean="0">
              <a:solidFill>
                <a:srgbClr val="002060"/>
              </a:solidFill>
            </a:endParaRPr>
          </a:p>
          <a:p>
            <a:pPr marL="979488" indent="-514350">
              <a:buAutoNum type="arabicPeriod"/>
            </a:pPr>
            <a:r>
              <a:rPr lang="fr-FR" sz="2800" dirty="0" smtClean="0">
                <a:solidFill>
                  <a:srgbClr val="002060"/>
                </a:solidFill>
              </a:rPr>
              <a:t>In relation to God</a:t>
            </a:r>
          </a:p>
          <a:p>
            <a:pPr marL="979488" indent="-514350">
              <a:buAutoNum type="arabicPeriod"/>
            </a:pPr>
            <a:endParaRPr lang="fr-FR" sz="2800" dirty="0" smtClean="0">
              <a:solidFill>
                <a:srgbClr val="002060"/>
              </a:solidFill>
            </a:endParaRPr>
          </a:p>
          <a:p>
            <a:pPr marL="979488" lvl="0" indent="-514350"/>
            <a:r>
              <a:rPr lang="fr-FR" sz="2800" dirty="0" smtClean="0">
                <a:solidFill>
                  <a:srgbClr val="002060"/>
                </a:solidFill>
              </a:rPr>
              <a:t>2. In relation to us</a:t>
            </a:r>
          </a:p>
          <a:p>
            <a:pPr marL="514350" lvl="0" indent="-514350"/>
            <a:endParaRPr lang="fr-FR" sz="2800" dirty="0"/>
          </a:p>
          <a:p>
            <a:pPr marL="514350" indent="-514350"/>
            <a:r>
              <a:rPr lang="fr-FR" sz="2800" b="1" dirty="0" smtClean="0">
                <a:solidFill>
                  <a:srgbClr val="C00000"/>
                </a:solidFill>
              </a:rPr>
              <a:t>Conclusion</a:t>
            </a:r>
          </a:p>
          <a:p>
            <a:pPr marL="514350" indent="-514350"/>
            <a:endParaRPr lang="fr-FR" sz="2800" b="1" dirty="0" smtClean="0"/>
          </a:p>
          <a:p>
            <a:pPr marL="514350" indent="-514350" algn="ctr"/>
            <a:r>
              <a:rPr lang="fr-FR" sz="2800" b="1" dirty="0">
                <a:solidFill>
                  <a:srgbClr val="C00000"/>
                </a:solidFill>
              </a:rPr>
              <a:t>Montfort </a:t>
            </a:r>
            <a:r>
              <a:rPr lang="fr-FR" sz="2800" b="1" dirty="0" smtClean="0">
                <a:solidFill>
                  <a:srgbClr val="C00000"/>
                </a:solidFill>
              </a:rPr>
              <a:t>invites us to live like Mary, </a:t>
            </a:r>
          </a:p>
          <a:p>
            <a:pPr marL="514350" indent="-514350" algn="ctr"/>
            <a:r>
              <a:rPr lang="fr-FR" sz="2800" b="1" dirty="0" smtClean="0">
                <a:solidFill>
                  <a:srgbClr val="C00000"/>
                </a:solidFill>
              </a:rPr>
              <a:t>our « yes » to God.</a:t>
            </a:r>
            <a:r>
              <a:rPr lang="fr-FR" sz="2800" dirty="0" smtClean="0">
                <a:solidFill>
                  <a:srgbClr val="C00000"/>
                </a:solidFill>
              </a:rPr>
              <a:t>   </a:t>
            </a:r>
            <a:endParaRPr lang="fr-FR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9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b="9381"/>
          <a:stretch/>
        </p:blipFill>
        <p:spPr>
          <a:xfrm>
            <a:off x="0" y="54312"/>
            <a:ext cx="2729893" cy="1980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1986826" y="353604"/>
            <a:ext cx="5751383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Arial Black" pitchFamily="34" charset="0"/>
              </a:rPr>
              <a:t>In the family house </a:t>
            </a:r>
            <a:endParaRPr lang="en-US" sz="2800" dirty="0" smtClean="0">
              <a:latin typeface="Arial Black" pitchFamily="34" charset="0"/>
            </a:endParaRPr>
          </a:p>
          <a:p>
            <a:pPr algn="ctr"/>
            <a:r>
              <a:rPr lang="en-US" sz="2800" dirty="0" smtClean="0">
                <a:latin typeface="Arial Black" pitchFamily="34" charset="0"/>
              </a:rPr>
              <a:t>Bois-</a:t>
            </a:r>
            <a:r>
              <a:rPr lang="en-US" sz="2800" dirty="0" err="1" smtClean="0">
                <a:latin typeface="Arial Black" pitchFamily="34" charset="0"/>
              </a:rPr>
              <a:t>Marquer</a:t>
            </a:r>
            <a:endParaRPr lang="fr-FR" sz="2800" dirty="0" smtClean="0">
              <a:latin typeface="Arial Black" pitchFamily="34" charset="0"/>
            </a:endParaRPr>
          </a:p>
          <a:p>
            <a:pPr algn="ctr"/>
            <a:endParaRPr lang="fr-FR" sz="2800" dirty="0" smtClean="0">
              <a:latin typeface="Arial Black" pitchFamily="34" charset="0"/>
            </a:endParaRPr>
          </a:p>
          <a:p>
            <a:pPr algn="ctr"/>
            <a:r>
              <a:rPr lang="fr-FR" sz="2800" dirty="0" smtClean="0">
                <a:latin typeface="Arial Black" pitchFamily="34" charset="0"/>
              </a:rPr>
              <a:t>Pleasure </a:t>
            </a:r>
            <a:r>
              <a:rPr lang="fr-FR" sz="2800" dirty="0">
                <a:latin typeface="Arial Black" pitchFamily="34" charset="0"/>
              </a:rPr>
              <a:t>for </a:t>
            </a:r>
            <a:r>
              <a:rPr lang="fr-FR" sz="2800" dirty="0" smtClean="0">
                <a:latin typeface="Arial Black" pitchFamily="34" charset="0"/>
              </a:rPr>
              <a:t>prayer</a:t>
            </a:r>
          </a:p>
          <a:p>
            <a:pPr algn="ctr"/>
            <a:endParaRPr lang="fr-FR" sz="2800" dirty="0">
              <a:latin typeface="Arial Black" pitchFamily="34" charset="0"/>
            </a:endParaRPr>
          </a:p>
          <a:p>
            <a:pPr algn="ctr"/>
            <a:r>
              <a:rPr lang="fr-FR" sz="2800" dirty="0">
                <a:latin typeface="Arial Black" pitchFamily="34" charset="0"/>
              </a:rPr>
              <a:t>Mary’s </a:t>
            </a:r>
            <a:r>
              <a:rPr lang="fr-FR" sz="2800" dirty="0" smtClean="0">
                <a:latin typeface="Arial Black" pitchFamily="34" charset="0"/>
              </a:rPr>
              <a:t>images</a:t>
            </a:r>
            <a:endParaRPr lang="fr-FR" sz="2800" dirty="0">
              <a:latin typeface="Arial Black" pitchFamily="34" charset="0"/>
            </a:endParaRPr>
          </a:p>
          <a:p>
            <a:pPr algn="ctr"/>
            <a:endParaRPr lang="fr-FR" sz="2800" dirty="0" smtClean="0">
              <a:latin typeface="Arial Black" pitchFamily="34" charset="0"/>
            </a:endParaRPr>
          </a:p>
          <a:p>
            <a:pPr algn="ctr"/>
            <a:r>
              <a:rPr lang="fr-FR" sz="2800" dirty="0">
                <a:latin typeface="Arial Black" pitchFamily="34" charset="0"/>
              </a:rPr>
              <a:t>Rosary</a:t>
            </a:r>
            <a:endParaRPr lang="fr-FR" sz="2800" dirty="0" smtClean="0">
              <a:latin typeface="Arial Black" pitchFamily="34" charset="0"/>
            </a:endParaRPr>
          </a:p>
          <a:p>
            <a:pPr algn="ctr"/>
            <a:endParaRPr lang="fr-FR" sz="2800" dirty="0" smtClean="0">
              <a:latin typeface="Arial Black" pitchFamily="34" charset="0"/>
            </a:endParaRPr>
          </a:p>
          <a:p>
            <a:pPr algn="ctr"/>
            <a:endParaRPr lang="fr-FR" sz="2800" dirty="0">
              <a:latin typeface="Arial Black" pitchFamily="34" charset="0"/>
            </a:endParaRPr>
          </a:p>
          <a:p>
            <a:pPr algn="ctr"/>
            <a:r>
              <a:rPr lang="en-US" sz="2800" dirty="0">
                <a:latin typeface="Arial Black" pitchFamily="34" charset="0"/>
              </a:rPr>
              <a:t>Prayers with </a:t>
            </a:r>
            <a:endParaRPr lang="en-US" sz="2800" dirty="0" smtClean="0">
              <a:latin typeface="Arial Black" pitchFamily="34" charset="0"/>
            </a:endParaRPr>
          </a:p>
          <a:p>
            <a:pPr algn="ctr"/>
            <a:r>
              <a:rPr lang="en-US" sz="2800" dirty="0" smtClean="0">
                <a:latin typeface="Arial Black" pitchFamily="34" charset="0"/>
              </a:rPr>
              <a:t>his </a:t>
            </a:r>
            <a:r>
              <a:rPr lang="en-US" sz="2800" dirty="0">
                <a:latin typeface="Arial Black" pitchFamily="34" charset="0"/>
              </a:rPr>
              <a:t>sister </a:t>
            </a:r>
            <a:r>
              <a:rPr lang="en-US" sz="2800" dirty="0" err="1">
                <a:latin typeface="Arial Black" pitchFamily="34" charset="0"/>
              </a:rPr>
              <a:t>Guyonne</a:t>
            </a:r>
            <a:r>
              <a:rPr lang="en-US" sz="2800" dirty="0">
                <a:latin typeface="Arial Black" pitchFamily="34" charset="0"/>
              </a:rPr>
              <a:t>-Jeanne</a:t>
            </a:r>
            <a:endParaRPr lang="fr-FR" sz="2800" dirty="0" smtClean="0">
              <a:latin typeface="Arial Black" pitchFamily="34" charset="0"/>
            </a:endParaRPr>
          </a:p>
          <a:p>
            <a:endParaRPr lang="fr-FR" sz="2800" dirty="0">
              <a:latin typeface="Arial Black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4" y="4005064"/>
            <a:ext cx="1949010" cy="247329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638" y="2780928"/>
            <a:ext cx="2378048" cy="16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crc-resurrection.org/IER/mai-2008/images/Saint-Louis-Mar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1" y="588314"/>
            <a:ext cx="4929222" cy="569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-101849" y="1124744"/>
            <a:ext cx="24117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Book Antiqua" pitchFamily="18" charset="0"/>
              </a:rPr>
              <a:t>Hail Mary, 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Full of grace,</a:t>
            </a:r>
          </a:p>
          <a:p>
            <a:pPr algn="ctr"/>
            <a:r>
              <a:rPr lang="fr-FR" sz="2400" b="1" dirty="0">
                <a:latin typeface="Book Antiqua" pitchFamily="18" charset="0"/>
              </a:rPr>
              <a:t> </a:t>
            </a:r>
            <a:r>
              <a:rPr lang="fr-FR" sz="2400" b="1" dirty="0" smtClean="0">
                <a:latin typeface="Book Antiqua" pitchFamily="18" charset="0"/>
              </a:rPr>
              <a:t>the Lord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Is with you.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Blessed are you among women </a:t>
            </a:r>
          </a:p>
          <a:p>
            <a:pPr algn="ctr"/>
            <a:r>
              <a:rPr lang="fr-FR" sz="2400" b="1" dirty="0">
                <a:latin typeface="Book Antiqua" pitchFamily="18" charset="0"/>
              </a:rPr>
              <a:t>a</a:t>
            </a:r>
            <a:r>
              <a:rPr lang="fr-FR" sz="2400" b="1" dirty="0" smtClean="0">
                <a:latin typeface="Book Antiqua" pitchFamily="18" charset="0"/>
              </a:rPr>
              <a:t>nd Jesus</a:t>
            </a:r>
          </a:p>
          <a:p>
            <a:pPr algn="ctr"/>
            <a:r>
              <a:rPr lang="fr-FR" sz="2400" b="1" i="1" dirty="0" smtClean="0">
                <a:latin typeface="Book Antiqua" pitchFamily="18" charset="0"/>
              </a:rPr>
              <a:t> </a:t>
            </a:r>
            <a:r>
              <a:rPr lang="fr-FR" sz="2400" b="1" i="1" dirty="0" smtClean="0">
                <a:solidFill>
                  <a:srgbClr val="002060"/>
                </a:solidFill>
                <a:latin typeface="Book Antiqua" pitchFamily="18" charset="0"/>
              </a:rPr>
              <a:t>« Eternal and incarnate Wisdom »</a:t>
            </a:r>
            <a:r>
              <a:rPr lang="fr-FR" sz="2400" b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the fruit, of your womb, is blessed.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901719" y="2132856"/>
            <a:ext cx="22145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Book Antiqua" pitchFamily="18" charset="0"/>
              </a:rPr>
              <a:t>Holy Mary,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 Mother of God,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Pray for us sinners,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Now and at the hour of our death.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Amén.</a:t>
            </a:r>
            <a:endParaRPr lang="fr-FR" sz="2400" b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mauriceherault85\Documents\Montfort\Iconographie Montfort\ndmirac[1]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5143504" y="2071678"/>
            <a:ext cx="2548273" cy="47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0"/>
            <a:ext cx="9144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3200" b="1" dirty="0" smtClean="0">
                <a:latin typeface="Arial Black" pitchFamily="34" charset="0"/>
              </a:rPr>
              <a:t>At school in Rennes (1684-1693</a:t>
            </a:r>
            <a:r>
              <a:rPr lang="fr-FR" sz="3200" b="1" dirty="0">
                <a:latin typeface="Arial Black" pitchFamily="34" charset="0"/>
              </a:rPr>
              <a:t>)</a:t>
            </a:r>
          </a:p>
          <a:p>
            <a:pPr algn="ctr"/>
            <a:r>
              <a:rPr lang="fr-FR" sz="3200" b="1" dirty="0" smtClean="0">
                <a:latin typeface="Arial Black" pitchFamily="34" charset="0"/>
              </a:rPr>
              <a:t>Visits to Saint Saviour’s church. </a:t>
            </a:r>
            <a:endParaRPr lang="fr-FR" sz="3200" b="1" dirty="0">
              <a:latin typeface="Arial Black" pitchFamily="34" charset="0"/>
            </a:endParaRPr>
          </a:p>
          <a:p>
            <a:pPr algn="ctr"/>
            <a:r>
              <a:rPr lang="fr-FR" sz="3200" b="1" dirty="0" smtClean="0">
                <a:latin typeface="Arial Black" pitchFamily="34" charset="0"/>
              </a:rPr>
              <a:t>Association to honour Mary. </a:t>
            </a:r>
            <a:endParaRPr lang="fr-FR" sz="3200" b="1" dirty="0">
              <a:latin typeface="Arial Black" pitchFamily="34" charset="0"/>
            </a:endParaRPr>
          </a:p>
          <a:p>
            <a:pPr algn="ctr"/>
            <a:r>
              <a:rPr lang="fr-FR" sz="3200" b="1" dirty="0" smtClean="0">
                <a:latin typeface="Arial Black" pitchFamily="34" charset="0"/>
              </a:rPr>
              <a:t>He expects everything from Mary</a:t>
            </a:r>
            <a:r>
              <a:rPr lang="fr-FR" sz="3200" b="1" dirty="0" smtClean="0">
                <a:latin typeface="Constantia" pitchFamily="18" charset="0"/>
              </a:rPr>
              <a:t>.</a:t>
            </a:r>
            <a:endParaRPr lang="fr-FR" sz="3200" b="1" dirty="0">
              <a:latin typeface="Constantia" pitchFamily="18" charset="0"/>
            </a:endParaRPr>
          </a:p>
        </p:txBody>
      </p:sp>
      <p:pic>
        <p:nvPicPr>
          <p:cNvPr id="31746" name="Picture 2" descr="Collège Saint-Thomas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3429000"/>
            <a:ext cx="4447015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C:\Users\mauriceherault85\Documents\Montfort\Iconographie Montfort\louis-marie-grignon-img014[1]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C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571604" y="2108626"/>
            <a:ext cx="214314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auriceherault85\Documents\Montfort\Iconographie Montfort\louis-marie-grignon-img033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0"/>
            <a:ext cx="328614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mauriceherault85\Documents\Montfort\Iconographie Montfort\louis-marie-grignon-img039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500414"/>
            <a:ext cx="3500462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2928938"/>
            <a:ext cx="9144000" cy="58420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3200" dirty="0" smtClean="0">
                <a:solidFill>
                  <a:srgbClr val="002060"/>
                </a:solidFill>
                <a:latin typeface="Arial Black" pitchFamily="34" charset="0"/>
              </a:rPr>
              <a:t>At the seminary in Paris</a:t>
            </a:r>
            <a:r>
              <a:rPr lang="fr-FR" sz="3200" i="1" dirty="0" smtClean="0">
                <a:solidFill>
                  <a:srgbClr val="002060"/>
                </a:solidFill>
                <a:latin typeface="Arial Black" pitchFamily="34" charset="0"/>
              </a:rPr>
              <a:t>(1693-1700</a:t>
            </a:r>
            <a:r>
              <a:rPr lang="fr-FR" sz="3200" i="1" dirty="0">
                <a:solidFill>
                  <a:srgbClr val="002060"/>
                </a:solidFill>
                <a:latin typeface="Arial Black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endParaRPr lang="fr-FR" sz="3200" u="sng" dirty="0">
              <a:latin typeface="Arial Black" pitchFamily="34" charset="0"/>
            </a:endParaRPr>
          </a:p>
          <a:p>
            <a:pPr algn="ctr" hangingPunct="0"/>
            <a:r>
              <a:rPr lang="fr-FR" sz="3200" dirty="0" smtClean="0">
                <a:latin typeface="Arial Black" pitchFamily="34" charset="0"/>
              </a:rPr>
              <a:t>At Saint Sulpice seminary</a:t>
            </a:r>
          </a:p>
          <a:p>
            <a:pPr algn="ctr" hangingPunct="0"/>
            <a:r>
              <a:rPr lang="fr-FR" sz="3200" dirty="0" smtClean="0">
                <a:latin typeface="Arial Black" pitchFamily="34" charset="0"/>
              </a:rPr>
              <a:t>In Paris (1693-1700</a:t>
            </a:r>
            <a:r>
              <a:rPr lang="fr-FR" sz="3200" dirty="0">
                <a:latin typeface="Arial Black" pitchFamily="34" charset="0"/>
              </a:rPr>
              <a:t>)</a:t>
            </a:r>
          </a:p>
          <a:p>
            <a:pPr algn="ctr" hangingPunct="0"/>
            <a:endParaRPr lang="fr-FR" sz="3200" dirty="0" smtClean="0">
              <a:latin typeface="Arial Black" pitchFamily="34" charset="0"/>
            </a:endParaRPr>
          </a:p>
          <a:p>
            <a:pPr algn="ctr" hangingPunct="0"/>
            <a:r>
              <a:rPr lang="fr-FR" sz="3600" dirty="0" smtClean="0">
                <a:latin typeface="Arial Black" pitchFamily="34" charset="0"/>
              </a:rPr>
              <a:t>Mary</a:t>
            </a:r>
          </a:p>
          <a:p>
            <a:pPr algn="ctr" hangingPunct="0"/>
            <a:r>
              <a:rPr lang="fr-FR" sz="4400" dirty="0" smtClean="0">
                <a:latin typeface="Arial Black" pitchFamily="34" charset="0"/>
              </a:rPr>
              <a:t>« Lady of the seminary".</a:t>
            </a:r>
            <a:endParaRPr lang="fr-FR" sz="3200" dirty="0">
              <a:latin typeface="Arial Black" pitchFamily="34" charset="0"/>
            </a:endParaRPr>
          </a:p>
        </p:txBody>
      </p:sp>
      <p:pic>
        <p:nvPicPr>
          <p:cNvPr id="3" name="Picture 5" descr="http://t1.gstatic.com/images?q=tbn:ANd9GcRqwjEynj6TVT231v2_lzAqS4MnB_XyTWHvhkx0D4g7nTV1GbRky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8024" y="3293209"/>
            <a:ext cx="2344344" cy="349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5821" y="5058318"/>
            <a:ext cx="4572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hangingPunct="0"/>
            <a:r>
              <a:rPr lang="fr-FR" dirty="0" smtClean="0">
                <a:latin typeface="Arial Black" pitchFamily="34" charset="0"/>
              </a:rPr>
              <a:t>« The little psalter of the Virgin" </a:t>
            </a:r>
            <a:endParaRPr lang="fr-FR" dirty="0">
              <a:latin typeface="Arial Black" pitchFamily="34" charset="0"/>
            </a:endParaRPr>
          </a:p>
          <a:p>
            <a:pPr algn="ctr" hangingPunct="0"/>
            <a:r>
              <a:rPr lang="fr-FR" i="1" dirty="0" smtClean="0">
                <a:latin typeface="Arial Black" pitchFamily="34" charset="0"/>
              </a:rPr>
              <a:t>(by Saint Bonaventure).</a:t>
            </a:r>
            <a:endParaRPr lang="fr-FR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mauriceherault85\Documents\Montfort\Iconographie Montfort\louis-marie-grignon-img040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69"/>
            <a:ext cx="4143404" cy="4407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85720" y="357166"/>
            <a:ext cx="8429625" cy="523875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2800" dirty="0" smtClean="0">
                <a:solidFill>
                  <a:srgbClr val="C00000"/>
                </a:solidFill>
                <a:latin typeface="Arial Black" pitchFamily="34" charset="0"/>
              </a:rPr>
              <a:t>Librarian, he reads a lot about Mary</a:t>
            </a:r>
            <a:r>
              <a:rPr lang="fr-FR" dirty="0" smtClean="0">
                <a:solidFill>
                  <a:srgbClr val="C00000"/>
                </a:solidFill>
                <a:latin typeface="Arial Black" pitchFamily="34" charset="0"/>
              </a:rPr>
              <a:t>. </a:t>
            </a:r>
            <a:endParaRPr lang="fr-FR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5643578"/>
            <a:ext cx="8572560" cy="830997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 hangingPunct="0"/>
            <a:r>
              <a:rPr lang="fr-FR" sz="2400" dirty="0" smtClean="0">
                <a:solidFill>
                  <a:srgbClr val="0070C0"/>
                </a:solidFill>
                <a:latin typeface="Arial Black" pitchFamily="34" charset="0"/>
              </a:rPr>
              <a:t>He wants to recruit the seminarians</a:t>
            </a:r>
          </a:p>
          <a:p>
            <a:pPr algn="ctr" hangingPunct="0"/>
            <a:r>
              <a:rPr lang="fr-FR" sz="2400" dirty="0" smtClean="0">
                <a:solidFill>
                  <a:srgbClr val="0070C0"/>
                </a:solidFill>
                <a:latin typeface="Arial Black" pitchFamily="34" charset="0"/>
              </a:rPr>
              <a:t>« as slaves of Jesus in Mary »</a:t>
            </a:r>
            <a:endParaRPr lang="fr-FR" sz="24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5" name="Picture 1" descr="C:\Users\mauriceherault85\Documents\Montfort\Iconographie Montfort\louis-marie-grignon-img019[1]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571995" y="1428737"/>
            <a:ext cx="4286285" cy="428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t1.gstatic.com/images?q=tbn:ANd9GcTmAXgfM17Qvky7SMUkch9dsuTSmpzbmZt9z36yrdQJWHpdw0h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2" y="3181300"/>
            <a:ext cx="4788024" cy="367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4" descr="http://t2.gstatic.com/images?q=tbn:ANd9GcRmDirBOfO21X6qg6SouZb_flL16P3zLt4HBecfe6NsCUWuhjc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4515" y="0"/>
            <a:ext cx="4632325" cy="423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4554840" y="5251664"/>
            <a:ext cx="4572000" cy="13843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2800" dirty="0" smtClean="0">
                <a:solidFill>
                  <a:srgbClr val="C00000"/>
                </a:solidFill>
                <a:latin typeface="Arial Black" pitchFamily="34" charset="0"/>
              </a:rPr>
              <a:t>Communion,</a:t>
            </a:r>
            <a:endParaRPr lang="fr-FR" sz="28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hangingPunct="0"/>
            <a:r>
              <a:rPr lang="fr-FR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fr-FR" sz="2800" dirty="0" smtClean="0">
                <a:solidFill>
                  <a:srgbClr val="C00000"/>
                </a:solidFill>
                <a:latin typeface="Arial Black" pitchFamily="34" charset="0"/>
              </a:rPr>
              <a:t>every Saturday, </a:t>
            </a:r>
            <a:endParaRPr lang="fr-FR" sz="28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hangingPunct="0"/>
            <a:r>
              <a:rPr lang="fr-FR" sz="2800" dirty="0" smtClean="0">
                <a:solidFill>
                  <a:srgbClr val="C00000"/>
                </a:solidFill>
                <a:latin typeface="Arial Black" pitchFamily="34" charset="0"/>
              </a:rPr>
              <a:t>In N.D. In Paris. </a:t>
            </a:r>
            <a:endParaRPr lang="fr-FR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l_fi" descr="Cathedrale-de-Chartres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4798917" cy="312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5" name="il_fi" descr="notre-dame-sous-terre-1-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6000760" y="3214686"/>
            <a:ext cx="2500330" cy="338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7" name="Picture 5" descr="http://t2.gstatic.com/images?q=tbn:ANd9GcRlPFqX9xBNOs4mhkGM8et_3CBqNvZE-9OdvDGowlSNqZENCim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357694"/>
            <a:ext cx="3297760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0" y="3143248"/>
            <a:ext cx="6000760" cy="156966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  <a:latin typeface="Arial Black" pitchFamily="34" charset="0"/>
              </a:rPr>
              <a:t>1699, Montfort  seminarian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  <a:latin typeface="Arial Black" pitchFamily="34" charset="0"/>
              </a:rPr>
              <a:t>pilgrim to « Our Lady 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  <a:latin typeface="Arial Black" pitchFamily="34" charset="0"/>
              </a:rPr>
              <a:t>sous terre »  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  <a:latin typeface="Arial Black" pitchFamily="34" charset="0"/>
              </a:rPr>
              <a:t>In Chartres Cathedral</a:t>
            </a:r>
            <a:endParaRPr lang="fr-FR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1276</TotalTime>
  <Words>688</Words>
  <Application>Microsoft Office PowerPoint</Application>
  <PresentationFormat>Presentación en pantalla (4:3)</PresentationFormat>
  <Paragraphs>185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1" baseType="lpstr">
      <vt:lpstr>Arial</vt:lpstr>
      <vt:lpstr>Arial Black</vt:lpstr>
      <vt:lpstr>Arial Narrow</vt:lpstr>
      <vt:lpstr>Book Antiqua</vt:lpstr>
      <vt:lpstr>Constantia</vt:lpstr>
      <vt:lpstr>Copperplate Gothic Bold</vt:lpstr>
      <vt:lpstr>Lucida Calligraphy</vt:lpstr>
      <vt:lpstr>Times New Roman</vt:lpstr>
      <vt:lpstr>Trebuchet MS</vt:lpstr>
      <vt:lpstr>Wingdings 3</vt:lpstr>
      <vt:lpstr>Facette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mauriceherault85</dc:creator>
  <cp:lastModifiedBy>HP</cp:lastModifiedBy>
  <cp:revision>106</cp:revision>
  <dcterms:created xsi:type="dcterms:W3CDTF">2011-07-20T06:25:38Z</dcterms:created>
  <dcterms:modified xsi:type="dcterms:W3CDTF">2020-06-25T10:40:16Z</dcterms:modified>
</cp:coreProperties>
</file>