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Caveat"/>
      <p:regular r:id="rId10"/>
      <p:bold r:id="rId11"/>
    </p:embeddedFont>
    <p:embeddedFont>
      <p:font typeface="Nunito"/>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guide id="3" orient="horz" pos="24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 pos="243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Nunito-bold.fntdata"/><Relationship Id="rId12"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Nunito-boldItalic.fntdata"/><Relationship Id="rId14" Type="http://schemas.openxmlformats.org/officeDocument/2006/relationships/font" Target="fonts/Nuni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f3660ddc3_1_1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f3660ddc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9f3660ddc3_1_2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9f3660ddc3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f3660ddc3_1_3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f3660ddc3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f3660ddc3_1_4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f3660ddc3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flipH="1">
            <a:off x="222110" y="1624587"/>
            <a:ext cx="7044600" cy="426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55" name="Google Shape;55;p13"/>
          <p:cNvSpPr txBox="1"/>
          <p:nvPr/>
        </p:nvSpPr>
        <p:spPr>
          <a:xfrm>
            <a:off x="180975" y="304800"/>
            <a:ext cx="51150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600"/>
              </a:spcAft>
              <a:buNone/>
            </a:pPr>
            <a:r>
              <a:rPr b="1" lang="es" sz="3900">
                <a:solidFill>
                  <a:srgbClr val="783F04"/>
                </a:solidFill>
                <a:latin typeface="Caveat"/>
                <a:ea typeface="Caveat"/>
                <a:cs typeface="Caveat"/>
                <a:sym typeface="Caveat"/>
              </a:rPr>
              <a:t>  </a:t>
            </a:r>
            <a:r>
              <a:rPr b="1" lang="es" sz="5000">
                <a:solidFill>
                  <a:srgbClr val="660000"/>
                </a:solidFill>
                <a:latin typeface="Caveat"/>
                <a:ea typeface="Caveat"/>
                <a:cs typeface="Caveat"/>
                <a:sym typeface="Caveat"/>
              </a:rPr>
              <a:t>NOW AND HERE</a:t>
            </a:r>
            <a:endParaRPr sz="5200">
              <a:solidFill>
                <a:srgbClr val="660000"/>
              </a:solidFill>
              <a:latin typeface="Caveat"/>
              <a:ea typeface="Caveat"/>
              <a:cs typeface="Caveat"/>
              <a:sym typeface="Caveat"/>
            </a:endParaRPr>
          </a:p>
        </p:txBody>
      </p:sp>
      <p:sp>
        <p:nvSpPr>
          <p:cNvPr id="56" name="Google Shape;56;p13"/>
          <p:cNvSpPr txBox="1"/>
          <p:nvPr/>
        </p:nvSpPr>
        <p:spPr>
          <a:xfrm>
            <a:off x="381975" y="1688574"/>
            <a:ext cx="6784500" cy="1220400"/>
          </a:xfrm>
          <a:prstGeom prst="rect">
            <a:avLst/>
          </a:prstGeom>
          <a:solidFill>
            <a:srgbClr val="FF9900"/>
          </a:solid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b="1" lang="es" sz="1300">
                <a:solidFill>
                  <a:srgbClr val="741B47"/>
                </a:solidFill>
                <a:latin typeface="Nunito"/>
                <a:ea typeface="Nunito"/>
                <a:cs typeface="Nunito"/>
                <a:sym typeface="Nunito"/>
              </a:rPr>
              <a:t>0. Starting point:</a:t>
            </a:r>
            <a:r>
              <a:rPr b="1" lang="es" sz="1100">
                <a:solidFill>
                  <a:schemeClr val="dk1"/>
                </a:solidFill>
                <a:latin typeface="Calibri"/>
                <a:ea typeface="Calibri"/>
                <a:cs typeface="Calibri"/>
                <a:sym typeface="Calibri"/>
              </a:rPr>
              <a:t> </a:t>
            </a:r>
            <a:r>
              <a:rPr lang="es" sz="1200">
                <a:solidFill>
                  <a:srgbClr val="741B47"/>
                </a:solidFill>
                <a:latin typeface="Nunito"/>
                <a:ea typeface="Nunito"/>
                <a:cs typeface="Nunito"/>
                <a:sym typeface="Nunito"/>
              </a:rPr>
              <a:t>Identify the difficult situation in which you find yourself due to the current pandemic; a personal situation that causes you pain or suffering.</a:t>
            </a:r>
            <a:endParaRPr sz="1200">
              <a:solidFill>
                <a:srgbClr val="741B47"/>
              </a:solidFill>
              <a:latin typeface="Nunito"/>
              <a:ea typeface="Nunito"/>
              <a:cs typeface="Nunito"/>
              <a:sym typeface="Nunito"/>
            </a:endParaRPr>
          </a:p>
          <a:p>
            <a:pPr indent="0" lvl="0" marL="0" marR="139700" rtl="0" algn="just">
              <a:lnSpc>
                <a:spcPct val="100000"/>
              </a:lnSpc>
              <a:spcBef>
                <a:spcPts val="600"/>
              </a:spcBef>
              <a:spcAft>
                <a:spcPts val="0"/>
              </a:spcAft>
              <a:buClr>
                <a:schemeClr val="dk1"/>
              </a:buClr>
              <a:buSzPts val="1100"/>
              <a:buFont typeface="Arial"/>
              <a:buNone/>
            </a:pPr>
            <a:r>
              <a:rPr lang="es" sz="1200">
                <a:solidFill>
                  <a:srgbClr val="741B47"/>
                </a:solidFill>
                <a:latin typeface="Nunito"/>
                <a:ea typeface="Nunito"/>
                <a:cs typeface="Nunito"/>
                <a:sym typeface="Nunito"/>
              </a:rPr>
              <a:t>Were you surprised at the beginning of this situation and what has happened since then? How do you feel in this situation? Be as explicit as you can about this question. It's just a matter of "placing yourself" in the situation, without further reflection.</a:t>
            </a:r>
            <a:endParaRPr sz="1200">
              <a:solidFill>
                <a:srgbClr val="741B47"/>
              </a:solidFill>
              <a:latin typeface="Nunito"/>
              <a:ea typeface="Nunito"/>
              <a:cs typeface="Nunito"/>
              <a:sym typeface="Nunito"/>
            </a:endParaRPr>
          </a:p>
          <a:p>
            <a:pPr indent="0" lvl="0" marL="0" rtl="0" algn="just">
              <a:lnSpc>
                <a:spcPct val="100000"/>
              </a:lnSpc>
              <a:spcBef>
                <a:spcPts val="0"/>
              </a:spcBef>
              <a:spcAft>
                <a:spcPts val="600"/>
              </a:spcAft>
              <a:buNone/>
            </a:pPr>
            <a:r>
              <a:t/>
            </a:r>
            <a:endParaRPr b="1" sz="1200">
              <a:solidFill>
                <a:srgbClr val="4C1130"/>
              </a:solidFill>
              <a:latin typeface="Nunito"/>
              <a:ea typeface="Nunito"/>
              <a:cs typeface="Nunito"/>
              <a:sym typeface="Nunito"/>
            </a:endParaRPr>
          </a:p>
        </p:txBody>
      </p:sp>
      <p:sp>
        <p:nvSpPr>
          <p:cNvPr id="57" name="Google Shape;57;p13"/>
          <p:cNvSpPr txBox="1"/>
          <p:nvPr/>
        </p:nvSpPr>
        <p:spPr>
          <a:xfrm>
            <a:off x="371475" y="3152750"/>
            <a:ext cx="6805500" cy="1569000"/>
          </a:xfrm>
          <a:prstGeom prst="rect">
            <a:avLst/>
          </a:prstGeom>
          <a:solidFill>
            <a:srgbClr val="FFF2CC"/>
          </a:solid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1300">
                <a:solidFill>
                  <a:srgbClr val="741B47"/>
                </a:solidFill>
                <a:latin typeface="Nunito"/>
                <a:ea typeface="Nunito"/>
                <a:cs typeface="Nunito"/>
                <a:sym typeface="Nunito"/>
              </a:rPr>
              <a:t>1.- </a:t>
            </a:r>
            <a:r>
              <a:rPr b="1" lang="es">
                <a:solidFill>
                  <a:srgbClr val="741B47"/>
                </a:solidFill>
                <a:latin typeface="Nunito"/>
                <a:ea typeface="Nunito"/>
                <a:cs typeface="Nunito"/>
                <a:sym typeface="Nunito"/>
              </a:rPr>
              <a:t>Do you accept the situation? </a:t>
            </a:r>
            <a:r>
              <a:rPr b="1" lang="es">
                <a:solidFill>
                  <a:srgbClr val="741B47"/>
                </a:solidFill>
                <a:latin typeface="Nunito"/>
                <a:ea typeface="Nunito"/>
                <a:cs typeface="Nunito"/>
                <a:sym typeface="Nunito"/>
              </a:rPr>
              <a:t> </a:t>
            </a:r>
            <a:r>
              <a:rPr b="1" lang="es" sz="1300">
                <a:solidFill>
                  <a:srgbClr val="741B47"/>
                </a:solidFill>
                <a:latin typeface="Nunito"/>
                <a:ea typeface="Nunito"/>
                <a:cs typeface="Nunito"/>
                <a:sym typeface="Nunito"/>
              </a:rPr>
              <a:t>(First step: waiting for the cross with the determination to accept it)</a:t>
            </a:r>
            <a:endParaRPr b="1" i="1" sz="1300">
              <a:solidFill>
                <a:schemeClr val="dk1"/>
              </a:solidFill>
              <a:latin typeface="Nunito"/>
              <a:ea typeface="Nunito"/>
              <a:cs typeface="Nunito"/>
              <a:sym typeface="Nunito"/>
            </a:endParaRPr>
          </a:p>
          <a:p>
            <a:pPr indent="0" lvl="0" marL="0" marR="139700" rtl="0" algn="just">
              <a:lnSpc>
                <a:spcPct val="115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Here, to accept is not to resign oneself, but to face up to it, to "put yourself in front of" instead of "with your back to". Do you accept what is happening or do you prefer “not to agonize too much about it”, not to think too much?</a:t>
            </a:r>
            <a:endParaRPr sz="1200">
              <a:solidFill>
                <a:srgbClr val="4C1130"/>
              </a:solidFill>
              <a:latin typeface="Nunito"/>
              <a:ea typeface="Nunito"/>
              <a:cs typeface="Nunito"/>
              <a:sym typeface="Nunito"/>
            </a:endParaRPr>
          </a:p>
          <a:p>
            <a:pPr indent="0" lvl="0" marL="0" marR="139700" rtl="0" algn="just">
              <a:lnSpc>
                <a:spcPct val="115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What do you think it meant for Montfort to be alert: to be anxious about what might happen or to be truly awake to live fully and make good decisions?</a:t>
            </a:r>
            <a:endParaRPr sz="1200">
              <a:solidFill>
                <a:srgbClr val="4C1130"/>
              </a:solidFill>
              <a:latin typeface="Nunito"/>
              <a:ea typeface="Nunito"/>
              <a:cs typeface="Nunito"/>
              <a:sym typeface="Nunito"/>
            </a:endParaRPr>
          </a:p>
          <a:p>
            <a:pPr indent="0" lvl="0" marL="0" rtl="0" algn="just">
              <a:spcBef>
                <a:spcPts val="0"/>
              </a:spcBef>
              <a:spcAft>
                <a:spcPts val="600"/>
              </a:spcAft>
              <a:buNone/>
            </a:pPr>
            <a:r>
              <a:t/>
            </a:r>
            <a:endParaRPr sz="1200">
              <a:solidFill>
                <a:srgbClr val="741B47"/>
              </a:solidFill>
              <a:latin typeface="Nunito"/>
              <a:ea typeface="Nunito"/>
              <a:cs typeface="Nunito"/>
              <a:sym typeface="Nunito"/>
            </a:endParaRPr>
          </a:p>
        </p:txBody>
      </p:sp>
      <p:sp>
        <p:nvSpPr>
          <p:cNvPr id="58" name="Google Shape;58;p13"/>
          <p:cNvSpPr txBox="1"/>
          <p:nvPr/>
        </p:nvSpPr>
        <p:spPr>
          <a:xfrm>
            <a:off x="399225" y="6031800"/>
            <a:ext cx="6784500" cy="4055100"/>
          </a:xfrm>
          <a:prstGeom prst="rect">
            <a:avLst/>
          </a:prstGeom>
          <a:solidFill>
            <a:srgbClr val="D9EAD3"/>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Faced with circumstances that could create anxiety for him, Montfort motivated himself by saying: </a:t>
            </a:r>
            <a:r>
              <a:rPr i="1" lang="es" sz="1200">
                <a:solidFill>
                  <a:srgbClr val="274E13"/>
                </a:solidFill>
                <a:latin typeface="Nunito"/>
                <a:ea typeface="Nunito"/>
                <a:cs typeface="Nunito"/>
                <a:sym typeface="Nunito"/>
              </a:rPr>
              <a:t>"I have a Father in heaven who never fails me"</a:t>
            </a:r>
            <a:r>
              <a:rPr lang="es" sz="1200">
                <a:solidFill>
                  <a:srgbClr val="274E13"/>
                </a:solidFill>
                <a:latin typeface="Nunito"/>
                <a:ea typeface="Nunito"/>
                <a:cs typeface="Nunito"/>
                <a:sym typeface="Nunito"/>
              </a:rPr>
              <a:t> (Letter 2). This expression does not spring up spontaneously; it comes rather from the reading he made of his life with the eyes of faith. An example:</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Montfort was studying at a seminar for poor students. Unexpectedly, Monsieur de la Barmondiére, founder and pillar of the seminary, died. Montfort found himself without any financial support. What will happen now? Will he have to suspend his studies? Will he not be able to become a priest? Everything was possible: He analyzed the situation like this: I am here for the Lord; He brought me here and up to now he has sustained me here. Then there is no need to worry. If He wants me to be his priest, He will give me the means. In any case, the Lord will continue to treat me with his usual goodness. Conclusion: </a:t>
            </a:r>
            <a:r>
              <a:rPr i="1" lang="es" sz="1200">
                <a:solidFill>
                  <a:srgbClr val="274E13"/>
                </a:solidFill>
                <a:latin typeface="Nunito"/>
                <a:ea typeface="Nunito"/>
                <a:cs typeface="Nunito"/>
                <a:sym typeface="Nunito"/>
              </a:rPr>
              <a:t>"I have a Father in heaven who will never fail me"</a:t>
            </a:r>
            <a:r>
              <a:rPr lang="es" sz="1200">
                <a:solidFill>
                  <a:srgbClr val="274E13"/>
                </a:solidFill>
                <a:latin typeface="Nunito"/>
                <a:ea typeface="Nunito"/>
                <a:cs typeface="Nunito"/>
                <a:sym typeface="Nunito"/>
              </a:rPr>
              <a:t>.</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This confidence made him bold in making decisions. Since God's providence had never failed him and would never fail him, he felt encouraged to make decisions and to act, even in situations where things were not so clear at the time. </a:t>
            </a:r>
            <a:r>
              <a:rPr i="1" lang="es" sz="1200">
                <a:solidFill>
                  <a:srgbClr val="274E13"/>
                </a:solidFill>
                <a:latin typeface="Nunito"/>
                <a:ea typeface="Nunito"/>
                <a:cs typeface="Nunito"/>
                <a:sym typeface="Nunito"/>
              </a:rPr>
              <a:t>"I feel supported by the inexhaustible treasure of divine Providence, which has never failed us in all that we have undertaken for His glory.”</a:t>
            </a:r>
            <a:r>
              <a:rPr lang="es" sz="1200">
                <a:solidFill>
                  <a:srgbClr val="274E13"/>
                </a:solidFill>
                <a:latin typeface="Nunito"/>
                <a:ea typeface="Nunito"/>
                <a:cs typeface="Nunito"/>
                <a:sym typeface="Nunito"/>
              </a:rPr>
              <a:t>  (Letter 33)</a:t>
            </a:r>
            <a:endParaRPr sz="12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Based on this absolute trust in God's providence, it is possible to jump into the unknown or, in other words, to take risks. In this way, Montfort surprises us with another of his principles: Taking risks for the Lord, for </a:t>
            </a:r>
            <a:r>
              <a:rPr i="1" lang="es" sz="1200">
                <a:solidFill>
                  <a:srgbClr val="274E13"/>
                </a:solidFill>
                <a:latin typeface="Nunito"/>
                <a:ea typeface="Nunito"/>
                <a:cs typeface="Nunito"/>
                <a:sym typeface="Nunito"/>
              </a:rPr>
              <a:t>"if we risk nothing for God, we will do nothing important for him"</a:t>
            </a:r>
            <a:r>
              <a:rPr lang="es" sz="1200">
                <a:solidFill>
                  <a:srgbClr val="274E13"/>
                </a:solidFill>
                <a:latin typeface="Nunito"/>
                <a:ea typeface="Nunito"/>
                <a:cs typeface="Nunito"/>
                <a:sym typeface="Nunito"/>
              </a:rPr>
              <a:t> (L 27)</a:t>
            </a:r>
            <a:endParaRPr sz="1200">
              <a:solidFill>
                <a:srgbClr val="274E13"/>
              </a:solidFill>
              <a:latin typeface="Nunito"/>
              <a:ea typeface="Nunito"/>
              <a:cs typeface="Nunito"/>
              <a:sym typeface="Nunito"/>
            </a:endParaRPr>
          </a:p>
          <a:p>
            <a:pPr indent="0" lvl="0" marL="0" rtl="0" algn="just">
              <a:spcBef>
                <a:spcPts val="0"/>
              </a:spcBef>
              <a:spcAft>
                <a:spcPts val="600"/>
              </a:spcAft>
              <a:buNone/>
            </a:pPr>
            <a:r>
              <a:t/>
            </a:r>
            <a:endParaRPr sz="1200">
              <a:solidFill>
                <a:schemeClr val="dk1"/>
              </a:solidFill>
              <a:latin typeface="Nunito"/>
              <a:ea typeface="Nunito"/>
              <a:cs typeface="Nunito"/>
              <a:sym typeface="Nunito"/>
            </a:endParaRPr>
          </a:p>
        </p:txBody>
      </p:sp>
      <p:sp>
        <p:nvSpPr>
          <p:cNvPr id="59" name="Google Shape;59;p13"/>
          <p:cNvSpPr txBox="1"/>
          <p:nvPr/>
        </p:nvSpPr>
        <p:spPr>
          <a:xfrm>
            <a:off x="399225" y="4867275"/>
            <a:ext cx="6784500" cy="1019100"/>
          </a:xfrm>
          <a:prstGeom prst="rect">
            <a:avLst/>
          </a:prstGeom>
          <a:solidFill>
            <a:srgbClr val="FFF2CC"/>
          </a:solidFill>
          <a:ln>
            <a:noFill/>
          </a:ln>
        </p:spPr>
        <p:txBody>
          <a:bodyPr anchorCtr="0" anchor="t" bIns="91425" lIns="91425" spcFirstLastPara="1" rIns="91425" wrap="square" tIns="91425">
            <a:noAutofit/>
          </a:bodyPr>
          <a:lstStyle/>
          <a:p>
            <a:pPr indent="0" lvl="0" marL="0" marR="139700" rtl="0" algn="just">
              <a:lnSpc>
                <a:spcPct val="115000"/>
              </a:lnSpc>
              <a:spcBef>
                <a:spcPts val="0"/>
              </a:spcBef>
              <a:spcAft>
                <a:spcPts val="0"/>
              </a:spcAft>
              <a:buNone/>
            </a:pPr>
            <a:r>
              <a:rPr b="1" lang="es" sz="1300">
                <a:solidFill>
                  <a:srgbClr val="741B47"/>
                </a:solidFill>
                <a:latin typeface="Nunito"/>
                <a:ea typeface="Nunito"/>
                <a:cs typeface="Nunito"/>
                <a:sym typeface="Nunito"/>
              </a:rPr>
              <a:t>2.- What attitude do you choose? </a:t>
            </a:r>
            <a:r>
              <a:rPr b="1" lang="es" sz="1200">
                <a:solidFill>
                  <a:srgbClr val="741B47"/>
                </a:solidFill>
                <a:latin typeface="Nunito"/>
                <a:ea typeface="Nunito"/>
                <a:cs typeface="Nunito"/>
                <a:sym typeface="Nunito"/>
              </a:rPr>
              <a:t>(Second step: placing yourself in God's hands)</a:t>
            </a:r>
            <a:endParaRPr b="1" sz="1300">
              <a:solidFill>
                <a:srgbClr val="741B47"/>
              </a:solidFill>
              <a:latin typeface="Nunito"/>
              <a:ea typeface="Nunito"/>
              <a:cs typeface="Nunito"/>
              <a:sym typeface="Nunito"/>
            </a:endParaRPr>
          </a:p>
          <a:p>
            <a:pPr indent="0" lvl="0" marL="0" rtl="0" algn="just">
              <a:lnSpc>
                <a:spcPct val="115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Are you trusting in Providence, like Montfort? Do you prefer to act on your own and from time to time to talk to God about how things are going for you? Do you trust fully in Providence and that is why you put yourself in action, to find a way for Providence to help you?</a:t>
            </a:r>
            <a:endParaRPr sz="1200">
              <a:solidFill>
                <a:srgbClr val="4C1130"/>
              </a:solidFill>
              <a:latin typeface="Nunito"/>
              <a:ea typeface="Nunito"/>
              <a:cs typeface="Nunito"/>
              <a:sym typeface="Nunito"/>
            </a:endParaRPr>
          </a:p>
          <a:p>
            <a:pPr indent="0" lvl="0" marL="0" rtl="0" algn="just">
              <a:spcBef>
                <a:spcPts val="0"/>
              </a:spcBef>
              <a:spcAft>
                <a:spcPts val="600"/>
              </a:spcAft>
              <a:buNone/>
            </a:pPr>
            <a:r>
              <a:t/>
            </a:r>
            <a:endParaRPr sz="1200">
              <a:solidFill>
                <a:srgbClr val="741B47"/>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63" name="Shape 63"/>
        <p:cNvGrpSpPr/>
        <p:nvPr/>
      </p:nvGrpSpPr>
      <p:grpSpPr>
        <a:xfrm>
          <a:off x="0" y="0"/>
          <a:ext cx="0" cy="0"/>
          <a:chOff x="0" y="0"/>
          <a:chExt cx="0" cy="0"/>
        </a:xfrm>
      </p:grpSpPr>
      <p:pic>
        <p:nvPicPr>
          <p:cNvPr id="64" name="Google Shape;64;p14"/>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65" name="Google Shape;65;p14"/>
          <p:cNvSpPr txBox="1"/>
          <p:nvPr/>
        </p:nvSpPr>
        <p:spPr>
          <a:xfrm>
            <a:off x="209550" y="314325"/>
            <a:ext cx="58485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600"/>
              </a:spcAft>
              <a:buNone/>
            </a:pPr>
            <a:r>
              <a:rPr b="1" lang="es" sz="3900">
                <a:solidFill>
                  <a:srgbClr val="783F04"/>
                </a:solidFill>
                <a:latin typeface="Caveat"/>
                <a:ea typeface="Caveat"/>
                <a:cs typeface="Caveat"/>
                <a:sym typeface="Caveat"/>
              </a:rPr>
              <a:t>  </a:t>
            </a:r>
            <a:r>
              <a:rPr b="1" lang="es" sz="5000">
                <a:solidFill>
                  <a:srgbClr val="660000"/>
                </a:solidFill>
                <a:latin typeface="Caveat"/>
                <a:ea typeface="Caveat"/>
                <a:cs typeface="Caveat"/>
                <a:sym typeface="Caveat"/>
              </a:rPr>
              <a:t>NOW AND HERE</a:t>
            </a:r>
            <a:endParaRPr sz="5200">
              <a:solidFill>
                <a:srgbClr val="660000"/>
              </a:solidFill>
              <a:latin typeface="Caveat"/>
              <a:ea typeface="Caveat"/>
              <a:cs typeface="Caveat"/>
              <a:sym typeface="Caveat"/>
            </a:endParaRPr>
          </a:p>
        </p:txBody>
      </p:sp>
      <p:sp>
        <p:nvSpPr>
          <p:cNvPr id="66" name="Google Shape;66;p14"/>
          <p:cNvSpPr txBox="1"/>
          <p:nvPr/>
        </p:nvSpPr>
        <p:spPr>
          <a:xfrm>
            <a:off x="460500" y="1695450"/>
            <a:ext cx="6639000" cy="981000"/>
          </a:xfrm>
          <a:prstGeom prst="rect">
            <a:avLst/>
          </a:prstGeom>
          <a:solidFill>
            <a:srgbClr val="FF9900"/>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None/>
            </a:pPr>
            <a:r>
              <a:rPr b="1" lang="es" sz="1300">
                <a:solidFill>
                  <a:srgbClr val="741B47"/>
                </a:solidFill>
                <a:latin typeface="Nunito"/>
                <a:ea typeface="Nunito"/>
                <a:cs typeface="Nunito"/>
                <a:sym typeface="Nunito"/>
              </a:rPr>
              <a:t>3.- Look in depth: </a:t>
            </a:r>
            <a:r>
              <a:rPr b="1" lang="es" sz="1200">
                <a:solidFill>
                  <a:srgbClr val="741B47"/>
                </a:solidFill>
                <a:latin typeface="Nunito"/>
                <a:ea typeface="Nunito"/>
                <a:cs typeface="Nunito"/>
                <a:sym typeface="Nunito"/>
              </a:rPr>
              <a:t>(Third step: feel bigger than the cross) </a:t>
            </a:r>
            <a:endParaRPr b="1" sz="1200">
              <a:solidFill>
                <a:srgbClr val="741B47"/>
              </a:solidFill>
              <a:latin typeface="Nunito"/>
              <a:ea typeface="Nunito"/>
              <a:cs typeface="Nunito"/>
              <a:sym typeface="Nunito"/>
            </a:endParaRPr>
          </a:p>
          <a:p>
            <a:pPr indent="0" lvl="0" marL="0" marR="139700" rtl="0" algn="just">
              <a:lnSpc>
                <a:spcPct val="100000"/>
              </a:lnSpc>
              <a:spcBef>
                <a:spcPts val="0"/>
              </a:spcBef>
              <a:spcAft>
                <a:spcPts val="0"/>
              </a:spcAft>
              <a:buNone/>
            </a:pPr>
            <a:r>
              <a:rPr b="1" lang="es" sz="1200">
                <a:solidFill>
                  <a:srgbClr val="741B47"/>
                </a:solidFill>
                <a:latin typeface="Nunito"/>
                <a:ea typeface="Nunito"/>
                <a:cs typeface="Nunito"/>
                <a:sym typeface="Nunito"/>
              </a:rPr>
              <a:t>                                  (Fourth step: see the richness hidden in the cross)</a:t>
            </a:r>
            <a:endParaRPr b="1" sz="1200">
              <a:solidFill>
                <a:srgbClr val="741B47"/>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t/>
            </a:r>
            <a:endParaRPr sz="1200">
              <a:solidFill>
                <a:srgbClr val="741B47"/>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741B47"/>
                </a:solidFill>
                <a:latin typeface="Nunito"/>
                <a:ea typeface="Nunito"/>
                <a:cs typeface="Nunito"/>
                <a:sym typeface="Nunito"/>
              </a:rPr>
              <a:t>You can reflect on this meditation and relate it to the situation that brings you here:</a:t>
            </a:r>
            <a:endParaRPr sz="1200">
              <a:solidFill>
                <a:srgbClr val="741B47"/>
              </a:solidFill>
              <a:latin typeface="Nunito"/>
              <a:ea typeface="Nunito"/>
              <a:cs typeface="Nunito"/>
              <a:sym typeface="Nunito"/>
            </a:endParaRPr>
          </a:p>
          <a:p>
            <a:pPr indent="0" lvl="0" marL="0" rtl="0" algn="just">
              <a:spcBef>
                <a:spcPts val="0"/>
              </a:spcBef>
              <a:spcAft>
                <a:spcPts val="600"/>
              </a:spcAft>
              <a:buNone/>
            </a:pPr>
            <a:r>
              <a:t/>
            </a:r>
            <a:endParaRPr b="1" sz="1300">
              <a:solidFill>
                <a:srgbClr val="741B47"/>
              </a:solidFill>
              <a:latin typeface="Nunito"/>
              <a:ea typeface="Nunito"/>
              <a:cs typeface="Nunito"/>
              <a:sym typeface="Nunito"/>
            </a:endParaRPr>
          </a:p>
        </p:txBody>
      </p:sp>
      <p:sp>
        <p:nvSpPr>
          <p:cNvPr id="67" name="Google Shape;67;p14"/>
          <p:cNvSpPr txBox="1"/>
          <p:nvPr/>
        </p:nvSpPr>
        <p:spPr>
          <a:xfrm>
            <a:off x="460500" y="2828775"/>
            <a:ext cx="6639000" cy="6867600"/>
          </a:xfrm>
          <a:prstGeom prst="rect">
            <a:avLst/>
          </a:prstGeom>
          <a:solidFill>
            <a:srgbClr val="FCE5CD"/>
          </a:solidFill>
          <a:ln cap="flat" cmpd="sng" w="19050">
            <a:solidFill>
              <a:srgbClr val="990000"/>
            </a:solidFill>
            <a:prstDash val="solid"/>
            <a:round/>
            <a:headEnd len="sm" w="sm" type="none"/>
            <a:tailEnd len="sm" w="sm" type="none"/>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None/>
            </a:pPr>
            <a:r>
              <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You can reflect on this meditation and relate it to the situation that brings you here:</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 </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i="1" lang="es" sz="1100">
                <a:solidFill>
                  <a:srgbClr val="274E13"/>
                </a:solidFill>
                <a:latin typeface="Nunito"/>
                <a:ea typeface="Nunito"/>
                <a:cs typeface="Nunito"/>
                <a:sym typeface="Nunito"/>
              </a:rPr>
              <a:t>"Was it not necessary that Christ should suffer this and thus enter into his glory?”</a:t>
            </a:r>
            <a:r>
              <a:rPr lang="es" sz="1100">
                <a:solidFill>
                  <a:srgbClr val="274E13"/>
                </a:solidFill>
                <a:latin typeface="Nunito"/>
                <a:ea typeface="Nunito"/>
                <a:cs typeface="Nunito"/>
                <a:sym typeface="Nunito"/>
              </a:rPr>
              <a:t> (Le 24,26)</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None/>
            </a:pPr>
            <a:r>
              <a:rPr lang="es" sz="1100">
                <a:solidFill>
                  <a:srgbClr val="274E13"/>
                </a:solidFill>
                <a:latin typeface="Nunito"/>
                <a:ea typeface="Nunito"/>
                <a:cs typeface="Nunito"/>
                <a:sym typeface="Nunito"/>
              </a:rPr>
              <a:t>Think about some of the painful events in your life. How many of them are a source of gratitude to you today for having helped you change and grow? Implicit in this is a basic truth of life that most people never discover. Fortunate events make life more pleasant, but they are not a cause for self-knowledge, growth and freedom. This is a privilege reserved for those things, people and situations that cause us some pain.</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None/>
            </a:pPr>
            <a:r>
              <a:rPr lang="es" sz="1100">
                <a:solidFill>
                  <a:srgbClr val="274E13"/>
                </a:solidFill>
                <a:latin typeface="Nunito"/>
                <a:ea typeface="Nunito"/>
                <a:cs typeface="Nunito"/>
                <a:sym typeface="Nunito"/>
              </a:rPr>
              <a:t>Every painful event contains a seed of growth and liberation... [...] Think of some recent event that has caused you pain and negative feelings. Whatever the thing, person or situation that has produced such feelings, it has been “teacher” for you because it has revealed something (or much) about you that you probably did not know and has invited and challenged you to discover and know yourself better and, consequently, to grow and access life and freedom.</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None/>
            </a:pPr>
            <a:r>
              <a:rPr lang="es" sz="1100">
                <a:solidFill>
                  <a:srgbClr val="274E13"/>
                </a:solidFill>
                <a:latin typeface="Nunito"/>
                <a:ea typeface="Nunito"/>
                <a:cs typeface="Nunito"/>
                <a:sym typeface="Nunito"/>
              </a:rPr>
              <a:t>Try now to identify the negative feeling that this event has awakened in you. It may have been a feeling of restlessness, insecurity, envy, anger, guilt... What does this emotion tell you about yourself, about your values, about your way of perceiving the world and life and, above all, about your "</a:t>
            </a:r>
            <a:r>
              <a:rPr i="1" lang="es" sz="1100">
                <a:solidFill>
                  <a:srgbClr val="274E13"/>
                </a:solidFill>
                <a:latin typeface="Nunito"/>
                <a:ea typeface="Nunito"/>
                <a:cs typeface="Nunito"/>
                <a:sym typeface="Nunito"/>
              </a:rPr>
              <a:t>programming</a:t>
            </a:r>
            <a:r>
              <a:rPr lang="es" sz="1100">
                <a:solidFill>
                  <a:srgbClr val="274E13"/>
                </a:solidFill>
                <a:latin typeface="Nunito"/>
                <a:ea typeface="Nunito"/>
                <a:cs typeface="Nunito"/>
                <a:sym typeface="Nunito"/>
              </a:rPr>
              <a:t>" and your conditioning? If you manage to discover it, you will get rid of some illusion or glamour that you have been holding on to until now, or you will stop perceiving something in a distorted way, or you will correct some false belief, or you will learn to distance yourself from your suffering... as long as you understand that all this has been caused by your "</a:t>
            </a:r>
            <a:r>
              <a:rPr i="1" lang="es" sz="1100">
                <a:solidFill>
                  <a:srgbClr val="274E13"/>
                </a:solidFill>
                <a:latin typeface="Nunito"/>
                <a:ea typeface="Nunito"/>
                <a:cs typeface="Nunito"/>
                <a:sym typeface="Nunito"/>
              </a:rPr>
              <a:t>programming</a:t>
            </a:r>
            <a:r>
              <a:rPr lang="es" sz="1100">
                <a:solidFill>
                  <a:srgbClr val="274E13"/>
                </a:solidFill>
                <a:latin typeface="Nunito"/>
                <a:ea typeface="Nunito"/>
                <a:cs typeface="Nunito"/>
                <a:sym typeface="Nunito"/>
              </a:rPr>
              <a:t>", not by reality itself: and you will unexpectedly find that you feel fully grateful for these negative feelings and for the person or the event that has originated them.</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t/>
            </a:r>
            <a:endParaRPr sz="1100">
              <a:solidFill>
                <a:srgbClr val="274E13"/>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100">
                <a:solidFill>
                  <a:srgbClr val="274E13"/>
                </a:solidFill>
                <a:latin typeface="Nunito"/>
                <a:ea typeface="Nunito"/>
                <a:cs typeface="Nunito"/>
                <a:sym typeface="Nunito"/>
              </a:rPr>
              <a:t>Try now to go a step further. Consider everything you think, feel, say and do... and don't like it: your negative emotions, your defects, your "handicaps", your mistakes, your attachments, your neuroses, your dependencies... and your sins, naturally. You can consider all of these as a necessary part of your development: as something that offers you a promise of growth and grace for you and for others and that would not be given without that specific thing that you dislike so much. And if you yourself have caused pain and negative feelings to others, think that at that moment you have exercised with them the function of "teacher" and have given them the opportunity to know themselves and to grow up. You can continue to consider it until you see it all as a "</a:t>
            </a:r>
            <a:r>
              <a:rPr i="1" lang="es" sz="1100">
                <a:solidFill>
                  <a:srgbClr val="274E13"/>
                </a:solidFill>
                <a:latin typeface="Nunito"/>
                <a:ea typeface="Nunito"/>
                <a:cs typeface="Nunito"/>
                <a:sym typeface="Nunito"/>
              </a:rPr>
              <a:t>happy fault</a:t>
            </a:r>
            <a:r>
              <a:rPr lang="es" sz="1100">
                <a:solidFill>
                  <a:srgbClr val="274E13"/>
                </a:solidFill>
                <a:latin typeface="Nunito"/>
                <a:ea typeface="Nunito"/>
                <a:cs typeface="Nunito"/>
                <a:sym typeface="Nunito"/>
              </a:rPr>
              <a:t>", as a necessary sin that is an occasion of immense good for you and for the world. If you are able to do this, your heart will be flooded with peace, gratitude, love and acceptance of each and every reality. And you will have discovered what people everywhere are seeking without ever finding it: the source of the serenity and joy that is hidden in every human heart. (Anthony de Mello, Meditation 26, Call to Love)</a:t>
            </a:r>
            <a:endParaRPr sz="1100">
              <a:solidFill>
                <a:srgbClr val="274E13"/>
              </a:solidFill>
              <a:latin typeface="Nunito"/>
              <a:ea typeface="Nunito"/>
              <a:cs typeface="Nunito"/>
              <a:sym typeface="Nunito"/>
            </a:endParaRPr>
          </a:p>
          <a:p>
            <a:pPr indent="0" lvl="0" marL="0" rtl="0" algn="just">
              <a:spcBef>
                <a:spcPts val="0"/>
              </a:spcBef>
              <a:spcAft>
                <a:spcPts val="600"/>
              </a:spcAft>
              <a:buNone/>
            </a:pPr>
            <a:r>
              <a:t/>
            </a:r>
            <a:endParaRPr sz="1200">
              <a:solidFill>
                <a:srgbClr val="38761D"/>
              </a:solidFill>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71" name="Shape 71"/>
        <p:cNvGrpSpPr/>
        <p:nvPr/>
      </p:nvGrpSpPr>
      <p:grpSpPr>
        <a:xfrm>
          <a:off x="0" y="0"/>
          <a:ext cx="0" cy="0"/>
          <a:chOff x="0" y="0"/>
          <a:chExt cx="0" cy="0"/>
        </a:xfrm>
      </p:grpSpPr>
      <p:pic>
        <p:nvPicPr>
          <p:cNvPr id="72" name="Google Shape;72;p15"/>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73" name="Google Shape;73;p15"/>
          <p:cNvSpPr txBox="1"/>
          <p:nvPr/>
        </p:nvSpPr>
        <p:spPr>
          <a:xfrm>
            <a:off x="361950" y="400050"/>
            <a:ext cx="50388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0"/>
              </a:spcAft>
              <a:buNone/>
            </a:pPr>
            <a:r>
              <a:rPr b="1" lang="es" sz="3900">
                <a:solidFill>
                  <a:srgbClr val="783F04"/>
                </a:solidFill>
                <a:latin typeface="Caveat"/>
                <a:ea typeface="Caveat"/>
                <a:cs typeface="Caveat"/>
                <a:sym typeface="Caveat"/>
              </a:rPr>
              <a:t>  </a:t>
            </a:r>
            <a:endParaRPr b="1" sz="3900">
              <a:solidFill>
                <a:srgbClr val="783F04"/>
              </a:solidFill>
              <a:latin typeface="Caveat"/>
              <a:ea typeface="Caveat"/>
              <a:cs typeface="Caveat"/>
              <a:sym typeface="Caveat"/>
            </a:endParaRPr>
          </a:p>
          <a:p>
            <a:pPr indent="0" lvl="0" marL="0" rtl="0" algn="just">
              <a:spcBef>
                <a:spcPts val="600"/>
              </a:spcBef>
              <a:spcAft>
                <a:spcPts val="0"/>
              </a:spcAft>
              <a:buNone/>
            </a:pPr>
            <a:r>
              <a:rPr b="1" lang="es" sz="5000">
                <a:solidFill>
                  <a:srgbClr val="660000"/>
                </a:solidFill>
                <a:latin typeface="Caveat"/>
                <a:ea typeface="Caveat"/>
                <a:cs typeface="Caveat"/>
                <a:sym typeface="Caveat"/>
              </a:rPr>
              <a:t>NOW AND HERE</a:t>
            </a:r>
            <a:endParaRPr sz="5200">
              <a:solidFill>
                <a:srgbClr val="660000"/>
              </a:solidFill>
              <a:latin typeface="Caveat"/>
              <a:ea typeface="Caveat"/>
              <a:cs typeface="Caveat"/>
              <a:sym typeface="Caveat"/>
            </a:endParaRPr>
          </a:p>
          <a:p>
            <a:pPr indent="0" lvl="0" marL="0" rtl="0" algn="just">
              <a:spcBef>
                <a:spcPts val="600"/>
              </a:spcBef>
              <a:spcAft>
                <a:spcPts val="600"/>
              </a:spcAft>
              <a:buNone/>
            </a:pPr>
            <a:r>
              <a:t/>
            </a:r>
            <a:endParaRPr b="1" sz="5000">
              <a:solidFill>
                <a:srgbClr val="660000"/>
              </a:solidFill>
              <a:latin typeface="Caveat"/>
              <a:ea typeface="Caveat"/>
              <a:cs typeface="Caveat"/>
              <a:sym typeface="Caveat"/>
            </a:endParaRPr>
          </a:p>
        </p:txBody>
      </p:sp>
      <p:sp>
        <p:nvSpPr>
          <p:cNvPr id="74" name="Google Shape;74;p15"/>
          <p:cNvSpPr txBox="1"/>
          <p:nvPr/>
        </p:nvSpPr>
        <p:spPr>
          <a:xfrm>
            <a:off x="400050" y="1752600"/>
            <a:ext cx="6753300" cy="1047900"/>
          </a:xfrm>
          <a:prstGeom prst="rect">
            <a:avLst/>
          </a:prstGeom>
          <a:solidFill>
            <a:srgbClr val="FF9900"/>
          </a:solidFill>
          <a:ln>
            <a:noFill/>
          </a:ln>
        </p:spPr>
        <p:txBody>
          <a:bodyPr anchorCtr="0" anchor="t" bIns="91425" lIns="91425" spcFirstLastPara="1" rIns="91425" wrap="square" tIns="91425">
            <a:noAutofit/>
          </a:bodyPr>
          <a:lstStyle/>
          <a:p>
            <a:pPr indent="0" lvl="0" marL="0" marR="139700" rtl="0" algn="just">
              <a:lnSpc>
                <a:spcPct val="115000"/>
              </a:lnSpc>
              <a:spcBef>
                <a:spcPts val="0"/>
              </a:spcBef>
              <a:spcAft>
                <a:spcPts val="0"/>
              </a:spcAft>
              <a:buNone/>
            </a:pPr>
            <a:r>
              <a:rPr b="1" lang="es" sz="1300">
                <a:solidFill>
                  <a:srgbClr val="741B47"/>
                </a:solidFill>
                <a:latin typeface="Nunito"/>
                <a:ea typeface="Nunito"/>
                <a:cs typeface="Nunito"/>
                <a:sym typeface="Nunito"/>
              </a:rPr>
              <a:t>4.- Scanning God's horizon: </a:t>
            </a:r>
            <a:r>
              <a:rPr b="1" lang="es" sz="1200">
                <a:solidFill>
                  <a:srgbClr val="741B47"/>
                </a:solidFill>
                <a:latin typeface="Nunito"/>
                <a:ea typeface="Nunito"/>
                <a:cs typeface="Nunito"/>
                <a:sym typeface="Nunito"/>
              </a:rPr>
              <a:t>(Fifth step: to have hope)</a:t>
            </a:r>
            <a:endParaRPr b="1" sz="1200">
              <a:solidFill>
                <a:srgbClr val="741B47"/>
              </a:solidFill>
              <a:latin typeface="Nunito"/>
              <a:ea typeface="Nunito"/>
              <a:cs typeface="Nunito"/>
              <a:sym typeface="Nunito"/>
            </a:endParaRPr>
          </a:p>
          <a:p>
            <a:pPr indent="0" lvl="0" marL="0" marR="139700" rtl="0" algn="just">
              <a:lnSpc>
                <a:spcPct val="115000"/>
              </a:lnSpc>
              <a:spcBef>
                <a:spcPts val="0"/>
              </a:spcBef>
              <a:spcAft>
                <a:spcPts val="0"/>
              </a:spcAft>
              <a:buNone/>
            </a:pPr>
            <a:r>
              <a:rPr b="1" lang="es" sz="1200">
                <a:solidFill>
                  <a:srgbClr val="741B47"/>
                </a:solidFill>
                <a:latin typeface="Nunito"/>
                <a:ea typeface="Nunito"/>
                <a:cs typeface="Nunito"/>
                <a:sym typeface="Nunito"/>
              </a:rPr>
              <a:t>                                                    (Sixth step: to avoid friction of wounds)</a:t>
            </a:r>
            <a:endParaRPr b="1" sz="1200">
              <a:solidFill>
                <a:srgbClr val="741B47"/>
              </a:solidFill>
              <a:latin typeface="Nunito"/>
              <a:ea typeface="Nunito"/>
              <a:cs typeface="Nunito"/>
              <a:sym typeface="Nunito"/>
            </a:endParaRPr>
          </a:p>
          <a:p>
            <a:pPr indent="0" lvl="0" marL="0" marR="139700" rtl="0" algn="just">
              <a:lnSpc>
                <a:spcPct val="115000"/>
              </a:lnSpc>
              <a:spcBef>
                <a:spcPts val="0"/>
              </a:spcBef>
              <a:spcAft>
                <a:spcPts val="0"/>
              </a:spcAft>
              <a:buClr>
                <a:schemeClr val="dk1"/>
              </a:buClr>
              <a:buSzPts val="1100"/>
              <a:buFont typeface="Arial"/>
              <a:buNone/>
            </a:pPr>
            <a:r>
              <a:rPr lang="es" sz="1200">
                <a:solidFill>
                  <a:srgbClr val="741B47"/>
                </a:solidFill>
                <a:latin typeface="Nunito"/>
                <a:ea typeface="Nunito"/>
                <a:cs typeface="Nunito"/>
                <a:sym typeface="Nunito"/>
              </a:rPr>
              <a:t>Hope, that active waiting which fills with meaning our calm and our trust in God and his Providence. Let us recall another moment in the life of Louis Marie de Montfort:</a:t>
            </a:r>
            <a:endParaRPr sz="1200">
              <a:solidFill>
                <a:srgbClr val="741B47"/>
              </a:solidFill>
              <a:latin typeface="Nunito"/>
              <a:ea typeface="Nunito"/>
              <a:cs typeface="Nunito"/>
              <a:sym typeface="Nunito"/>
            </a:endParaRPr>
          </a:p>
          <a:p>
            <a:pPr indent="0" lvl="0" marL="0" rtl="0" algn="just">
              <a:spcBef>
                <a:spcPts val="0"/>
              </a:spcBef>
              <a:spcAft>
                <a:spcPts val="600"/>
              </a:spcAft>
              <a:buNone/>
            </a:pPr>
            <a:r>
              <a:t/>
            </a:r>
            <a:endParaRPr sz="1200">
              <a:solidFill>
                <a:srgbClr val="4C1130"/>
              </a:solidFill>
              <a:latin typeface="Nunito"/>
              <a:ea typeface="Nunito"/>
              <a:cs typeface="Nunito"/>
              <a:sym typeface="Nunito"/>
            </a:endParaRPr>
          </a:p>
        </p:txBody>
      </p:sp>
      <p:sp>
        <p:nvSpPr>
          <p:cNvPr id="75" name="Google Shape;75;p15"/>
          <p:cNvSpPr txBox="1"/>
          <p:nvPr/>
        </p:nvSpPr>
        <p:spPr>
          <a:xfrm>
            <a:off x="382650" y="3060000"/>
            <a:ext cx="6788100" cy="3683700"/>
          </a:xfrm>
          <a:prstGeom prst="rect">
            <a:avLst/>
          </a:prstGeom>
          <a:solidFill>
            <a:srgbClr val="D9EAD3"/>
          </a:solid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s" sz="1200">
                <a:solidFill>
                  <a:srgbClr val="274E13"/>
                </a:solidFill>
                <a:latin typeface="Nunito"/>
                <a:ea typeface="Nunito"/>
                <a:cs typeface="Nunito"/>
                <a:sym typeface="Nunito"/>
              </a:rPr>
              <a:t>Marie-Louise Trichet, the future co-founder of the Daughters of Wisdom, was beginning to feel nervous about her vocation. Many years had already passed since she had taken the religious habit from Montfort and there was still no sign of the realization of the dream they both shared: the foundation of a new congregation. Marie-Louise did not have the slightest doubt about her vocation. Neither did Louis Marie. One day Montfort wrote to her: </a:t>
            </a:r>
            <a:r>
              <a:rPr i="1" lang="es" sz="1200">
                <a:solidFill>
                  <a:srgbClr val="274E13"/>
                </a:solidFill>
                <a:latin typeface="Nunito"/>
                <a:ea typeface="Nunito"/>
                <a:cs typeface="Nunito"/>
                <a:sym typeface="Nunito"/>
              </a:rPr>
              <a:t>"You tell me in' your letter that your desire to become a religious remains as strong, as ardent and constant as ever"</a:t>
            </a:r>
            <a:r>
              <a:rPr lang="es" sz="1200">
                <a:solidFill>
                  <a:srgbClr val="274E13"/>
                </a:solidFill>
                <a:latin typeface="Nunito"/>
                <a:ea typeface="Nunito"/>
                <a:cs typeface="Nunito"/>
                <a:sym typeface="Nunito"/>
              </a:rPr>
              <a:t> (C 16). Montfort was not afraid to lose her and to see his dream of starting a new congregation disappear with her, even when he knew that Marie-Louise was seeking other alternatives to realize her desire to become a religious. In response to her longing, Louis Marie coldly asked her to wait patiently for the Lord's time (L 25).</a:t>
            </a:r>
            <a:endParaRPr sz="1200">
              <a:solidFill>
                <a:srgbClr val="274E13"/>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t/>
            </a:r>
            <a:endParaRPr sz="1200">
              <a:solidFill>
                <a:srgbClr val="274E13"/>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Montfort not only waited calmly, but actively prepared everything for the arrival of the Lord's time. The place, the apostolic work, the material means and especially the approval of the bishop. The achievement of all these things would be the sign that the time of the Lord had come. The Lord would make his will known in the time He had chosen. Neither before nor afterwards. </a:t>
            </a:r>
            <a:r>
              <a:rPr i="1" lang="es" sz="1200">
                <a:solidFill>
                  <a:srgbClr val="274E13"/>
                </a:solidFill>
                <a:latin typeface="Nunito"/>
                <a:ea typeface="Nunito"/>
                <a:cs typeface="Nunito"/>
                <a:sym typeface="Nunito"/>
              </a:rPr>
              <a:t>“He works, then, prays and waits. There is no need to be impatient”</a:t>
            </a:r>
            <a:r>
              <a:rPr lang="es" sz="1200">
                <a:solidFill>
                  <a:srgbClr val="274E13"/>
                </a:solidFill>
                <a:latin typeface="Nunito"/>
                <a:ea typeface="Nunito"/>
                <a:cs typeface="Nunito"/>
                <a:sym typeface="Nunito"/>
              </a:rPr>
              <a:t>.</a:t>
            </a:r>
            <a:endParaRPr sz="1200">
              <a:solidFill>
                <a:srgbClr val="274E13"/>
              </a:solidFill>
              <a:latin typeface="Nunito"/>
              <a:ea typeface="Nunito"/>
              <a:cs typeface="Nunito"/>
              <a:sym typeface="Nunito"/>
            </a:endParaRPr>
          </a:p>
          <a:p>
            <a:pPr indent="0" lvl="0" marL="0" rtl="0" algn="just">
              <a:lnSpc>
                <a:spcPct val="100000"/>
              </a:lnSpc>
              <a:spcBef>
                <a:spcPts val="0"/>
              </a:spcBef>
              <a:spcAft>
                <a:spcPts val="0"/>
              </a:spcAft>
              <a:buClr>
                <a:schemeClr val="dk1"/>
              </a:buClr>
              <a:buSzPts val="1100"/>
              <a:buFont typeface="Arial"/>
              <a:buNone/>
            </a:pPr>
            <a:r>
              <a:rPr lang="es" sz="1200">
                <a:solidFill>
                  <a:srgbClr val="274E13"/>
                </a:solidFill>
                <a:latin typeface="Nunito"/>
                <a:ea typeface="Nunito"/>
                <a:cs typeface="Nunito"/>
                <a:sym typeface="Nunito"/>
              </a:rPr>
              <a:t>When Louis Marie saw that the time of the Lord had come for </a:t>
            </a:r>
            <a:r>
              <a:rPr i="1" lang="es" sz="1200">
                <a:solidFill>
                  <a:srgbClr val="274E13"/>
                </a:solidFill>
                <a:latin typeface="Nunito"/>
                <a:ea typeface="Nunito"/>
                <a:cs typeface="Nunito"/>
                <a:sym typeface="Nunito"/>
              </a:rPr>
              <a:t>"the foundation of the Daughters of Wisdom,"</a:t>
            </a:r>
            <a:r>
              <a:rPr lang="es" sz="1200">
                <a:solidFill>
                  <a:srgbClr val="274E13"/>
                </a:solidFill>
                <a:latin typeface="Nunito"/>
                <a:ea typeface="Nunito"/>
                <a:cs typeface="Nunito"/>
                <a:sym typeface="Nunito"/>
              </a:rPr>
              <a:t> then there was no more room for patience; it was time for action. He wrote to the Sisters: </a:t>
            </a:r>
            <a:r>
              <a:rPr i="1" lang="es" sz="1200">
                <a:solidFill>
                  <a:srgbClr val="274E13"/>
                </a:solidFill>
                <a:latin typeface="Nunito"/>
                <a:ea typeface="Nunito"/>
                <a:cs typeface="Nunito"/>
                <a:sym typeface="Nunito"/>
              </a:rPr>
              <a:t>"Leave as soon as possible. I would like to see you already here in La Rochelle"</a:t>
            </a:r>
            <a:r>
              <a:rPr lang="es" sz="1200">
                <a:solidFill>
                  <a:srgbClr val="274E13"/>
                </a:solidFill>
                <a:latin typeface="Nunito"/>
                <a:ea typeface="Nunito"/>
                <a:cs typeface="Nunito"/>
                <a:sym typeface="Nunito"/>
              </a:rPr>
              <a:t> (L 28)</a:t>
            </a:r>
            <a:endParaRPr sz="1200">
              <a:solidFill>
                <a:srgbClr val="274E13"/>
              </a:solidFill>
              <a:latin typeface="Nunito"/>
              <a:ea typeface="Nunito"/>
              <a:cs typeface="Nunito"/>
              <a:sym typeface="Nunito"/>
            </a:endParaRPr>
          </a:p>
          <a:p>
            <a:pPr indent="0" lvl="0" marL="0" marR="174075" rtl="0" algn="just">
              <a:spcBef>
                <a:spcPts val="0"/>
              </a:spcBef>
              <a:spcAft>
                <a:spcPts val="600"/>
              </a:spcAft>
              <a:buNone/>
            </a:pPr>
            <a:r>
              <a:t/>
            </a:r>
            <a:endParaRPr sz="1200">
              <a:solidFill>
                <a:schemeClr val="dk1"/>
              </a:solidFill>
              <a:latin typeface="Nunito"/>
              <a:ea typeface="Nunito"/>
              <a:cs typeface="Nunito"/>
              <a:sym typeface="Nunito"/>
            </a:endParaRPr>
          </a:p>
        </p:txBody>
      </p:sp>
      <p:sp>
        <p:nvSpPr>
          <p:cNvPr id="76" name="Google Shape;76;p15"/>
          <p:cNvSpPr txBox="1"/>
          <p:nvPr/>
        </p:nvSpPr>
        <p:spPr>
          <a:xfrm>
            <a:off x="385950" y="7146600"/>
            <a:ext cx="6788100" cy="2149800"/>
          </a:xfrm>
          <a:prstGeom prst="rect">
            <a:avLst/>
          </a:prstGeom>
          <a:solidFill>
            <a:srgbClr val="FFF2CC"/>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None/>
            </a:pPr>
            <a:r>
              <a:rPr lang="es" sz="1200">
                <a:solidFill>
                  <a:srgbClr val="4C1130"/>
                </a:solidFill>
                <a:latin typeface="Nunito"/>
                <a:ea typeface="Nunito"/>
                <a:cs typeface="Nunito"/>
                <a:sym typeface="Nunito"/>
              </a:rPr>
              <a:t>Do you feel impatient to solve the situation that overwhelms you? Stand before the Lord with a sincere heart and make spring from it all the trust in God that you are capable now, at this moment Take your time: this is essential.</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None/>
            </a:pPr>
            <a:r>
              <a:rPr lang="es" sz="1200">
                <a:solidFill>
                  <a:srgbClr val="4C1130"/>
                </a:solidFill>
                <a:latin typeface="Nunito"/>
                <a:ea typeface="Nunito"/>
                <a:cs typeface="Nunito"/>
                <a:sym typeface="Nunito"/>
              </a:rPr>
              <a:t>Ask Him now to give you the Wisdom to accept that you cannot </a:t>
            </a:r>
            <a:r>
              <a:rPr i="1" lang="es" sz="1200">
                <a:solidFill>
                  <a:srgbClr val="4C1130"/>
                </a:solidFill>
                <a:latin typeface="Nunito"/>
                <a:ea typeface="Nunito"/>
                <a:cs typeface="Nunito"/>
                <a:sym typeface="Nunito"/>
              </a:rPr>
              <a:t>"see everything as clearly"</a:t>
            </a:r>
            <a:r>
              <a:rPr lang="es" sz="1200">
                <a:solidFill>
                  <a:srgbClr val="4C1130"/>
                </a:solidFill>
                <a:latin typeface="Nunito"/>
                <a:ea typeface="Nunito"/>
                <a:cs typeface="Nunito"/>
                <a:sym typeface="Nunito"/>
              </a:rPr>
              <a:t> as you would like. Ask for more confidence and calm, for the ability to wait. And again, more wisdom to act firmly when the time of the Lord comes. If it has come, set out now. If it has not yet come, scan God's horizon.</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i="1" lang="es" sz="1200">
                <a:solidFill>
                  <a:srgbClr val="4C1130"/>
                </a:solidFill>
                <a:latin typeface="Nunito"/>
                <a:ea typeface="Nunito"/>
                <a:cs typeface="Nunito"/>
                <a:sym typeface="Nunito"/>
              </a:rPr>
              <a:t>"Come to me, you who are weary and I will give you rest."</a:t>
            </a:r>
            <a:r>
              <a:rPr lang="es" sz="1200">
                <a:solidFill>
                  <a:srgbClr val="4C1130"/>
                </a:solidFill>
                <a:latin typeface="Nunito"/>
                <a:ea typeface="Nunito"/>
                <a:cs typeface="Nunito"/>
                <a:sym typeface="Nunito"/>
              </a:rPr>
              <a:t> Mt 11, 28</a:t>
            </a:r>
            <a:endParaRPr sz="1200">
              <a:solidFill>
                <a:srgbClr val="4C1130"/>
              </a:solidFill>
              <a:latin typeface="Nunito"/>
              <a:ea typeface="Nunito"/>
              <a:cs typeface="Nunito"/>
              <a:sym typeface="Nunito"/>
            </a:endParaRPr>
          </a:p>
          <a:p>
            <a:pPr indent="0" lvl="0" marL="0" marR="0" rtl="0" algn="just">
              <a:spcBef>
                <a:spcPts val="0"/>
              </a:spcBef>
              <a:spcAft>
                <a:spcPts val="600"/>
              </a:spcAft>
              <a:buNone/>
            </a:pPr>
            <a:r>
              <a:t/>
            </a:r>
            <a:endParaRPr sz="1200">
              <a:solidFill>
                <a:srgbClr val="741B47"/>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3">
            <a:alphaModFix amt="40000"/>
          </a:blip>
          <a:srcRect b="0" l="0" r="0" t="70887"/>
          <a:stretch/>
        </p:blipFill>
        <p:spPr>
          <a:xfrm>
            <a:off x="11475" y="-36488"/>
            <a:ext cx="7560000" cy="1470125"/>
          </a:xfrm>
          <a:prstGeom prst="rect">
            <a:avLst/>
          </a:prstGeom>
          <a:noFill/>
          <a:ln>
            <a:noFill/>
          </a:ln>
        </p:spPr>
      </p:pic>
      <p:sp>
        <p:nvSpPr>
          <p:cNvPr id="82" name="Google Shape;82;p16"/>
          <p:cNvSpPr txBox="1"/>
          <p:nvPr/>
        </p:nvSpPr>
        <p:spPr>
          <a:xfrm>
            <a:off x="1133475" y="284263"/>
            <a:ext cx="4495800" cy="828600"/>
          </a:xfrm>
          <a:prstGeom prst="rect">
            <a:avLst/>
          </a:prstGeom>
          <a:noFill/>
          <a:ln>
            <a:noFill/>
          </a:ln>
        </p:spPr>
        <p:txBody>
          <a:bodyPr anchorCtr="0" anchor="ctr" bIns="91425" lIns="91425" spcFirstLastPara="1" rIns="91425" wrap="square" tIns="91425">
            <a:noAutofit/>
          </a:bodyPr>
          <a:lstStyle/>
          <a:p>
            <a:pPr indent="0" lvl="0" marL="0" rtl="0" algn="just">
              <a:spcBef>
                <a:spcPts val="300"/>
              </a:spcBef>
              <a:spcAft>
                <a:spcPts val="0"/>
              </a:spcAft>
              <a:buNone/>
            </a:pPr>
            <a:r>
              <a:rPr b="1" lang="es" sz="3900">
                <a:solidFill>
                  <a:srgbClr val="783F04"/>
                </a:solidFill>
                <a:latin typeface="Caveat"/>
                <a:ea typeface="Caveat"/>
                <a:cs typeface="Caveat"/>
                <a:sym typeface="Caveat"/>
              </a:rPr>
              <a:t>  </a:t>
            </a:r>
            <a:endParaRPr b="1" sz="3900">
              <a:solidFill>
                <a:srgbClr val="783F04"/>
              </a:solidFill>
              <a:latin typeface="Caveat"/>
              <a:ea typeface="Caveat"/>
              <a:cs typeface="Caveat"/>
              <a:sym typeface="Caveat"/>
            </a:endParaRPr>
          </a:p>
          <a:p>
            <a:pPr indent="0" lvl="0" marL="0" rtl="0" algn="just">
              <a:spcBef>
                <a:spcPts val="600"/>
              </a:spcBef>
              <a:spcAft>
                <a:spcPts val="0"/>
              </a:spcAft>
              <a:buNone/>
            </a:pPr>
            <a:r>
              <a:rPr b="1" lang="es" sz="5000">
                <a:solidFill>
                  <a:srgbClr val="660000"/>
                </a:solidFill>
                <a:latin typeface="Caveat"/>
                <a:ea typeface="Caveat"/>
                <a:cs typeface="Caveat"/>
                <a:sym typeface="Caveat"/>
              </a:rPr>
              <a:t>NOW AND HERE</a:t>
            </a:r>
            <a:endParaRPr sz="5200">
              <a:solidFill>
                <a:srgbClr val="660000"/>
              </a:solidFill>
              <a:latin typeface="Caveat"/>
              <a:ea typeface="Caveat"/>
              <a:cs typeface="Caveat"/>
              <a:sym typeface="Caveat"/>
            </a:endParaRPr>
          </a:p>
          <a:p>
            <a:pPr indent="0" lvl="0" marL="0" rtl="0" algn="just">
              <a:spcBef>
                <a:spcPts val="600"/>
              </a:spcBef>
              <a:spcAft>
                <a:spcPts val="600"/>
              </a:spcAft>
              <a:buNone/>
            </a:pPr>
            <a:r>
              <a:t/>
            </a:r>
            <a:endParaRPr b="1" sz="5000">
              <a:solidFill>
                <a:srgbClr val="660000"/>
              </a:solidFill>
              <a:latin typeface="Caveat"/>
              <a:ea typeface="Caveat"/>
              <a:cs typeface="Caveat"/>
              <a:sym typeface="Caveat"/>
            </a:endParaRPr>
          </a:p>
        </p:txBody>
      </p:sp>
      <p:sp>
        <p:nvSpPr>
          <p:cNvPr id="83" name="Google Shape;83;p16"/>
          <p:cNvSpPr txBox="1"/>
          <p:nvPr/>
        </p:nvSpPr>
        <p:spPr>
          <a:xfrm>
            <a:off x="470100" y="1685925"/>
            <a:ext cx="6619800" cy="600000"/>
          </a:xfrm>
          <a:prstGeom prst="rect">
            <a:avLst/>
          </a:prstGeom>
          <a:solidFill>
            <a:srgbClr val="FF9900"/>
          </a:solidFill>
          <a:ln>
            <a:noFill/>
          </a:ln>
        </p:spPr>
        <p:txBody>
          <a:bodyPr anchorCtr="0" anchor="t" bIns="91425" lIns="91425" spcFirstLastPara="1" rIns="91425" wrap="square" tIns="91425">
            <a:noAutofit/>
          </a:bodyPr>
          <a:lstStyle/>
          <a:p>
            <a:pPr indent="0" lvl="0" marL="0" marR="139700" rtl="0" algn="just">
              <a:lnSpc>
                <a:spcPct val="115000"/>
              </a:lnSpc>
              <a:spcBef>
                <a:spcPts val="0"/>
              </a:spcBef>
              <a:spcAft>
                <a:spcPts val="0"/>
              </a:spcAft>
              <a:buNone/>
            </a:pPr>
            <a:r>
              <a:rPr b="1" lang="es" sz="1300">
                <a:solidFill>
                  <a:srgbClr val="741B47"/>
                </a:solidFill>
                <a:latin typeface="Nunito"/>
                <a:ea typeface="Nunito"/>
                <a:cs typeface="Nunito"/>
                <a:sym typeface="Nunito"/>
              </a:rPr>
              <a:t>5.- Who am I with God?:  </a:t>
            </a:r>
            <a:r>
              <a:rPr b="1" lang="es" sz="1200">
                <a:solidFill>
                  <a:srgbClr val="741B47"/>
                </a:solidFill>
                <a:latin typeface="Nunito"/>
                <a:ea typeface="Nunito"/>
                <a:cs typeface="Nunito"/>
                <a:sym typeface="Nunito"/>
              </a:rPr>
              <a:t>(Seventh step: to be aware of our personal identity) </a:t>
            </a:r>
            <a:endParaRPr b="1" sz="1200">
              <a:solidFill>
                <a:srgbClr val="741B47"/>
              </a:solidFill>
              <a:latin typeface="Nunito"/>
              <a:ea typeface="Nunito"/>
              <a:cs typeface="Nunito"/>
              <a:sym typeface="Nunito"/>
            </a:endParaRPr>
          </a:p>
          <a:p>
            <a:pPr indent="0" lvl="0" marL="0" marR="139700" rtl="0" algn="just">
              <a:lnSpc>
                <a:spcPct val="115000"/>
              </a:lnSpc>
              <a:spcBef>
                <a:spcPts val="0"/>
              </a:spcBef>
              <a:spcAft>
                <a:spcPts val="0"/>
              </a:spcAft>
              <a:buClr>
                <a:schemeClr val="dk1"/>
              </a:buClr>
              <a:buSzPts val="1100"/>
              <a:buFont typeface="Arial"/>
              <a:buNone/>
            </a:pPr>
            <a:r>
              <a:rPr b="1" lang="es" sz="1200">
                <a:solidFill>
                  <a:srgbClr val="741B47"/>
                </a:solidFill>
                <a:latin typeface="Nunito"/>
                <a:ea typeface="Nunito"/>
                <a:cs typeface="Nunito"/>
                <a:sym typeface="Nunito"/>
              </a:rPr>
              <a:t>                                          (Eighth step: to see all things in the light of their ultimate goal)</a:t>
            </a:r>
            <a:endParaRPr b="1" sz="1200">
              <a:solidFill>
                <a:srgbClr val="741B47"/>
              </a:solidFill>
              <a:latin typeface="Nunito"/>
              <a:ea typeface="Nunito"/>
              <a:cs typeface="Nunito"/>
              <a:sym typeface="Nunito"/>
            </a:endParaRPr>
          </a:p>
          <a:p>
            <a:pPr indent="0" lvl="0" marL="1371600" rtl="0" algn="l">
              <a:spcBef>
                <a:spcPts val="0"/>
              </a:spcBef>
              <a:spcAft>
                <a:spcPts val="600"/>
              </a:spcAft>
              <a:buNone/>
            </a:pPr>
            <a:r>
              <a:t/>
            </a:r>
            <a:endParaRPr b="1" sz="1200">
              <a:solidFill>
                <a:srgbClr val="741B47"/>
              </a:solidFill>
              <a:latin typeface="Nunito"/>
              <a:ea typeface="Nunito"/>
              <a:cs typeface="Nunito"/>
              <a:sym typeface="Nunito"/>
            </a:endParaRPr>
          </a:p>
        </p:txBody>
      </p:sp>
      <p:sp>
        <p:nvSpPr>
          <p:cNvPr id="84" name="Google Shape;84;p16"/>
          <p:cNvSpPr txBox="1"/>
          <p:nvPr/>
        </p:nvSpPr>
        <p:spPr>
          <a:xfrm>
            <a:off x="470100" y="2486025"/>
            <a:ext cx="6619800" cy="3372000"/>
          </a:xfrm>
          <a:prstGeom prst="rect">
            <a:avLst/>
          </a:prstGeom>
          <a:solidFill>
            <a:srgbClr val="FFF2CC"/>
          </a:solidFill>
          <a:ln>
            <a:noFill/>
          </a:ln>
        </p:spPr>
        <p:txBody>
          <a:bodyPr anchorCtr="0" anchor="t" bIns="91425" lIns="91425" spcFirstLastPara="1" rIns="91425" wrap="square" tIns="91425">
            <a:noAutofit/>
          </a:bodyPr>
          <a:lstStyle/>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If you believe in God, you know that you are only with God, so why do you sometimes seek yourself without Him?</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What you can do, you can do for Him, not for yourself. Why do you sometimes insist on doing things without Him?</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And in these moments, in this situation that distresses or worries you, why do you sometimes insist on being strong without Him, on seeking strategies or solutions without Him?</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Who are you? What do you believe in?</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If you believe that God the Father creates you every day, protects you every day, you should curl up in his lap and ask Him for everything you need now. He gave you a name and called you. What is that call? How does that call make your life difficult? Who do you greet every day in the mirror?</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If you believe that God the Son, Jesus, wants you to build the Kingdom of peace, love and justice, why are you so full of baggage that you forget the way?</a:t>
            </a:r>
            <a:endParaRPr sz="1200">
              <a:solidFill>
                <a:srgbClr val="4C1130"/>
              </a:solidFill>
              <a:latin typeface="Nunito"/>
              <a:ea typeface="Nunito"/>
              <a:cs typeface="Nunito"/>
              <a:sym typeface="Nunito"/>
            </a:endParaRPr>
          </a:p>
          <a:p>
            <a:pPr indent="0" lvl="0" marL="0" marR="139700" rtl="0" algn="just">
              <a:lnSpc>
                <a:spcPct val="100000"/>
              </a:lnSpc>
              <a:spcBef>
                <a:spcPts val="0"/>
              </a:spcBef>
              <a:spcAft>
                <a:spcPts val="0"/>
              </a:spcAft>
              <a:buClr>
                <a:schemeClr val="dk1"/>
              </a:buClr>
              <a:buSzPts val="1100"/>
              <a:buFont typeface="Arial"/>
              <a:buNone/>
            </a:pPr>
            <a:r>
              <a:rPr lang="es" sz="1200">
                <a:solidFill>
                  <a:srgbClr val="4C1130"/>
                </a:solidFill>
                <a:latin typeface="Nunito"/>
                <a:ea typeface="Nunito"/>
                <a:cs typeface="Nunito"/>
                <a:sym typeface="Nunito"/>
              </a:rPr>
              <a:t>If you believe in God the Holy Spirit, you know how it is to be a flute that is filled with God's breath and sounds not by chance, but because God has chosen you for a mission and you let yourself be chosen. Do you remember?</a:t>
            </a:r>
            <a:endParaRPr sz="1200">
              <a:solidFill>
                <a:srgbClr val="4C1130"/>
              </a:solidFill>
              <a:latin typeface="Nunito"/>
              <a:ea typeface="Nunito"/>
              <a:cs typeface="Nunito"/>
              <a:sym typeface="Nunito"/>
            </a:endParaRPr>
          </a:p>
          <a:p>
            <a:pPr indent="0" lvl="0" marL="0" rtl="0" algn="just">
              <a:lnSpc>
                <a:spcPct val="100000"/>
              </a:lnSpc>
              <a:spcBef>
                <a:spcPts val="0"/>
              </a:spcBef>
              <a:spcAft>
                <a:spcPts val="600"/>
              </a:spcAft>
              <a:buNone/>
            </a:pPr>
            <a:r>
              <a:t/>
            </a:r>
            <a:endParaRPr sz="1200">
              <a:solidFill>
                <a:srgbClr val="741B47"/>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