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56" r:id="rId2"/>
    <p:sldId id="308" r:id="rId3"/>
    <p:sldId id="259" r:id="rId4"/>
    <p:sldId id="279" r:id="rId5"/>
    <p:sldId id="265" r:id="rId6"/>
    <p:sldId id="260" r:id="rId7"/>
    <p:sldId id="280" r:id="rId8"/>
    <p:sldId id="261" r:id="rId9"/>
    <p:sldId id="311" r:id="rId10"/>
    <p:sldId id="266" r:id="rId11"/>
    <p:sldId id="267" r:id="rId12"/>
    <p:sldId id="282" r:id="rId13"/>
    <p:sldId id="290" r:id="rId14"/>
    <p:sldId id="284" r:id="rId15"/>
    <p:sldId id="286" r:id="rId16"/>
    <p:sldId id="269" r:id="rId17"/>
    <p:sldId id="288" r:id="rId18"/>
    <p:sldId id="306" r:id="rId19"/>
    <p:sldId id="272" r:id="rId20"/>
    <p:sldId id="302" r:id="rId21"/>
    <p:sldId id="292" r:id="rId22"/>
    <p:sldId id="275" r:id="rId23"/>
    <p:sldId id="276" r:id="rId24"/>
    <p:sldId id="277" r:id="rId25"/>
    <p:sldId id="293" r:id="rId26"/>
    <p:sldId id="278" r:id="rId27"/>
    <p:sldId id="301" r:id="rId28"/>
    <p:sldId id="295" r:id="rId29"/>
    <p:sldId id="296" r:id="rId30"/>
    <p:sldId id="297" r:id="rId31"/>
    <p:sldId id="298" r:id="rId32"/>
    <p:sldId id="299" r:id="rId33"/>
    <p:sldId id="310" r:id="rId34"/>
    <p:sldId id="303" r:id="rId35"/>
    <p:sldId id="305" r:id="rId3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E922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53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DF521-1370-4B59-A2FA-CCB399AD85D0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57DEB-35DF-4787-912C-CAB098427A24}" type="slidenum">
              <a:rPr lang="fr-FR" smtClean="0"/>
              <a:pPr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674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9D3504-A128-4FAE-80D5-5F6DF85E3A65}" type="slidenum">
              <a:rPr lang="fr-FR"/>
              <a:pPr/>
              <a:t>14</a:t>
            </a:fld>
            <a:endParaRPr lang="fr-FR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192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9F0E8-3BA8-40D0-8B3E-F3D4D753ED46}" type="slidenum">
              <a:rPr lang="fr-FR"/>
              <a:pPr/>
              <a:t>17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117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9F0E8-3BA8-40D0-8B3E-F3D4D753ED46}" type="slidenum">
              <a:rPr lang="fr-FR"/>
              <a:pPr/>
              <a:t>18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59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E16FD9E-8352-47FE-9A90-9B45E7769C79}" type="datetimeFigureOut">
              <a:rPr lang="fr-FR" smtClean="0"/>
              <a:pPr/>
              <a:t>15/06/2020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73281C-ECC3-4419-A70B-22FFCB5FA377}" type="slidenum">
              <a:rPr lang="fr-FR" smtClean="0"/>
              <a:pPr/>
              <a:t>‹Nº›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hyperlink" Target="http://fr.academic.ru/pictures/frwiki/82/Rennes_-_%C3%A9glise_Saint-Sauveur_-_vierge_%C3%A0_l'enfant_-_20080706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intlaurentsursevre.fr/web/upload_img/images_patrimoine_historique/basilique/ciborium.jpg" TargetMode="External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hyperlink" Target="http://www.google.fr/imgres?imgurl=http://montfort-jp2.com/images/web/P1000139.jpg&amp;imgrefurl=http://montfort-jp2.com/fr_FR/qui.html&amp;usg=__lD5K5FxBgRrnDrbeUjxRIzad2Qg=&amp;h=536&amp;w=859&amp;sz=230&amp;hl=fr&amp;start=49&amp;itbs=1&amp;tbnid=JdAqj6Z6TdXl8M:&amp;tbnh=90&amp;tbnw=145&amp;prev=/images?q=saint+laurent+sur+s%C3%A8vre&amp;start=40&amp;hl=fr&amp;sa=N&amp;gbv=2&amp;ndsp=20&amp;tbs=isch:1" TargetMode="External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aintlaurentsursevre.fr/web/upload_img/images_patrimoine_historique/basilique/ciborium.jpg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www.google.fr/imgres?imgurl=http://montfort-jp2.com/images/web/P1000139.jpg&amp;imgrefurl=http://montfort-jp2.com/fr_FR/qui.html&amp;usg=__lD5K5FxBgRrnDrbeUjxRIzad2Qg=&amp;h=536&amp;w=859&amp;sz=230&amp;hl=fr&amp;start=49&amp;itbs=1&amp;tbnid=JdAqj6Z6TdXl8M:&amp;tbnh=90&amp;tbnw=145&amp;prev=/images?q=saint+laurent+sur+s%C3%A8vre&amp;start=40&amp;hl=fr&amp;sa=N&amp;gbv=2&amp;ndsp=20&amp;tbs=isch:1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6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hyperlink" Target="http://www.google.fr/imgres?imgurl=http://www.helmo.be/esas/mapage/images/1_5_salpetriere.jpg&amp;imgrefurl=http://www.helmo.be/esas/mapage/dossiers/hopigene.html&amp;usg=__zIKAd69q_2q4l1PlDWQJNP_lGR0=&amp;h=325&amp;w=466&amp;sz=58&amp;hl=fr&amp;start=16&amp;zoom=1&amp;itbs=1&amp;tbnid=A8-kptQ7YOoSuM:&amp;tbnh=89&amp;tbnw=128&amp;prev=/images?q=Louis+XIV+h%C3%B4pitaux+g%C3%A9n%C3%A9raux&amp;hl=fr&amp;sa=G&amp;gbv=2&amp;tbs=isch:1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642878" y="908720"/>
            <a:ext cx="8501122" cy="5500726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800" dirty="0" smtClean="0"/>
          </a:p>
          <a:p>
            <a:pPr algn="ctr"/>
            <a:r>
              <a:rPr lang="en-US" sz="4800" b="1" dirty="0">
                <a:solidFill>
                  <a:srgbClr val="002060"/>
                </a:solidFill>
                <a:latin typeface="Copperplate Gothic Bold" pitchFamily="34" charset="0"/>
              </a:rPr>
              <a:t>SAINT LOUIS MARIE GRIGNION DE MONTFORT, WHO ARE YOU?</a:t>
            </a:r>
            <a:endParaRPr lang="fr-FR" b="1" dirty="0">
              <a:solidFill>
                <a:srgbClr val="002060"/>
              </a:solidFill>
              <a:latin typeface="Copperplate Gothic Bold" pitchFamily="34" charset="0"/>
            </a:endParaRPr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714356"/>
            <a:ext cx="2052289" cy="315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3" y="4936464"/>
            <a:ext cx="2642322" cy="1983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2836904" cy="213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Le Bois-Marqu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4556" y="1628800"/>
            <a:ext cx="5469444" cy="372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0" y="243043"/>
            <a:ext cx="34127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solidFill>
                  <a:srgbClr val="FFFF00"/>
                </a:solidFill>
              </a:rPr>
              <a:t>1673-1685 </a:t>
            </a:r>
          </a:p>
          <a:p>
            <a:r>
              <a:rPr lang="en-US" sz="4000" b="1" dirty="0"/>
              <a:t>in his family, </a:t>
            </a:r>
            <a:endParaRPr lang="en-US" sz="4000" b="1" dirty="0" smtClean="0"/>
          </a:p>
          <a:p>
            <a:r>
              <a:rPr lang="en-US" sz="4000" b="1" dirty="0" smtClean="0"/>
              <a:t>in </a:t>
            </a:r>
            <a:r>
              <a:rPr lang="en-US" sz="4000" b="1" dirty="0"/>
              <a:t>Montfort </a:t>
            </a:r>
            <a:endParaRPr lang="en-US" sz="4000" b="1" dirty="0" smtClean="0"/>
          </a:p>
          <a:p>
            <a:r>
              <a:rPr lang="en-US" sz="4000" b="1" dirty="0" smtClean="0"/>
              <a:t>and </a:t>
            </a:r>
            <a:r>
              <a:rPr lang="en-US" sz="4000" b="1" dirty="0" err="1"/>
              <a:t>Iffendic</a:t>
            </a:r>
            <a:r>
              <a:rPr lang="en-US" sz="4000" b="1" dirty="0"/>
              <a:t> </a:t>
            </a:r>
            <a:endParaRPr lang="en-US" sz="4000" b="1" dirty="0" smtClean="0"/>
          </a:p>
          <a:p>
            <a:r>
              <a:rPr lang="en-US" sz="4000" b="1" dirty="0" smtClean="0"/>
              <a:t>until </a:t>
            </a:r>
            <a:r>
              <a:rPr lang="en-US" sz="4000" b="1" dirty="0"/>
              <a:t>12 years </a:t>
            </a:r>
            <a:endParaRPr lang="en-US" sz="4000" b="1" dirty="0" smtClean="0"/>
          </a:p>
          <a:p>
            <a:r>
              <a:rPr lang="en-US" sz="4000" b="1" dirty="0" smtClean="0"/>
              <a:t>of </a:t>
            </a:r>
            <a:r>
              <a:rPr lang="en-US" sz="4000" b="1" dirty="0"/>
              <a:t>age</a:t>
            </a:r>
            <a:endParaRPr lang="fr-FR" sz="4000" b="1" dirty="0"/>
          </a:p>
        </p:txBody>
      </p:sp>
      <p:pic>
        <p:nvPicPr>
          <p:cNvPr id="34820" name="Picture 4" descr="Montfort et sa jeune soeu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436382"/>
            <a:ext cx="3357586" cy="2207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ollège Saint-Thom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0" y="21429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>
                <a:solidFill>
                  <a:srgbClr val="FF0000"/>
                </a:solidFill>
                <a:latin typeface="Monotype Corsiva" pitchFamily="66" charset="0"/>
              </a:rPr>
              <a:t>1685 – 1693 </a:t>
            </a:r>
            <a:r>
              <a:rPr lang="fr-FR" sz="4400" b="1" dirty="0" smtClean="0">
                <a:latin typeface="Monotype Corsiva" pitchFamily="66" charset="0"/>
              </a:rPr>
              <a:t>( </a:t>
            </a:r>
            <a:r>
              <a:rPr lang="fr-FR" sz="4400" b="1" dirty="0" smtClean="0">
                <a:latin typeface="Monotype Corsiva" pitchFamily="66" charset="0"/>
              </a:rPr>
              <a:t>from 12 to 20 years </a:t>
            </a:r>
            <a:r>
              <a:rPr lang="fr-FR" sz="4400" b="1" dirty="0" smtClean="0">
                <a:latin typeface="Monotype Corsiva" pitchFamily="66" charset="0"/>
              </a:rPr>
              <a:t>)</a:t>
            </a:r>
          </a:p>
          <a:p>
            <a:pPr algn="ctr"/>
            <a:r>
              <a:rPr lang="fr-FR" sz="4400" b="1" dirty="0" smtClean="0">
                <a:latin typeface="Monotype Corsiva" pitchFamily="66" charset="0"/>
              </a:rPr>
              <a:t>Studies at the Jesuit school </a:t>
            </a:r>
          </a:p>
          <a:p>
            <a:pPr algn="ctr"/>
            <a:r>
              <a:rPr lang="fr-FR" sz="4400" b="1" dirty="0" smtClean="0">
                <a:latin typeface="Monotype Corsiva" pitchFamily="66" charset="0"/>
              </a:rPr>
              <a:t>Saint Thomas Becket in </a:t>
            </a:r>
            <a:r>
              <a:rPr lang="fr-FR" sz="4400" b="1" dirty="0" smtClean="0">
                <a:latin typeface="Monotype Corsiva" pitchFamily="66" charset="0"/>
              </a:rPr>
              <a:t>Rennes</a:t>
            </a:r>
            <a:endParaRPr lang="fr-FR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4" name="Picture 14" descr="http://fr.academic.ru/pictures/frwiki/49/180px-Rennes_-_%C3%A9glise_Saint-Sauveur_-_vierge_%C3%A0_l%27enfant_-_20080706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642918"/>
            <a:ext cx="3159446" cy="465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0" name="Picture 20" descr="http://www.ephphata.net/images-grignion/louis-marie-grignon-img016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857884" y="214290"/>
            <a:ext cx="3653126" cy="339752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pic>
        <p:nvPicPr>
          <p:cNvPr id="71701" name="Picture 21" descr="C:\Users\mauriceherault85\Documents\Montfort\Iconographie Montfort\louis-marie-grignon-img019[1]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C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-428660" y="3857628"/>
            <a:ext cx="4143404" cy="250033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</p:spPr>
      </p:pic>
      <p:pic>
        <p:nvPicPr>
          <p:cNvPr id="71702" name="Picture 22" descr="C:\Users\mauriceherault85\Documents\Montfort\Iconographie Montfort\louis-marie-grignon-img020[1]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7030A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786446" y="3071810"/>
            <a:ext cx="3840219" cy="335001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LeftDown"/>
            <a:lightRig rig="threePt" dir="t"/>
          </a:scene3d>
        </p:spPr>
      </p:pic>
      <p:sp>
        <p:nvSpPr>
          <p:cNvPr id="14" name="ZoneTexte 13"/>
          <p:cNvSpPr txBox="1"/>
          <p:nvPr/>
        </p:nvSpPr>
        <p:spPr>
          <a:xfrm>
            <a:off x="3286116" y="4214818"/>
            <a:ext cx="3000396" cy="193899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 pitchFamily="34" charset="0"/>
              </a:rPr>
              <a:t>Encounter of priests and </a:t>
            </a:r>
            <a:r>
              <a:rPr lang="en-US" sz="2000" dirty="0" smtClean="0">
                <a:latin typeface="Arial Black" pitchFamily="34" charset="0"/>
              </a:rPr>
              <a:t>missionaries</a:t>
            </a:r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fr-FR" sz="2000" dirty="0">
                <a:latin typeface="Arial Black" pitchFamily="34" charset="0"/>
              </a:rPr>
              <a:t>Spiritual accompany</a:t>
            </a:r>
          </a:p>
          <a:p>
            <a:pPr algn="ctr"/>
            <a:r>
              <a:rPr lang="fr-FR" sz="2000" dirty="0">
                <a:latin typeface="Arial Black" pitchFamily="34" charset="0"/>
              </a:rPr>
              <a:t>Total trust in Mary</a:t>
            </a:r>
            <a:endParaRPr lang="fr-FR" sz="2000" dirty="0" smtClean="0">
              <a:latin typeface="Arial Black" pitchFamily="34" charset="0"/>
            </a:endParaRPr>
          </a:p>
        </p:txBody>
      </p:sp>
      <p:pic>
        <p:nvPicPr>
          <p:cNvPr id="74754" name="Picture 2" descr="http://www.ephphata.net/images-grignion/louis-marie-grignon-img037.jpg"/>
          <p:cNvPicPr>
            <a:picLocks noChangeAspect="1" noChangeArrowheads="1"/>
          </p:cNvPicPr>
          <p:nvPr/>
        </p:nvPicPr>
        <p:blipFill>
          <a:blip r:embed="rId7">
            <a:lum contrast="40000"/>
          </a:blip>
          <a:srcRect/>
          <a:stretch>
            <a:fillRect/>
          </a:stretch>
        </p:blipFill>
        <p:spPr bwMode="auto">
          <a:xfrm>
            <a:off x="-428660" y="571480"/>
            <a:ext cx="4372647" cy="335758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RightUp"/>
            <a:lightRig rig="threePt" dir="t"/>
          </a:scene3d>
        </p:spPr>
      </p:pic>
      <p:sp>
        <p:nvSpPr>
          <p:cNvPr id="9" name="Ellipse 8"/>
          <p:cNvSpPr/>
          <p:nvPr/>
        </p:nvSpPr>
        <p:spPr>
          <a:xfrm>
            <a:off x="77792" y="2714620"/>
            <a:ext cx="3065448" cy="1571636"/>
          </a:xfrm>
          <a:prstGeom prst="ellipse">
            <a:avLst/>
          </a:prstGeom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ial Black" pitchFamily="34" charset="0"/>
              </a:rPr>
              <a:t>Studies, a</a:t>
            </a:r>
            <a:r>
              <a:rPr lang="fr-FR" sz="2400" dirty="0" smtClean="0">
                <a:latin typeface="Arial Black" pitchFamily="34" charset="0"/>
              </a:rPr>
              <a:t>rts</a:t>
            </a:r>
            <a:r>
              <a:rPr lang="fr-FR" sz="2400" dirty="0">
                <a:latin typeface="Arial Black" pitchFamily="34" charset="0"/>
              </a:rPr>
              <a:t>, friends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286512" y="2357430"/>
            <a:ext cx="2857488" cy="1500198"/>
          </a:xfrm>
          <a:prstGeom prst="ellipse">
            <a:avLst/>
          </a:prstGeom>
          <a:scene3d>
            <a:camera prst="isometricLeft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 smtClean="0">
              <a:latin typeface="Arial Black" pitchFamily="34" charset="0"/>
            </a:endParaRPr>
          </a:p>
          <a:p>
            <a:pPr algn="ctr"/>
            <a:r>
              <a:rPr lang="fr-FR" sz="2400" dirty="0" smtClean="0">
                <a:latin typeface="Arial Black" pitchFamily="34" charset="0"/>
              </a:rPr>
              <a:t>Attention </a:t>
            </a:r>
            <a:r>
              <a:rPr lang="fr-FR" sz="2400" dirty="0">
                <a:latin typeface="Arial Black" pitchFamily="34" charset="0"/>
              </a:rPr>
              <a:t>to the </a:t>
            </a:r>
            <a:r>
              <a:rPr lang="fr-FR" sz="2400" dirty="0" smtClean="0">
                <a:latin typeface="Arial Black" pitchFamily="34" charset="0"/>
              </a:rPr>
              <a:t>poor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2481784" y="0"/>
            <a:ext cx="4952592" cy="78581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While studying in Rennes, his vocation got strong</a:t>
            </a:r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b="1" dirty="0" smtClean="0"/>
          </a:p>
          <a:p>
            <a:pPr algn="ctr"/>
            <a:r>
              <a:rPr lang="fr-FR" sz="4800" b="1" dirty="0" smtClean="0"/>
              <a:t>1693 – 1700 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</a:rPr>
              <a:t>(from 20 </a:t>
            </a:r>
            <a:r>
              <a:rPr lang="fr-FR" sz="3600" b="1" dirty="0" smtClean="0">
                <a:solidFill>
                  <a:srgbClr val="002060"/>
                </a:solidFill>
              </a:rPr>
              <a:t>to</a:t>
            </a:r>
            <a:r>
              <a:rPr lang="fr-FR" sz="3600" b="1" dirty="0" smtClean="0">
                <a:solidFill>
                  <a:srgbClr val="002060"/>
                </a:solidFill>
              </a:rPr>
              <a:t> 27 years)</a:t>
            </a:r>
            <a:endParaRPr lang="fr-FR" sz="3600" b="1" dirty="0" smtClean="0">
              <a:solidFill>
                <a:srgbClr val="002060"/>
              </a:solidFill>
            </a:endParaRPr>
          </a:p>
          <a:p>
            <a:pPr algn="ctr"/>
            <a:endParaRPr lang="fr-FR" sz="3600" b="1" dirty="0" smtClean="0"/>
          </a:p>
          <a:p>
            <a:pPr algn="ctr"/>
            <a:r>
              <a:rPr lang="fr-FR" sz="3600" b="1" dirty="0" smtClean="0"/>
              <a:t>Louis </a:t>
            </a:r>
            <a:r>
              <a:rPr lang="fr-FR" sz="3600" b="1" dirty="0" smtClean="0"/>
              <a:t>Grignion </a:t>
            </a:r>
            <a:r>
              <a:rPr lang="fr-FR" sz="3600" b="1" dirty="0" smtClean="0"/>
              <a:t>leaves </a:t>
            </a:r>
            <a:r>
              <a:rPr lang="fr-FR" sz="3600" b="1" dirty="0" smtClean="0">
                <a:solidFill>
                  <a:srgbClr val="FF0000"/>
                </a:solidFill>
              </a:rPr>
              <a:t>Rennes</a:t>
            </a:r>
            <a:r>
              <a:rPr lang="fr-FR" sz="3600" b="1" dirty="0" smtClean="0"/>
              <a:t> </a:t>
            </a:r>
          </a:p>
          <a:p>
            <a:pPr algn="ctr"/>
            <a:r>
              <a:rPr lang="fr-FR" sz="3600" b="1" dirty="0"/>
              <a:t>t</a:t>
            </a:r>
            <a:r>
              <a:rPr lang="fr-FR" sz="3600" b="1" dirty="0" smtClean="0"/>
              <a:t>o enter</a:t>
            </a:r>
            <a:r>
              <a:rPr lang="fr-FR" sz="3600" b="1" dirty="0" smtClean="0"/>
              <a:t> </a:t>
            </a:r>
            <a:endParaRPr lang="fr-FR" sz="3600" b="1" dirty="0" smtClean="0"/>
          </a:p>
          <a:p>
            <a:pPr algn="ctr"/>
            <a:r>
              <a:rPr lang="fr-FR" sz="4800" b="1" dirty="0" smtClean="0"/>
              <a:t>In the seminary of</a:t>
            </a:r>
            <a:endParaRPr lang="fr-FR" sz="4800" b="1" dirty="0" smtClean="0"/>
          </a:p>
          <a:p>
            <a:pPr algn="ctr"/>
            <a:r>
              <a:rPr lang="fr-FR" sz="4800" b="1" dirty="0" err="1" smtClean="0"/>
              <a:t>Saint-Sulpice</a:t>
            </a:r>
            <a:r>
              <a:rPr lang="fr-FR" sz="3600" b="1" dirty="0" smtClean="0"/>
              <a:t> </a:t>
            </a:r>
          </a:p>
          <a:p>
            <a:pPr algn="ctr"/>
            <a:r>
              <a:rPr lang="fr-FR" sz="3600" b="1" dirty="0" smtClean="0"/>
              <a:t>in</a:t>
            </a:r>
            <a:r>
              <a:rPr lang="fr-FR" sz="3600" b="1" dirty="0" smtClean="0"/>
              <a:t> </a:t>
            </a:r>
            <a:r>
              <a:rPr lang="fr-FR" sz="4400" b="1" dirty="0" smtClean="0">
                <a:solidFill>
                  <a:srgbClr val="FF0000"/>
                </a:solidFill>
              </a:rPr>
              <a:t>París </a:t>
            </a:r>
          </a:p>
          <a:p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876300" y="5759450"/>
            <a:ext cx="75469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9633" name="Picture 1" descr="C:\Users\mauriceherault85\Documents\Montfort\Iconographie Montfort\louis-marie-grignon-img025[1].jp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lum bright="30000" contrast="40000"/>
          </a:blip>
          <a:srcRect/>
          <a:stretch>
            <a:fillRect/>
          </a:stretch>
        </p:blipFill>
        <p:spPr bwMode="auto">
          <a:xfrm>
            <a:off x="571472" y="428604"/>
            <a:ext cx="257174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4" name="Picture 2" descr="C:\Users\mauriceherault85\Documents\Montfort\Iconographie Montfort\louis-marie-grignon-img026[1]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lum bright="10000" contrast="40000"/>
          </a:blip>
          <a:srcRect/>
          <a:stretch>
            <a:fillRect/>
          </a:stretch>
        </p:blipFill>
        <p:spPr bwMode="auto">
          <a:xfrm>
            <a:off x="6500826" y="0"/>
            <a:ext cx="2643174" cy="2643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395536" y="3573016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2060"/>
                </a:solidFill>
                <a:latin typeface="Arial Black" pitchFamily="34" charset="0"/>
              </a:rPr>
              <a:t>Cesson bridge</a:t>
            </a:r>
            <a:endParaRPr lang="fr-FR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800" i="1" dirty="0">
                <a:solidFill>
                  <a:srgbClr val="C00000"/>
                </a:solidFill>
                <a:latin typeface="Arial Black" pitchFamily="34" charset="0"/>
              </a:rPr>
              <a:t>He leaves, abandoning his family, to go to Saint </a:t>
            </a:r>
            <a:r>
              <a:rPr lang="en-US" sz="2800" i="1" dirty="0" err="1">
                <a:solidFill>
                  <a:srgbClr val="C00000"/>
                </a:solidFill>
                <a:latin typeface="Arial Black" pitchFamily="34" charset="0"/>
              </a:rPr>
              <a:t>Sulpice</a:t>
            </a:r>
            <a:r>
              <a:rPr lang="en-US" sz="2800" i="1" dirty="0">
                <a:solidFill>
                  <a:srgbClr val="C00000"/>
                </a:solidFill>
                <a:latin typeface="Arial Black" pitchFamily="34" charset="0"/>
              </a:rPr>
              <a:t> seminary in Paris. He gives his money and exchanges his suit with that of a poor. At last free!, his total trust placed in God</a:t>
            </a:r>
            <a:r>
              <a:rPr lang="fr-FR" sz="2800" i="1" dirty="0" smtClean="0">
                <a:solidFill>
                  <a:srgbClr val="C00000"/>
                </a:solidFill>
                <a:latin typeface="Arial Black" pitchFamily="34" charset="0"/>
              </a:rPr>
              <a:t>.</a:t>
            </a:r>
            <a:endParaRPr lang="fr-FR" sz="28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45" y="428170"/>
            <a:ext cx="2901131" cy="1926871"/>
          </a:xfrm>
          <a:prstGeom prst="rect">
            <a:avLst/>
          </a:prstGeom>
        </p:spPr>
      </p:pic>
      <p:pic>
        <p:nvPicPr>
          <p:cNvPr id="49154" name="Picture 2" descr="C:\Users\mauriceherault85\Documents\Montfort\Iconographie Montfort\Montfort\DSC01316( Montfort enseigne) [Résolution de l'écran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3022" y="428170"/>
            <a:ext cx="3681427" cy="566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309938" y="2219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53250" name="Picture 2" descr="msotw9_temp0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5143472" y="0"/>
            <a:ext cx="4000528" cy="3696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Ellipse 4"/>
          <p:cNvSpPr/>
          <p:nvPr/>
        </p:nvSpPr>
        <p:spPr>
          <a:xfrm>
            <a:off x="4196622" y="33090"/>
            <a:ext cx="2571768" cy="1142984"/>
          </a:xfrm>
          <a:prstGeom prst="ellips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 smtClean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2000" dirty="0">
                <a:latin typeface="Arial Black" pitchFamily="34" charset="0"/>
                <a:cs typeface="Aharoni" pitchFamily="2" charset="-79"/>
              </a:rPr>
              <a:t>Priestly ordination on June 5th </a:t>
            </a:r>
            <a:r>
              <a:rPr lang="fr-FR" sz="2000" b="1" dirty="0" smtClean="0">
                <a:latin typeface="Arial Black" pitchFamily="34" charset="0"/>
              </a:rPr>
              <a:t>1700</a:t>
            </a:r>
            <a:endParaRPr lang="fr-FR" sz="2000" dirty="0" smtClean="0">
              <a:latin typeface="Aharoni" pitchFamily="2" charset="-79"/>
              <a:cs typeface="Aharoni" pitchFamily="2" charset="-79"/>
            </a:endParaRPr>
          </a:p>
          <a:p>
            <a:pPr algn="ctr"/>
            <a:endParaRPr lang="fr-FR" sz="20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1682" name="Picture 2" descr="http://www.ephphata.net/images-grignion/louis-marie-grignon-img030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FFFF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79894" y="2402688"/>
            <a:ext cx="4420098" cy="439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4" name="Picture 4" descr="http://www.ephphata.net/images-grignion/louis-marie-grignon-img040.jp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0" y="71446"/>
            <a:ext cx="2352645" cy="2352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http://www.ephphata.net/images-grignion/louis-marie-grignon-img039.jpg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2857488" y="3929066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Ellipse 6"/>
          <p:cNvSpPr/>
          <p:nvPr/>
        </p:nvSpPr>
        <p:spPr>
          <a:xfrm>
            <a:off x="428596" y="5572140"/>
            <a:ext cx="3714776" cy="914400"/>
          </a:xfrm>
          <a:prstGeom prst="ellipse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Studies</a:t>
            </a:r>
            <a:endParaRPr lang="fr-FR" sz="2400" dirty="0">
              <a:latin typeface="Arial Black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179206" y="5786756"/>
            <a:ext cx="3929058" cy="1015663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 Black" pitchFamily="34" charset="0"/>
              </a:rPr>
              <a:t>Catechism to the children of Saint </a:t>
            </a:r>
            <a:r>
              <a:rPr lang="en-US" sz="2000" dirty="0" err="1">
                <a:latin typeface="Arial Black" pitchFamily="34" charset="0"/>
              </a:rPr>
              <a:t>Sulpice</a:t>
            </a:r>
            <a:r>
              <a:rPr lang="en-US" sz="2000" dirty="0">
                <a:latin typeface="Arial Black" pitchFamily="34" charset="0"/>
              </a:rPr>
              <a:t> neighborhood</a:t>
            </a:r>
            <a:endParaRPr lang="fr-FR" sz="2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1543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07504" y="260648"/>
            <a:ext cx="8928992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4000" dirty="0" smtClean="0">
                <a:latin typeface="Arial Black" pitchFamily="34" charset="0"/>
              </a:rPr>
              <a:t>1700 – 1706 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(from 27 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too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33 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years</a:t>
            </a:r>
            <a:r>
              <a:rPr lang="fr-FR" sz="3200" dirty="0" smtClean="0">
                <a:solidFill>
                  <a:srgbClr val="FFFF00"/>
                </a:solidFill>
                <a:latin typeface="Arial Black" pitchFamily="34" charset="0"/>
              </a:rPr>
              <a:t>)</a:t>
            </a:r>
            <a:endParaRPr lang="fr-FR" sz="3200" dirty="0" smtClean="0">
              <a:solidFill>
                <a:srgbClr val="FFFF00"/>
              </a:solidFill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First </a:t>
            </a:r>
            <a:r>
              <a:rPr lang="fr-FR" sz="3200" dirty="0">
                <a:latin typeface="Arial Black" pitchFamily="34" charset="0"/>
              </a:rPr>
              <a:t>apostolic </a:t>
            </a:r>
            <a:r>
              <a:rPr lang="fr-FR" sz="3200" dirty="0" smtClean="0">
                <a:latin typeface="Arial Black" pitchFamily="34" charset="0"/>
              </a:rPr>
              <a:t>experiences</a:t>
            </a:r>
          </a:p>
          <a:p>
            <a:endParaRPr lang="fr-FR" sz="3200" dirty="0">
              <a:latin typeface="Arial Black" pitchFamily="34" charset="0"/>
            </a:endParaRPr>
          </a:p>
          <a:p>
            <a:r>
              <a:rPr lang="en-US" sz="3200" dirty="0">
                <a:latin typeface="Arial Black" pitchFamily="34" charset="0"/>
              </a:rPr>
              <a:t>Close to the poor (Poitiers… </a:t>
            </a:r>
            <a:endParaRPr lang="en-US" sz="3200" dirty="0" smtClean="0">
              <a:latin typeface="Arial Black" pitchFamily="34" charset="0"/>
            </a:endParaRPr>
          </a:p>
          <a:p>
            <a:r>
              <a:rPr lang="fr-FR" sz="3200" dirty="0">
                <a:latin typeface="Arial Black" pitchFamily="34" charset="0"/>
              </a:rPr>
              <a:t>Parochial missionaries</a:t>
            </a:r>
          </a:p>
          <a:p>
            <a:r>
              <a:rPr lang="fr-FR" sz="3200" dirty="0">
                <a:latin typeface="Arial Black" pitchFamily="34" charset="0"/>
              </a:rPr>
              <a:t>M</a:t>
            </a:r>
            <a:r>
              <a:rPr lang="fr-FR" sz="3200" dirty="0" smtClean="0">
                <a:latin typeface="Arial Black" pitchFamily="34" charset="0"/>
              </a:rPr>
              <a:t>isunderstandings</a:t>
            </a:r>
            <a:r>
              <a:rPr lang="fr-FR" sz="3200" dirty="0">
                <a:latin typeface="Arial Black" pitchFamily="34" charset="0"/>
              </a:rPr>
              <a:t>, rejections…</a:t>
            </a:r>
            <a:endParaRPr lang="fr-FR" sz="3200" dirty="0" smtClean="0">
              <a:latin typeface="Arial Black" pitchFamily="34" charset="0"/>
            </a:endParaRPr>
          </a:p>
          <a:p>
            <a:endParaRPr lang="fr-FR" sz="3200" dirty="0" smtClean="0">
              <a:latin typeface="Arial Black" pitchFamily="34" charset="0"/>
            </a:endParaRPr>
          </a:p>
          <a:p>
            <a:r>
              <a:rPr lang="fr-FR" sz="3200" dirty="0" smtClean="0">
                <a:latin typeface="Arial Black" pitchFamily="34" charset="0"/>
              </a:rPr>
              <a:t>1703-1704 </a:t>
            </a:r>
            <a:r>
              <a:rPr lang="en-US" sz="3200" dirty="0">
                <a:latin typeface="Arial Black" pitchFamily="34" charset="0"/>
              </a:rPr>
              <a:t>street Pot de </a:t>
            </a:r>
            <a:r>
              <a:rPr lang="en-US" sz="3200" dirty="0" err="1">
                <a:latin typeface="Arial Black" pitchFamily="34" charset="0"/>
              </a:rPr>
              <a:t>fer</a:t>
            </a:r>
            <a:r>
              <a:rPr lang="en-US" sz="3200" dirty="0">
                <a:latin typeface="Arial Black" pitchFamily="34" charset="0"/>
              </a:rPr>
              <a:t> in Paris, moment of spiritual assessment</a:t>
            </a:r>
            <a:endParaRPr lang="fr-FR" sz="3200" dirty="0" smtClean="0">
              <a:latin typeface="Arial Black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2895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95613" y="1881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pic>
        <p:nvPicPr>
          <p:cNvPr id="7173" name="Picture 5" descr="msotw9_temp0"/>
          <p:cNvPicPr>
            <a:picLocks noChangeAspect="1" noChangeArrowheads="1"/>
          </p:cNvPicPr>
          <p:nvPr/>
        </p:nvPicPr>
        <p:blipFill>
          <a:blip r:embed="rId3"/>
          <a:srcRect t="239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67544" y="123644"/>
            <a:ext cx="3857652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 Black" pitchFamily="34" charset="0"/>
              </a:rPr>
              <a:t>General Hospital in Poitiers at the service of the poor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45758" y="5214382"/>
            <a:ext cx="5572164" cy="14287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itchFamily="34" charset="0"/>
              </a:rPr>
              <a:t>The poor: spitting image of Jesus Christ</a:t>
            </a:r>
            <a:endParaRPr lang="fr-FR" sz="2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028950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2995613" y="18811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436508" y="0"/>
            <a:ext cx="4709185" cy="674030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>
            <a:spAutoFit/>
          </a:bodyPr>
          <a:lstStyle/>
          <a:p>
            <a:pPr algn="ctr"/>
            <a:endParaRPr lang="fr-FR" sz="2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Summer </a:t>
            </a:r>
            <a:r>
              <a:rPr lang="fr-FR" sz="2400" dirty="0" smtClean="0">
                <a:solidFill>
                  <a:srgbClr val="FF0000"/>
                </a:solidFill>
                <a:latin typeface="Arial Black" pitchFamily="34" charset="0"/>
              </a:rPr>
              <a:t>1706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Rome, </a:t>
            </a:r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encounter with </a:t>
            </a:r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The Pope Clement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XI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  <a:latin typeface="Arial Black" pitchFamily="34" charset="0"/>
              </a:rPr>
              <a:t>He confirms his mission in France with the title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:</a:t>
            </a:r>
          </a:p>
          <a:p>
            <a:pPr algn="ctr"/>
            <a:endParaRPr lang="fr-FR" sz="24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fr-FR" sz="4000" dirty="0" smtClean="0">
                <a:solidFill>
                  <a:srgbClr val="002060"/>
                </a:solidFill>
                <a:latin typeface="Arial Black" pitchFamily="34" charset="0"/>
              </a:rPr>
              <a:t>« </a:t>
            </a:r>
            <a:r>
              <a:rPr lang="fr-FR" sz="4000" dirty="0">
                <a:solidFill>
                  <a:srgbClr val="002060"/>
                </a:solidFill>
                <a:latin typeface="Arial Black" pitchFamily="34" charset="0"/>
              </a:rPr>
              <a:t>Apostolic Missionary</a:t>
            </a:r>
            <a:r>
              <a:rPr lang="fr-FR" sz="4000" dirty="0" smtClean="0">
                <a:solidFill>
                  <a:srgbClr val="002060"/>
                </a:solidFill>
                <a:latin typeface="Arial Black" pitchFamily="34" charset="0"/>
              </a:rPr>
              <a:t> »</a:t>
            </a:r>
          </a:p>
          <a:p>
            <a:pPr algn="ctr"/>
            <a:endParaRPr lang="fr-FR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endParaRPr lang="fr-FR" sz="2800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Arial Black" pitchFamily="34" charset="0"/>
              </a:rPr>
              <a:t>A life at the apostolic way</a:t>
            </a:r>
            <a:endParaRPr lang="fr-FR" sz="9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5" y="0"/>
            <a:ext cx="4412613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" y="332656"/>
            <a:ext cx="4720616" cy="630226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23728" y="0"/>
            <a:ext cx="702027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4000" dirty="0" smtClean="0">
                <a:latin typeface="Arial Black" pitchFamily="34" charset="0"/>
              </a:rPr>
              <a:t>1706 – 1716  </a:t>
            </a:r>
          </a:p>
          <a:p>
            <a:pPr algn="r"/>
            <a:r>
              <a:rPr lang="fr-FR" sz="4000" dirty="0" smtClean="0">
                <a:latin typeface="Arial Black" pitchFamily="34" charset="0"/>
              </a:rPr>
              <a:t>( </a:t>
            </a:r>
            <a:r>
              <a:rPr lang="fr-FR" sz="4000" dirty="0" smtClean="0">
                <a:latin typeface="Arial Black" pitchFamily="34" charset="0"/>
              </a:rPr>
              <a:t>from 33 </a:t>
            </a:r>
            <a:r>
              <a:rPr lang="fr-FR" sz="4000" dirty="0" smtClean="0">
                <a:latin typeface="Arial Black" pitchFamily="34" charset="0"/>
              </a:rPr>
              <a:t>to</a:t>
            </a:r>
            <a:r>
              <a:rPr lang="fr-FR" sz="4000" dirty="0" smtClean="0">
                <a:latin typeface="Arial Black" pitchFamily="34" charset="0"/>
              </a:rPr>
              <a:t> </a:t>
            </a:r>
            <a:r>
              <a:rPr lang="fr-FR" sz="4000" dirty="0" smtClean="0">
                <a:latin typeface="Arial Black" pitchFamily="34" charset="0"/>
              </a:rPr>
              <a:t>43 </a:t>
            </a:r>
            <a:r>
              <a:rPr lang="fr-FR" sz="4000" dirty="0" smtClean="0">
                <a:latin typeface="Arial Black" pitchFamily="34" charset="0"/>
              </a:rPr>
              <a:t>years)</a:t>
            </a:r>
            <a:endParaRPr lang="fr-FR" sz="4000" dirty="0" smtClean="0">
              <a:latin typeface="Arial Black" pitchFamily="34" charset="0"/>
            </a:endParaRPr>
          </a:p>
          <a:p>
            <a:pPr algn="r"/>
            <a:r>
              <a:rPr lang="fr-FR" sz="4000" dirty="0" smtClean="0">
                <a:latin typeface="Arial Black" pitchFamily="34" charset="0"/>
              </a:rPr>
              <a:t>Añpostolic missionary</a:t>
            </a:r>
            <a:endParaRPr lang="fr-FR" sz="4000" dirty="0" smtClean="0">
              <a:latin typeface="Arial Black" pitchFamily="34" charset="0"/>
            </a:endParaRPr>
          </a:p>
          <a:p>
            <a:pPr algn="r"/>
            <a:r>
              <a:rPr lang="fr-FR" sz="4000" dirty="0" smtClean="0">
                <a:latin typeface="Arial Black" pitchFamily="34" charset="0"/>
              </a:rPr>
              <a:t>Missions, retreats…</a:t>
            </a:r>
            <a:endParaRPr lang="fr-FR" sz="4000" dirty="0" smtClean="0">
              <a:latin typeface="Arial Black" pitchFamily="34" charset="0"/>
            </a:endParaRPr>
          </a:p>
          <a:p>
            <a:pPr algn="r"/>
            <a:r>
              <a:rPr lang="fr-FR" sz="4000" dirty="0" smtClean="0">
                <a:latin typeface="Arial Black" pitchFamily="34" charset="0"/>
              </a:rPr>
              <a:t>Various dioceses</a:t>
            </a:r>
            <a:endParaRPr lang="fr-FR" sz="4000" dirty="0" smtClean="0">
              <a:latin typeface="Arial Black" pitchFamily="34" charset="0"/>
            </a:endParaRPr>
          </a:p>
          <a:p>
            <a:pPr algn="r"/>
            <a:r>
              <a:rPr lang="fr-FR" sz="4000" dirty="0">
                <a:latin typeface="Arial Black" pitchFamily="34" charset="0"/>
              </a:rPr>
              <a:t>i</a:t>
            </a:r>
            <a:r>
              <a:rPr lang="fr-FR" sz="4000" dirty="0" smtClean="0">
                <a:latin typeface="Arial Black" pitchFamily="34" charset="0"/>
              </a:rPr>
              <a:t>n Rennes</a:t>
            </a:r>
            <a:r>
              <a:rPr lang="fr-FR" sz="4000" dirty="0" smtClean="0">
                <a:latin typeface="Arial Black" pitchFamily="34" charset="0"/>
              </a:rPr>
              <a:t>, Saint Malo, Saint Brieuc, Nantes, Luçon, Saintes </a:t>
            </a:r>
          </a:p>
          <a:p>
            <a:pPr algn="r"/>
            <a:r>
              <a:rPr lang="fr-FR" sz="4000" dirty="0">
                <a:latin typeface="Arial Black" pitchFamily="34" charset="0"/>
              </a:rPr>
              <a:t>a</a:t>
            </a:r>
            <a:r>
              <a:rPr lang="fr-FR" sz="4000" dirty="0" smtClean="0">
                <a:latin typeface="Arial Black" pitchFamily="34" charset="0"/>
              </a:rPr>
              <a:t>nd especially</a:t>
            </a:r>
            <a:endParaRPr lang="fr-FR" sz="4000" dirty="0" smtClean="0">
              <a:latin typeface="Arial Black" pitchFamily="34" charset="0"/>
            </a:endParaRPr>
          </a:p>
          <a:p>
            <a:pPr algn="r"/>
            <a:r>
              <a:rPr lang="fr-FR" sz="4000" dirty="0" smtClean="0">
                <a:latin typeface="Arial Black" pitchFamily="34" charset="0"/>
              </a:rPr>
              <a:t>La Rochelle</a:t>
            </a:r>
          </a:p>
          <a:p>
            <a:endParaRPr lang="fr-FR" sz="40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http://www.villagesdefrance.free.fr/dept/dept_images/ph85_stlaurentsursev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uriceherault85\Documents\Montfort\Iconographie Montfort\J1QCCAS2URB8CAOWLGFDCAQKY4SRCAZJRK97CAJ53NK1CAP1QULKCAACZ9Q6CASZ3B4RCAO5CD06CAY94Y8PCA8PTEU8CA9UYR1SCAQ626SWCAVNVFB0CABEKVT2CA8I4DNTCAGWXOK9CAWYH9Y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500570"/>
            <a:ext cx="156466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://t2.gstatic.com/images?q=tbn:JdAqj6Z6TdXl8M:http://montfort-jp2.com/images/web/P100013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3512"/>
            <a:ext cx="2428892" cy="150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www.saintlaurentsursevre.fr/web/upload_img/images_optimisees/ciborium_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071942"/>
            <a:ext cx="236952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2928926" y="3429000"/>
            <a:ext cx="2571750" cy="121443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Saint L.M. </a:t>
            </a:r>
            <a:r>
              <a:rPr lang="en-US" dirty="0" err="1">
                <a:solidFill>
                  <a:srgbClr val="FF0000"/>
                </a:solidFill>
                <a:latin typeface="Arial Black" pitchFamily="34" charset="0"/>
              </a:rPr>
              <a:t>Grignion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 of Montfort 1673 - 1716</a:t>
            </a:r>
            <a:endParaRPr lang="fr-FR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8" name="Picture 8" descr="C:\Users\mauriceherault85\Documents\Montfort\Iconographie Montfort\imagesCAOAUM4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00892" y="1500174"/>
            <a:ext cx="154781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http://www.maisonmarielouise.org/img_uploads/r_35_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48" y="1428736"/>
            <a:ext cx="1500198" cy="1971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Ellipse 10"/>
          <p:cNvSpPr/>
          <p:nvPr/>
        </p:nvSpPr>
        <p:spPr>
          <a:xfrm>
            <a:off x="0" y="285728"/>
            <a:ext cx="5429250" cy="1143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99"/>
                </a:solidFill>
                <a:latin typeface="Arial Black" pitchFamily="34" charset="0"/>
              </a:rPr>
              <a:t>Blessed Mary Louise of Jesus, first daughter of Wisdom 1684-1759</a:t>
            </a:r>
            <a:endParaRPr lang="fr-FR" b="1" dirty="0">
              <a:solidFill>
                <a:srgbClr val="000099"/>
              </a:solidFill>
              <a:latin typeface="Arial Black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429388" y="214290"/>
            <a:ext cx="2500313" cy="11430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Arial Black" pitchFamily="34" charset="0"/>
              </a:rPr>
              <a:t>P. </a:t>
            </a:r>
          </a:p>
          <a:p>
            <a:pPr algn="ctr">
              <a:defRPr/>
            </a:pPr>
            <a:r>
              <a:rPr lang="fr-FR" dirty="0">
                <a:solidFill>
                  <a:srgbClr val="FFFF00"/>
                </a:solidFill>
                <a:latin typeface="Arial Black" pitchFamily="34" charset="0"/>
              </a:rPr>
              <a:t>Gabriel Deshayes 1767-1841</a:t>
            </a:r>
          </a:p>
        </p:txBody>
      </p:sp>
      <p:pic>
        <p:nvPicPr>
          <p:cNvPr id="5131" name="Picture 1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6446" y="3925099"/>
            <a:ext cx="1426830" cy="293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auriceherault85\Documents\Montfort\Iconographie Montfort\louis-marie-grignon-img138[1].jpg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4786314" y="3308448"/>
            <a:ext cx="4357686" cy="354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mauriceherault85\Documents\Montfort\Iconographie Montfort\louis-marie-grignon-img150[1]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4857752" cy="35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C:\Users\mauriceherault85\Documents\Montfort\Iconographie Montfort\louis-marie-grignon-img156[1].jpg"/>
          <p:cNvPicPr>
            <a:picLocks noChangeAspect="1" noChangeArrowheads="1"/>
          </p:cNvPicPr>
          <p:nvPr/>
        </p:nvPicPr>
        <p:blipFill>
          <a:blip r:embed="rId4">
            <a:lum contrast="40000"/>
          </a:blip>
          <a:srcRect/>
          <a:stretch>
            <a:fillRect/>
          </a:stretch>
        </p:blipFill>
        <p:spPr bwMode="auto">
          <a:xfrm>
            <a:off x="0" y="3317704"/>
            <a:ext cx="4857720" cy="3540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20" y="-1"/>
            <a:ext cx="4264388" cy="338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Afficher l'image d'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90674"/>
            <a:ext cx="2543175" cy="372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http://www.villagesdefrance.free.fr/dept/dept_images/ph85_stlaurentsursev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5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C:\Users\mauriceherault85\Documents\Montfort\Iconographie Montfort\J1QCCAS2URB8CAOWLGFDCAQKY4SRCAZJRK97CAJ53NK1CAP1QULKCAACZ9Q6CASZ3B4RCAO5CD06CAY94Y8PCA8PTEU8CA9UYR1SCAQ626SWCAVNVFB0CABEKVT2CA8I4DNTCAGWXOK9CAWYH9Y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4500570"/>
            <a:ext cx="1564666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6" name="Picture 10" descr="http://t2.gstatic.com/images?q=tbn:JdAqj6Z6TdXl8M:http://montfort-jp2.com/images/web/P1000139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43512"/>
            <a:ext cx="2428892" cy="1507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0" name="Picture 4" descr="http://www.saintlaurentsursevre.fr/web/upload_img/images_optimisees/ciborium_2.jpg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4071942"/>
            <a:ext cx="236952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Ellipse 7"/>
          <p:cNvSpPr/>
          <p:nvPr/>
        </p:nvSpPr>
        <p:spPr>
          <a:xfrm>
            <a:off x="611560" y="0"/>
            <a:ext cx="8208912" cy="2000240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2060"/>
                </a:solidFill>
                <a:latin typeface="Arial Black" pitchFamily="34" charset="0"/>
              </a:rPr>
              <a:t>On April 28th he dies, at the age of 43 years, during the mission of </a:t>
            </a:r>
            <a:r>
              <a:rPr lang="fr-FR" sz="2400" dirty="0" smtClean="0">
                <a:solidFill>
                  <a:srgbClr val="002060"/>
                </a:solidFill>
                <a:latin typeface="Arial Black" pitchFamily="34" charset="0"/>
              </a:rPr>
              <a:t>Saint Laurent-sur-Sèvre </a:t>
            </a:r>
          </a:p>
          <a:p>
            <a:pPr algn="ctr">
              <a:defRPr/>
            </a:pPr>
            <a:r>
              <a:rPr lang="fr-FR" i="1" dirty="0">
                <a:solidFill>
                  <a:srgbClr val="002060"/>
                </a:solidFill>
                <a:latin typeface="Arial Black" pitchFamily="34" charset="0"/>
              </a:rPr>
              <a:t>(dioses of La Rochelle) </a:t>
            </a:r>
            <a:endParaRPr lang="fr-FR" i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5131" name="Picture 11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86446" y="3925099"/>
            <a:ext cx="1426830" cy="293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772816"/>
            <a:ext cx="8871724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4400" dirty="0" smtClean="0">
              <a:latin typeface="Arial Black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Some highlights </a:t>
            </a:r>
            <a:endParaRPr lang="en-US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to </a:t>
            </a:r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get </a:t>
            </a:r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near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 Black" pitchFamily="34" charset="0"/>
              </a:rPr>
              <a:t>Saint </a:t>
            </a:r>
            <a:r>
              <a:rPr lang="en-US" sz="4400" dirty="0">
                <a:solidFill>
                  <a:srgbClr val="FF0000"/>
                </a:solidFill>
                <a:latin typeface="Arial Black" pitchFamily="34" charset="0"/>
              </a:rPr>
              <a:t>L.M. de Montfort</a:t>
            </a:r>
            <a:endParaRPr lang="fr-FR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mauriceherault85\Documents\Montfort\Iconographie Montfort\KB8QCAN8HXSRCA548Y66CAO2CD5JCAHAAF9WCAUGU8O0CA6GQBJPCA40FOTKCA4FS9YKCAGYDGQ1CAWKA0UDCAV5LDILCA3TEWS0CA2SJH6KCAUPA2OGCA9SX42RCARW9I9BCAP4U3DJCAEM91X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4429132"/>
            <a:ext cx="2643174" cy="1585905"/>
          </a:xfrm>
          <a:prstGeom prst="rect">
            <a:avLst/>
          </a:prstGeom>
          <a:noFill/>
        </p:spPr>
      </p:pic>
      <p:pic>
        <p:nvPicPr>
          <p:cNvPr id="6" name="Picture 3" descr="C:\Users\mauriceherault85\Documents\Montfort\Iconographie Montfort\mariegrigno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2000240"/>
            <a:ext cx="1667903" cy="2285992"/>
          </a:xfrm>
          <a:prstGeom prst="rect">
            <a:avLst/>
          </a:prstGeom>
          <a:noFill/>
        </p:spPr>
      </p:pic>
      <p:pic>
        <p:nvPicPr>
          <p:cNvPr id="8" name="Picture 2" descr="C:\Users\mauriceherault85\Documents\Montfort\Iconographie Montfort\pere_de_montfort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019620"/>
            <a:ext cx="1785950" cy="3118472"/>
          </a:xfrm>
          <a:prstGeom prst="rect">
            <a:avLst/>
          </a:prstGeom>
          <a:noFill/>
        </p:spPr>
      </p:pic>
      <p:pic>
        <p:nvPicPr>
          <p:cNvPr id="9" name="Picture 4" descr="C:\Users\mauriceherault85\Documents\Montfort\Iconographie Montfort\80I6CA4IJIGNCAO5EC1QCATQQVFDCA0ZMNPFCAV0CRM8CA1G79JHCAXJMIDZCAD1GSW7CAIVHYKOCAF7IC0ECA3KJ0MHCAK2YHB6CACG4QB7CA762OBTCAEJBPOMCA54HN9QCAG1Q73WCAL3W05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554"/>
            <a:ext cx="2071670" cy="2786083"/>
          </a:xfrm>
          <a:prstGeom prst="rect">
            <a:avLst/>
          </a:prstGeom>
          <a:noFill/>
        </p:spPr>
      </p:pic>
      <p:pic>
        <p:nvPicPr>
          <p:cNvPr id="4" name="Picture 4" descr="http://montfortlucknow.org/images/prospectus_prayer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lum bright="20000" contrast="40000"/>
          </a:blip>
          <a:srcRect/>
          <a:stretch>
            <a:fillRect/>
          </a:stretch>
        </p:blipFill>
        <p:spPr bwMode="auto">
          <a:xfrm>
            <a:off x="2143108" y="0"/>
            <a:ext cx="3574936" cy="6572271"/>
          </a:xfrm>
          <a:prstGeom prst="rect">
            <a:avLst/>
          </a:prstGeom>
          <a:solidFill>
            <a:srgbClr val="FFC000"/>
          </a:solidFill>
          <a:ln>
            <a:noFill/>
          </a:ln>
        </p:spPr>
      </p:pic>
      <p:pic>
        <p:nvPicPr>
          <p:cNvPr id="5" name="Picture 5" descr="C:\Users\mauriceherault85\Documents\Montfort\Iconographie Montfort\HPBVCAZZ1U81CAY7R6CUCABVMWXWCAJ70H0OCANJOC8WCALKE90ICA75FNQECAAC53R3CAO3N293CAXCPJFUCAK7TP8CCAYKXVTICATZNVJ8CA8AJ0YNCAEER03RCAL27U9UCA3AOJANCA1XYQVQ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00958" y="214290"/>
            <a:ext cx="1643042" cy="2506692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6215042"/>
            <a:ext cx="8229600" cy="642958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</a:rPr>
              <a:t>1- </a:t>
            </a:r>
            <a:r>
              <a:rPr lang="en-US" sz="4000" b="1" dirty="0">
                <a:solidFill>
                  <a:srgbClr val="002060"/>
                </a:solidFill>
              </a:rPr>
              <a:t>A rich and contrasted personality </a:t>
            </a:r>
            <a:endParaRPr lang="fr-FR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uriceherault85\Documents\Montfort\Iconographie Montfort\louis-marie-grignon-img12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121240" y="-28321"/>
            <a:ext cx="6715172" cy="6715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229600" cy="714372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2- </a:t>
            </a:r>
            <a:r>
              <a:rPr lang="fr-FR" b="1" dirty="0">
                <a:solidFill>
                  <a:srgbClr val="FFFF00"/>
                </a:solidFill>
              </a:rPr>
              <a:t>A leader of crowds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" y="1713137"/>
            <a:ext cx="2800575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uriceherault85\Documents\Montfort\Iconographie Montfort\louis-marie-grignon-img065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107504" y="0"/>
            <a:ext cx="6786610" cy="67866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229600" cy="70410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3- </a:t>
            </a:r>
            <a:r>
              <a:rPr lang="fr-FR" b="1" dirty="0">
                <a:solidFill>
                  <a:srgbClr val="FF0000"/>
                </a:solidFill>
              </a:rPr>
              <a:t>A man who upsets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55" y="2420888"/>
            <a:ext cx="422824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575" y="-99392"/>
            <a:ext cx="5958612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mauriceherault85\Documents\Montfort\Iconographie Montfort\louis-marie-grignon-img052[1]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997312" y="980728"/>
            <a:ext cx="2146688" cy="2146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5715016"/>
            <a:ext cx="8607330" cy="775542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rgbClr val="FF0000"/>
                </a:solidFill>
              </a:rPr>
              <a:t>4-</a:t>
            </a:r>
            <a:r>
              <a:rPr lang="fr-FR" dirty="0" smtClean="0"/>
              <a:t> </a:t>
            </a:r>
            <a:r>
              <a:rPr lang="en-US" b="1" dirty="0">
                <a:solidFill>
                  <a:srgbClr val="FF0000"/>
                </a:solidFill>
              </a:rPr>
              <a:t>A man who loves the poor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2006863" cy="302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DOCUME~1\cmarsaud\LOCALS~1\Temp\\msotw9_temp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0"/>
            <a:ext cx="4286850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C:\DOCUME~1\cmarsaud\LOCALS~1\Temp\\msotw9_temp0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500033" y="3571876"/>
            <a:ext cx="3972537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963" y="3571875"/>
            <a:ext cx="4325299" cy="3315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7" name="Picture 5" descr="C:\DOCUME~1\cmarsaud\LOCALS~1\Temp\\msotw9_temp0.jpg"/>
          <p:cNvPicPr>
            <a:picLocks noChangeAspect="1" noChangeArrowheads="1"/>
          </p:cNvPicPr>
          <p:nvPr/>
        </p:nvPicPr>
        <p:blipFill>
          <a:blip r:embed="rId5">
            <a:lum bright="10000" contrast="30000"/>
          </a:blip>
          <a:srcRect/>
          <a:stretch>
            <a:fillRect/>
          </a:stretch>
        </p:blipFill>
        <p:spPr bwMode="auto">
          <a:xfrm>
            <a:off x="4805963" y="0"/>
            <a:ext cx="3980847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683568" y="5917642"/>
            <a:ext cx="738208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C00000"/>
                </a:solidFill>
                <a:latin typeface="+mj-lt"/>
              </a:rPr>
              <a:t>5- 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A preacher who touches the hearts</a:t>
            </a:r>
            <a:endParaRPr lang="fr-FR" sz="3600" b="1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uriceherault85\Documents\Montfort\Iconographie Montfort\louis-marie-grignon-img061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00B05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9512" y="0"/>
            <a:ext cx="6858048" cy="685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84698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6- </a:t>
            </a:r>
            <a:r>
              <a:rPr lang="fr-FR" b="1" dirty="0">
                <a:solidFill>
                  <a:srgbClr val="FFFF00"/>
                </a:solidFill>
              </a:rPr>
              <a:t>A contemplative in action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05190"/>
            <a:ext cx="3556000" cy="386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uriceherault85\Documents\Montfort\Iconographie Montfort\louis-marie-grignon-img098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000636"/>
            <a:ext cx="8229600" cy="1347046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rgbClr val="FFFF00"/>
                </a:solidFill>
              </a:rPr>
              <a:t>7- </a:t>
            </a:r>
            <a:r>
              <a:rPr lang="en-US" sz="4000" b="1" dirty="0">
                <a:solidFill>
                  <a:srgbClr val="FFFF00"/>
                </a:solidFill>
              </a:rPr>
              <a:t>A man at the service of the church, obedient and nonconformist</a:t>
            </a:r>
            <a:endParaRPr lang="fr-FR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96" y="285728"/>
            <a:ext cx="8286808" cy="58477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 Black" pitchFamily="34" charset="0"/>
              </a:rPr>
              <a:t>Some biographical details</a:t>
            </a:r>
            <a:endParaRPr lang="fr-FR" sz="3200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968509"/>
            <a:ext cx="4860032" cy="1384995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itchFamily="34" charset="0"/>
              </a:rPr>
              <a:t>On January 31st birth in Montfort-la-Cane (near Rennes)</a:t>
            </a:r>
            <a:endParaRPr lang="fr-FR" dirty="0">
              <a:latin typeface="Arial Black" pitchFamily="34" charset="0"/>
            </a:endParaRPr>
          </a:p>
        </p:txBody>
      </p:sp>
      <p:pic>
        <p:nvPicPr>
          <p:cNvPr id="18434" name="Picture 2" descr="Maison natale à Montfort-sur-Me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2383445"/>
            <a:ext cx="3065348" cy="2089442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5278988" y="3465628"/>
            <a:ext cx="3613492" cy="1077218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Arial Black" pitchFamily="34" charset="0"/>
                <a:cs typeface="Aharoni" pitchFamily="2" charset="-79"/>
              </a:rPr>
              <a:t>Baptism: February 1st</a:t>
            </a:r>
            <a:endParaRPr lang="fr-FR" sz="3200" dirty="0"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 his family name</a:t>
            </a:r>
            <a:r>
              <a:rPr lang="fr-FR" sz="2000" dirty="0" smtClean="0"/>
              <a:t>, </a:t>
            </a:r>
            <a:r>
              <a:rPr lang="fr-FR" sz="2800" b="1" dirty="0" smtClean="0"/>
              <a:t>GRIGNION,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dirty="0"/>
              <a:t>he will add  </a:t>
            </a:r>
            <a:r>
              <a:rPr lang="fr-FR" sz="2800" b="1" dirty="0" smtClean="0"/>
              <a:t>DE</a:t>
            </a:r>
            <a:r>
              <a:rPr lang="fr-FR" sz="2000" dirty="0" smtClean="0"/>
              <a:t> </a:t>
            </a:r>
            <a:r>
              <a:rPr lang="fr-FR" sz="2800" b="1" dirty="0" smtClean="0"/>
              <a:t>MONTFORT,</a:t>
            </a:r>
            <a:r>
              <a:rPr lang="fr-FR" sz="2800" dirty="0" smtClean="0"/>
              <a:t> </a:t>
            </a:r>
            <a:r>
              <a:rPr lang="en-US" sz="2000" dirty="0"/>
              <a:t>in memory of the place of his baptism</a:t>
            </a:r>
            <a:endParaRPr lang="fr-FR" sz="2000" dirty="0" smtClean="0"/>
          </a:p>
          <a:p>
            <a:pPr algn="ctr"/>
            <a:r>
              <a:rPr lang="en-US" sz="2000" dirty="0"/>
              <a:t>Later, he will also add </a:t>
            </a:r>
            <a:r>
              <a:rPr lang="en-US" sz="2800" b="1" dirty="0"/>
              <a:t>MARIE</a:t>
            </a:r>
            <a:r>
              <a:rPr lang="fr-FR" sz="2000" dirty="0" smtClean="0"/>
              <a:t>, </a:t>
            </a:r>
          </a:p>
          <a:p>
            <a:pPr algn="ctr"/>
            <a:r>
              <a:rPr lang="en-US" sz="2000" dirty="0"/>
              <a:t>for his love to the Virgin Mary</a:t>
            </a:r>
            <a:r>
              <a:rPr lang="fr-FR" sz="2000" dirty="0" smtClean="0"/>
              <a:t>. </a:t>
            </a:r>
            <a:r>
              <a:rPr lang="fr-FR" sz="2000" dirty="0"/>
              <a:t> Hence his name: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4000" b="1" dirty="0" smtClean="0">
                <a:solidFill>
                  <a:srgbClr val="C00000"/>
                </a:solidFill>
              </a:rPr>
              <a:t>Luis-Marie Grignion de Montfort</a:t>
            </a:r>
            <a:r>
              <a:rPr lang="fr-FR" sz="4000" dirty="0" smtClean="0">
                <a:solidFill>
                  <a:srgbClr val="C00000"/>
                </a:solidFill>
              </a:rPr>
              <a:t> </a:t>
            </a:r>
            <a:endParaRPr lang="fr-FR" sz="4000" dirty="0"/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8670"/>
            <a:ext cx="3338243" cy="25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uriceherault85\Documents\Montfort\Iconographie Montfort\louis-marie-grignon-img044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142976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72140"/>
            <a:ext cx="8229600" cy="775542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</a:rPr>
              <a:t>8- </a:t>
            </a:r>
            <a:r>
              <a:rPr lang="fr-FR" b="1" dirty="0">
                <a:solidFill>
                  <a:srgbClr val="002060"/>
                </a:solidFill>
              </a:rPr>
              <a:t>A man of desires</a:t>
            </a:r>
            <a:endParaRPr lang="fr-FR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auriceherault85\Documents\Montfort\Iconographie Montfort\louis-marie-grignon-img068[1]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prstClr val="black"/>
              <a:srgbClr val="FFC000">
                <a:tint val="45000"/>
                <a:satMod val="400000"/>
              </a:srgbClr>
            </a:duotone>
            <a:lum contrast="40000"/>
          </a:blip>
          <a:srcRect/>
          <a:stretch>
            <a:fillRect/>
          </a:stretch>
        </p:blipFill>
        <p:spPr bwMode="auto">
          <a:xfrm>
            <a:off x="1214414" y="0"/>
            <a:ext cx="6858000" cy="6858000"/>
          </a:xfrm>
          <a:prstGeom prst="rect">
            <a:avLst/>
          </a:prstGeo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5500702"/>
            <a:ext cx="8229600" cy="857248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9- </a:t>
            </a:r>
            <a:r>
              <a:rPr lang="en-US" b="1" dirty="0">
                <a:solidFill>
                  <a:srgbClr val="FFFF00"/>
                </a:solidFill>
              </a:rPr>
              <a:t>A teacher and a spiritual guide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5929330"/>
            <a:ext cx="8229600" cy="70410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rgbClr val="FFFF00"/>
                </a:solidFill>
              </a:rPr>
              <a:t>10- </a:t>
            </a:r>
            <a:r>
              <a:rPr lang="fr-FR" b="1" dirty="0" smtClean="0">
                <a:solidFill>
                  <a:srgbClr val="FFFF00"/>
                </a:solidFill>
              </a:rPr>
              <a:t>A founder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9223" name="Picture 7" descr="C:\Users\mauriceherault85\Documents\Montfort\Iconographie Montfort\louis-marie-grignon-img088[1].jpg"/>
          <p:cNvPicPr>
            <a:picLocks noChangeAspect="1" noChangeArrowheads="1"/>
          </p:cNvPicPr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4429124" y="1214422"/>
            <a:ext cx="2305061" cy="2305061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214282" y="5000636"/>
            <a:ext cx="4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Marie Louise </a:t>
            </a:r>
            <a:r>
              <a:rPr lang="fr-FR" sz="2400" b="1" dirty="0" smtClean="0"/>
              <a:t>Trichet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4643438" y="3500438"/>
            <a:ext cx="15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Mathurin</a:t>
            </a:r>
            <a:endParaRPr lang="fr-FR" sz="2400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6786578" y="5357826"/>
            <a:ext cx="1498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Fr</a:t>
            </a:r>
            <a:r>
              <a:rPr lang="fr-FR" sz="2400" b="1" dirty="0" smtClean="0"/>
              <a:t>. </a:t>
            </a:r>
            <a:r>
              <a:rPr lang="fr-FR" sz="2400" b="1" dirty="0" smtClean="0"/>
              <a:t>Mulot</a:t>
            </a:r>
            <a:endParaRPr lang="fr-FR" sz="24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184494" y="357166"/>
            <a:ext cx="338047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Company of Mary </a:t>
            </a:r>
            <a:endParaRPr lang="en-US" sz="2400" b="1" dirty="0" smtClean="0"/>
          </a:p>
          <a:p>
            <a:pPr algn="ctr"/>
            <a:r>
              <a:rPr lang="en-US" sz="2400" b="1" dirty="0" smtClean="0"/>
              <a:t>(</a:t>
            </a:r>
            <a:r>
              <a:rPr lang="en-US" sz="2400" b="1" dirty="0"/>
              <a:t>Brothers and Priests)</a:t>
            </a:r>
            <a:endParaRPr lang="fr-FR" sz="24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759836" y="1775175"/>
            <a:ext cx="333629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b="1" dirty="0"/>
              <a:t>Daughters of Wisdom</a:t>
            </a:r>
            <a:endParaRPr lang="fr-FR" sz="2400" b="1" dirty="0"/>
          </a:p>
        </p:txBody>
      </p:sp>
      <p:pic>
        <p:nvPicPr>
          <p:cNvPr id="9221" name="Picture 5" descr="C:\Users\mauriceherault85\Documents\Montfort\Iconographie Montfort\louis-marie-grignon-img155[1]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6357950" y="3071810"/>
            <a:ext cx="2305061" cy="2305061"/>
          </a:xfrm>
          <a:prstGeom prst="rect">
            <a:avLst/>
          </a:prstGeom>
          <a:noFill/>
        </p:spPr>
      </p:pic>
      <p:pic>
        <p:nvPicPr>
          <p:cNvPr id="5122" name="Picture 2" descr="Afficher l'image d'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92896"/>
            <a:ext cx="3971834" cy="238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montfortlucknow.org/images/prospectus_prayer.jpg"/>
          <p:cNvPicPr>
            <a:picLocks noChangeAspect="1" noChangeArrowheads="1"/>
          </p:cNvPicPr>
          <p:nvPr/>
        </p:nvPicPr>
        <p:blipFill>
          <a:blip r:embed="rId2">
            <a:lum bright="30000" contrast="40000"/>
          </a:blip>
          <a:srcRect/>
          <a:stretch>
            <a:fillRect/>
          </a:stretch>
        </p:blipFill>
        <p:spPr bwMode="auto">
          <a:xfrm>
            <a:off x="2643174" y="0"/>
            <a:ext cx="3823335" cy="6715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2428860" y="6211669"/>
            <a:ext cx="435771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SS</a:t>
            </a:r>
            <a:r>
              <a:rPr lang="fr-FR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</a:t>
            </a:r>
          </a:p>
          <a:p>
            <a:pPr algn="ctr"/>
            <a:r>
              <a:rPr lang="en-US" dirty="0">
                <a:latin typeface="Aharoni" pitchFamily="2" charset="-79"/>
                <a:cs typeface="Aharoni" pitchFamily="2" charset="-79"/>
              </a:rPr>
              <a:t>SAINT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LOUIS 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MARY OF MONFORT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285720" y="1857364"/>
            <a:ext cx="2786082" cy="39703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fr-FR" dirty="0" smtClean="0">
              <a:latin typeface="Arial Black" pitchFamily="34" charset="0"/>
            </a:endParaRPr>
          </a:p>
          <a:p>
            <a:pPr algn="ctr"/>
            <a:r>
              <a:rPr lang="en-US" sz="2400" dirty="0">
                <a:latin typeface="Arial Black" pitchFamily="34" charset="0"/>
              </a:rPr>
              <a:t>An ardent missionary, at the apostolic way, passionate in the announcement of Jesus Christ for everybody</a:t>
            </a:r>
            <a:r>
              <a:rPr lang="fr-FR" sz="2400" dirty="0" smtClean="0">
                <a:latin typeface="Arial Black" pitchFamily="34" charset="0"/>
              </a:rPr>
              <a:t>.</a:t>
            </a:r>
            <a:endParaRPr lang="fr-FR" dirty="0" smtClean="0">
              <a:latin typeface="Arial Black" pitchFamily="34" charset="0"/>
            </a:endParaRPr>
          </a:p>
          <a:p>
            <a:pPr algn="ctr"/>
            <a:endParaRPr lang="fr-FR" dirty="0">
              <a:latin typeface="Arial Black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500826" y="1142984"/>
            <a:ext cx="2474787" cy="37548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en-US" sz="2000" dirty="0">
                <a:latin typeface="Arial Black" pitchFamily="34" charset="0"/>
              </a:rPr>
              <a:t>His powerful Word touches the hearts</a:t>
            </a:r>
            <a:r>
              <a:rPr lang="fr-FR" sz="2000" dirty="0" smtClean="0">
                <a:latin typeface="Arial Black" pitchFamily="34" charset="0"/>
              </a:rPr>
              <a:t>.</a:t>
            </a:r>
            <a:endParaRPr lang="fr-FR" sz="2000" dirty="0" smtClean="0">
              <a:latin typeface="Arial Black" pitchFamily="34" charset="0"/>
            </a:endParaRPr>
          </a:p>
          <a:p>
            <a:pPr algn="ctr"/>
            <a:endParaRPr lang="fr-FR" sz="2000" dirty="0" smtClean="0">
              <a:latin typeface="Arial Black" pitchFamily="34" charset="0"/>
            </a:endParaRPr>
          </a:p>
          <a:p>
            <a:pPr algn="ctr"/>
            <a:r>
              <a:rPr lang="en-US" sz="2000" dirty="0">
                <a:latin typeface="Arial Black" pitchFamily="34" charset="0"/>
              </a:rPr>
              <a:t>With faith and audacity he launches the call to give life for Christ and humanity</a:t>
            </a:r>
            <a:r>
              <a:rPr lang="fr-FR" sz="2000" dirty="0" smtClean="0">
                <a:latin typeface="Arial Black" pitchFamily="34" charset="0"/>
              </a:rPr>
              <a:t>.</a:t>
            </a:r>
            <a:endParaRPr lang="fr-FR" dirty="0" smtClean="0">
              <a:latin typeface="Arial Black" pitchFamily="34" charset="0"/>
            </a:endParaRPr>
          </a:p>
          <a:p>
            <a:pPr algn="ctr"/>
            <a:endParaRPr lang="fr-FR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:\DCIM\100OLYMP\P8061100.JPG"/>
          <p:cNvPicPr>
            <a:picLocks noChangeAspect="1" noChangeArrowheads="1"/>
          </p:cNvPicPr>
          <p:nvPr/>
        </p:nvPicPr>
        <p:blipFill>
          <a:blip r:embed="rId2"/>
          <a:srcRect l="5096" r="14919" b="468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642938" y="0"/>
            <a:ext cx="1785937" cy="642938"/>
          </a:xfrm>
          <a:prstGeom prst="ellipse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0070C0"/>
                </a:solidFill>
                <a:latin typeface="Arial Black" pitchFamily="34" charset="0"/>
              </a:rPr>
              <a:t>Europa</a:t>
            </a:r>
            <a:endParaRPr lang="fr-FR" sz="2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214313" y="642938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nstantia" pitchFamily="18" charset="0"/>
              </a:rPr>
              <a:t>France, Italy, Spain, Portugal, Belgium, Holland, Denmark, England, Ireland, Germany, Poland and Croatia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3571875" y="2143125"/>
            <a:ext cx="1714500" cy="714375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>
                <a:solidFill>
                  <a:srgbClr val="1E9229"/>
                </a:solidFill>
                <a:latin typeface="Arial Black" pitchFamily="34" charset="0"/>
              </a:rPr>
              <a:t>A</a:t>
            </a:r>
            <a:r>
              <a:rPr lang="fr-FR" sz="2000" dirty="0" smtClean="0">
                <a:solidFill>
                  <a:srgbClr val="1E9229"/>
                </a:solidFill>
                <a:latin typeface="Arial Black" pitchFamily="34" charset="0"/>
              </a:rPr>
              <a:t>frica</a:t>
            </a:r>
            <a:endParaRPr lang="fr-FR" sz="2000" dirty="0">
              <a:solidFill>
                <a:srgbClr val="1E9229"/>
              </a:solidFill>
              <a:latin typeface="Arial Black" pitchFamily="34" charset="0"/>
            </a:endParaRP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3357563" y="2857500"/>
            <a:ext cx="278606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Senegal</a:t>
            </a:r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,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Guinea C.,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Burkina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F.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Cameroon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,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Gabon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,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R.C.A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.,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Congo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Brazza,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R.D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. of Congo,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Rwanda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, </a:t>
            </a:r>
            <a:endParaRPr lang="fr-FR" b="1" dirty="0" smtClean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Burundi </a:t>
            </a:r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Tanzania, Malawi, Kenya, Mozambique, Uganda, Zambia, Maurice Island and Madagascar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7215188" y="1714500"/>
            <a:ext cx="1714500" cy="985838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FF0000"/>
                </a:solidFill>
                <a:latin typeface="Arial Black" pitchFamily="34" charset="0"/>
              </a:rPr>
              <a:t>Asia</a:t>
            </a:r>
            <a:endParaRPr lang="fr-FR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3800" name="Rectangle 7"/>
          <p:cNvSpPr>
            <a:spLocks noChangeArrowheads="1"/>
          </p:cNvSpPr>
          <p:nvPr/>
        </p:nvSpPr>
        <p:spPr bwMode="auto">
          <a:xfrm>
            <a:off x="7143750" y="2786063"/>
            <a:ext cx="164306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onstantia" pitchFamily="18" charset="0"/>
              </a:rPr>
              <a:t>Burma, India, Malaysia, Singapore, Thailand and Philippines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715125" y="4500563"/>
            <a:ext cx="2000250" cy="6429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latin typeface="Arial Black" pitchFamily="34" charset="0"/>
              </a:rPr>
              <a:t>Oceania</a:t>
            </a:r>
            <a:endParaRPr lang="fr-FR" sz="2000" dirty="0">
              <a:latin typeface="Arial Black" pitchFamily="34" charset="0"/>
            </a:endParaRPr>
          </a:p>
        </p:txBody>
      </p:sp>
      <p:sp>
        <p:nvSpPr>
          <p:cNvPr id="33802" name="Rectangle 9"/>
          <p:cNvSpPr>
            <a:spLocks noChangeArrowheads="1"/>
          </p:cNvSpPr>
          <p:nvPr/>
        </p:nvSpPr>
        <p:spPr bwMode="auto">
          <a:xfrm>
            <a:off x="6929438" y="5143500"/>
            <a:ext cx="2000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onstantia" pitchFamily="18" charset="0"/>
              </a:rPr>
              <a:t>Indonesia, Papua-N. G., Fidji and Tonga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0" y="1928813"/>
            <a:ext cx="2571750" cy="714375"/>
          </a:xfrm>
          <a:prstGeom prst="ellipse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dirty="0" smtClean="0">
                <a:solidFill>
                  <a:srgbClr val="002060"/>
                </a:solidFill>
                <a:latin typeface="Arial Black" pitchFamily="34" charset="0"/>
              </a:rPr>
              <a:t>North America</a:t>
            </a:r>
            <a:endParaRPr lang="fr-FR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642938" y="2571750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onstantia" pitchFamily="18" charset="0"/>
              </a:rPr>
              <a:t>Canadá and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U.S.A.</a:t>
            </a:r>
          </a:p>
        </p:txBody>
      </p:sp>
      <p:sp>
        <p:nvSpPr>
          <p:cNvPr id="14" name="Ellipse 13"/>
          <p:cNvSpPr/>
          <p:nvPr/>
        </p:nvSpPr>
        <p:spPr>
          <a:xfrm>
            <a:off x="0" y="3286125"/>
            <a:ext cx="2786063" cy="1357313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C00000"/>
                </a:solidFill>
                <a:latin typeface="Arial Black" pitchFamily="34" charset="0"/>
              </a:rPr>
              <a:t>Antilles Central America and the South</a:t>
            </a:r>
            <a:endParaRPr lang="fr-FR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357188" y="4549775"/>
            <a:ext cx="15716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nstantia" pitchFamily="18" charset="0"/>
              </a:rPr>
              <a:t>Haiti, Nicaragua, Bolivia, Colombia, Equator, Peru. Argentina and Brazil</a:t>
            </a:r>
            <a:endParaRPr lang="fr-FR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214546" y="1"/>
            <a:ext cx="692945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 Black" pitchFamily="34" charset="0"/>
              </a:rPr>
              <a:t>MONTFORTIAN FAMILY IN THE WORLD</a:t>
            </a:r>
            <a:endParaRPr lang="fr-FR" sz="28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mauriceherault85\Documents\Montfort\Iconographie Montfort\07SLorPano02St%20Louis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10720"/>
            <a:ext cx="2865458" cy="644728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47109" name="Picture 5" descr="Im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214290"/>
            <a:ext cx="2803977" cy="6410348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-285784" y="3000372"/>
            <a:ext cx="9783897" cy="1446550"/>
          </a:xfrm>
          <a:prstGeom prst="rect">
            <a:avLst/>
          </a:prstGeom>
          <a:solidFill>
            <a:srgbClr val="FFC000"/>
          </a:solidFill>
          <a:scene3d>
            <a:camera prst="isometricOffAxis1Right"/>
            <a:lightRig rig="threePt" dir="t"/>
          </a:scene3d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HEIRS OF A HISTORY, INVENTORS OF A FUTURE</a:t>
            </a:r>
            <a:endParaRPr lang="fr-FR" sz="4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+mn-lt"/>
              <a:cs typeface="+mn-cs"/>
            </a:endParaRPr>
          </a:p>
        </p:txBody>
      </p:sp>
      <p:pic>
        <p:nvPicPr>
          <p:cNvPr id="47110" name="Picture 6" descr="C:\Users\mauriceherault85\Documents\Montfort\Iconographie Montfort\imagesCALWJE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0"/>
            <a:ext cx="2286016" cy="2627605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sp>
        <p:nvSpPr>
          <p:cNvPr id="14" name="ZoneTexte 13"/>
          <p:cNvSpPr txBox="1"/>
          <p:nvPr/>
        </p:nvSpPr>
        <p:spPr>
          <a:xfrm>
            <a:off x="3357554" y="4345852"/>
            <a:ext cx="6072230" cy="2308324"/>
          </a:xfrm>
          <a:prstGeom prst="rect">
            <a:avLst/>
          </a:prstGeom>
          <a:solidFill>
            <a:srgbClr val="00B0F0"/>
          </a:solidFill>
          <a:effectLst>
            <a:glow rad="101600">
              <a:srgbClr val="FFFF00">
                <a:alpha val="60000"/>
              </a:srgbClr>
            </a:glow>
          </a:effectLst>
          <a:scene3d>
            <a:camera prst="isometricOffAxis1Right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latin typeface="Copperplate Gothic Bold" pitchFamily="34" charset="0"/>
              </a:rPr>
              <a:t>DAUGHTERS OF WISDOM, MONTFORTIAN MISSIONARIES, BROTHERS OF SAINT GABRIEL, NUMEROUS LAY PEOPLE LINKED TO EACH OF THE THREE CONGREGATIONS</a:t>
            </a:r>
            <a:endParaRPr lang="fr-FR" sz="2400" b="1" dirty="0">
              <a:solidFill>
                <a:srgbClr val="C00000"/>
              </a:solidFill>
              <a:latin typeface="Copperplate Gothic Bold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26876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en-US" sz="3200" dirty="0">
                <a:latin typeface="Arial Black" pitchFamily="34" charset="0"/>
              </a:rPr>
              <a:t>His life (1673-1716) is contemporaneous with part of the reign of Louis XIV (1643-1715</a:t>
            </a:r>
            <a:r>
              <a:rPr lang="en-US" sz="3200" dirty="0" smtClean="0">
                <a:latin typeface="Arial Black" pitchFamily="34" charset="0"/>
              </a:rPr>
              <a:t>),</a:t>
            </a:r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fr-FR" sz="3200" dirty="0">
                <a:latin typeface="Arial Black" pitchFamily="34" charset="0"/>
              </a:rPr>
              <a:t>absolute Monarch from 1661</a:t>
            </a:r>
            <a:r>
              <a:rPr lang="fr-FR" sz="3200" dirty="0" smtClean="0">
                <a:latin typeface="Arial Black" pitchFamily="34" charset="0"/>
              </a:rPr>
              <a:t>.</a:t>
            </a:r>
          </a:p>
          <a:p>
            <a:pPr algn="ctr"/>
            <a:r>
              <a:rPr lang="fr-FR" sz="3200" dirty="0" smtClean="0">
                <a:latin typeface="Arial Black" pitchFamily="34" charset="0"/>
              </a:rPr>
              <a:t> </a:t>
            </a:r>
            <a:endParaRPr lang="fr-FR" sz="3200" dirty="0">
              <a:latin typeface="Arial Black" pitchFamily="34" charset="0"/>
            </a:endParaRPr>
          </a:p>
          <a:p>
            <a:pPr algn="ctr"/>
            <a:r>
              <a:rPr lang="en-US" sz="3200" dirty="0">
                <a:latin typeface="Arial Black" pitchFamily="34" charset="0"/>
              </a:rPr>
              <a:t>Century of arts, letters, music ... Versailles ... </a:t>
            </a:r>
            <a:endParaRPr lang="en-US" sz="3200" dirty="0" smtClean="0">
              <a:latin typeface="Arial Black" pitchFamily="34" charset="0"/>
            </a:endParaRPr>
          </a:p>
          <a:p>
            <a:pPr algn="ctr"/>
            <a:endParaRPr lang="fr-FR" sz="3200" dirty="0" smtClean="0">
              <a:latin typeface="Arial Black" pitchFamily="34" charset="0"/>
            </a:endParaRPr>
          </a:p>
          <a:p>
            <a:pPr algn="ctr"/>
            <a:r>
              <a:rPr lang="en-US" sz="3200" dirty="0">
                <a:latin typeface="Arial Black" pitchFamily="34" charset="0"/>
              </a:rPr>
              <a:t>But also of wars and miseries for the population ...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5/5c/Palace_of_Versailles.jpg/791px-Palace_of_Versaill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-56621"/>
            <a:ext cx="6215106" cy="470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www.luxuo.fr/wp-content/uploads/louis_xiv_of_fra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2954" y="0"/>
            <a:ext cx="2151046" cy="3058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histoire-geographie.ac-dijon.fr/UserFiles/Image/LeNainRep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447595"/>
            <a:ext cx="3143240" cy="2410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www.aix-mrs.iufm.fr/formations/filieres/hge/boiteaidee/quatrieme/iconographie/troisordres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12" y="4420205"/>
            <a:ext cx="2857488" cy="2437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tnlouisxiv.tableau-noir.net/siecle_de_louis_xiv/conseil_du__ro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94275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60" name="AutoShape 12" descr="data:image/jpg;base64,/9j/4AAQSkZJRgABAQAAAQABAAD/2wCEAAkGBhQSEBUUExMUFRUTFxoYGRcYGBgaGBsYHiAXIBgYGiAcJyciGhwkHBwYJC8gIzMtLTguHiAxOTAtNSc3LCkBCQoKDgwOFw8PGiwkHBwsNCwsKSwsLCkpKSksLCkpLCwsLCwsKSkpLCkpLCksKSksKSwsLCwpLCwsKSwsKSwsKf/AABEIAFkAgAMBIgACEQEDEQH/xAAbAAACAwEBAQAAAAAAAAAAAAADBQQGBwIBAP/EAD0QAAIBAgQEBAMFBgUFAQAAAAECEQMhAAQSMQUGQVETImFxMoGRFEKxwfAjUqHR4fFDYnKCkhUkM1NzFv/EABgBAQEBAQEAAAAAAAAAAAAAAAABAgME/8QAHhEBAAICAgMBAAAAAAAAAAAAAAEREmETIQIxQQP/2gAMAwEAAhEDEQA/AEfLnBkfK0mZVJZRNhiY/LlI/wCGn0wTlDMIcjRPULB+VsNFhpIx4vKZiXYkPKVA701+mPDynRG1JfpiyInbBqdGd8TKSlVHLNLpST6DEXMcoIbhFPcBYPvi7VMsov7W647yiIe4INo3+mGUpSm0+XFCj9msd4Bt/PHj8ur0VfoMaQlFXGkwSPSP1/XC3NcOC2Fu1rYmS0plHlFG3UA99IwduU6Kj/xqx9QPrh+uWYnY3xxcPB2vPfFsKqXKdF7eCgPoojHr8o0lsaSX9Bi00qiKARuR16YNWphiIEG1jIPyHbe+JlIpp5Pof+pPoMEbkyhsKdP/AIjFsNFfpvgq5eBI2wylaUtuUqCm1NZ6wo+mIvE+X6aUqjCmo0oxmPTF5KqTcX98QuYMsPslaCBNN7f7TbFjylKVLkyh/wBlSntP1nDw0BNre39f1+OF/Kyj7JQj9wf3w2nF8vckCUckQJnb1kYn0iwHwg+8fniKr3HQDbbDBBI6dPz/AKYxKo2aJBsBHTY/r9e+Pabgja+O6tEE3/HAnQmxgj13/P8ALATftO0iSCLnf2Efn9MfVuIWiBB7/q2AU6fTV6T/AGwKqIv79bYg7+1KLhf44Dmq+ozpH54BGOoxUeIcTuHk6rgkdR+fviPkwdVvnjrjPE2y9EMoGtmCqOknr8sFMaGYQsSmogMwIBtIPbEivVG0j2jFP4BUqpKVKbqhaFJAgfNbbgiD/TFjVMJiixGyoNxGFHHXC06t7aGt/tOHKELuMKOYnpihVt/hsTE9jhAQcnLORoGfuYZ6bxO+K5yxW/7SkBVjyDyz+An+Wxw3pz1ap6uFfSB949jABMT0+eOkx2hpTy5+v6OGFBIEYUeOAzftKkavL5GOpYEEyQVP4bQIwDiOeJgJUqAAnVuJGwKx9b9O22M0WfU82rFlEyu/T6d8fGkO+FVEU3pkLTqsniVCJIsxJI1Qfi0uJ9/lgFThybjLVPx6e/v9MKLNs1WWmJd1Ub73PsOuEmT5nauXFKjqRI3AliZ9gto7m+IXGeX6usGnTgTI3MeUbxNyS3pERgvAKD5ZXV8vWbVU1AqhgD9n6jzeUz7L2OLEQGFLj1GBrUo3Vdo9DJv7xffrg68by5PX+H88R6VYOIOWqqQgXzI8EjVZdJJA2A1X7tAEdsbt+wbb91/X/NtthjCWBmuYQ6sumEJsQ6qYUg3naYvPS3qYnEeJDMeGpZAqNqPmpkkj4Yg9x17zhmMygLFqNREWkCHamoE+ZWnSO5WNMN8XUDB6QRmMKvf/ABJ2Jg6djBUx2M9sIgsnyfFGSt4dJFga2LfFZyC0Q28qtj6nYYlU+ZKrPoKeamQTp+FgQ1iGMiIJPaBOHNHLxqhV2B2qXI1xM3JuLDvfYYjV8vU11BTRWlXgGoyjUWcqCSRuD8XT7sTe9SWHmubVRVhGLsdOk2EiNz0H8+uInGOJeLl6qEaW8JjBFyIO3b23wXM06jZyk5ptpBeGWSADpgvPlWb+X2sDjzmVtOVaJ+DYAzH7WbKJ0gEX9b204kRBZVwOgmVySGuiVUKLClRINzMsbTMSI6YFTbI1XI8OpR1kaSIIAgAjVq0qJBPzwLhnMbGglOqPKUAlZU9usqenbEGhRorVBVzIaR9w72EgDGvoZcQyRowaWarFDYsFLr/8ydRiFItexjvjk53M03AFSkyaQkkL4YItuwmRp6AmAN8SafFWpzpBM7liz7WuSSRGPG5iqzIi/btf674gh5TmIoWmVg6joVSCxkMCogzaZBA6nE2nzFTY6nrPTUkeUa1bUAQSIdpWAPmu/TCatxrTKlFDaj5Y0rovpI6GY9OtuuC02o1p10SCoF1ZxAuCbaha3TrvihqvMqoNNOsXmwLCrIJnbzQTM79emOqPM7Rep2iYm09zffb2xU87wZwzlVbw0I8zdARIMkCRP3oAmPn9/wBBd08lSi53K+JBkf6oHzGJQteW5hq7N4lrA6pnYA/OBYzcnbbBMvzPWtqoVIvcs4uJ9Otvpij18rVoMA4KzNwwf3nSTfax6HErLcWrgWqMgEmYG2/Tf++LQ0biedbwizrT8KBqFRmggkWIJ32t3OI+VSr5VdqfnuwBZS0LItYiAVubxGKlT47X0AmozHrqVI691k2+dxbpiRS5vdTqNOk7ruYiBEG46QAIxmg9zmYanqZq1FfDIDAtUtuAhuWImDMjb0vN4S5qlpc1NIuqvUWDIHmkj7yuPyMXrFPjdGqSXo6WZTqcVCDFiYJU7jv9MOMlnqFEi7+UfCSpMEsPiiGE6rzfucWQ88d9QbVS06J+OJe0mSTC/FFjv2wl5jzA+zV2DhmCNEaxBgghSTGkCbemJFLNeIQTUfRBkBC0k6yCYmIlP+BnfCzmGgn2WtprL8DWkDpexg3xI9gfBMgrUKczdBaLGwwary0jbSpB6D8jsJ7Y54PxdafD6dZgYWmtup2Aj09egnAzzlUNMmmiMxeFJPlVQACTs06pMdj3xewKry7UQgoSYM+WVve8MYO5tI6fLr7BmDHlUWHxgbgzHkPUW/rufMcYrVQQrMBIJ8Nb2IIU2E2jUAYMxYG8rg+drNIqoulRdiCDJOxkmfL6dsLkDzvL4rxICxb7p6bTv+GI2W5ERZLE3EAgkQTsbA7dsN85xyjl4FQkFhICKT77W/uO+In/AOspB4IhfC1yXQsST5VsxAYgHy74z2r3iPKA+z6UdiVYvGqxtsAAB8/TCH/olSBocG8kEKwtBv3267YtdDmOlUVSjA2Bibj0K7i3fEPi2YSrT0sWUSCCjQbbCOo9CI9jfCJkRM5wd/BZqoTy6FUxEGb2HoLltrbYW5WnSAtUgCJ0yRctMxuQRceo3OI+bpMp1CozKIjXJMWECPQC0Y8kqwJWL9QSd/8ALDbenvjSHuS4bSrosOmoi6TDg3sR36/2wOtygVaXokypAgkDVPlY3BKdwBMdbYBwtqSsDVam4II0eZhpO9jDCIWCZNjtIh3lKCeIq0daJMvpqNIUb9fL79+p2xBXMpw2k1XSoqqCWhw4cKBsCugOTAIMGxj5H4hy4Vc+GS6gLJ0MrCNUC8au8D0tO7niFavlqzLqFRejaabau0/eDRuGv/A4hcQ4hWqOr0yqVFTSFICgiZNnvuQQR1Avi9hJlsi9ZYVkiT5BUUd97iT8O8m2B8X4JWWiy1EawY2vYC5t7AX/ACjAn5cqqQSpk/uuhuZuJg/2x3rCUq3iJVDMjAwq6dmjUZgeaNh3GNQJnAuKZdcpRRqyg+GJGtexsQf1fE37bliCFqpDbjUl9+zT+GMXx9jpxbYybll8/RFg8+mpY/HHL8VQiA6j/cs4xEbY5xOHZk2nMvQbStV6YEhviWdXmi4m98DOTydoemRp0x4ixHU/6r7+gxjr9MdnF4tmTacs1Clen4amIsFJPzHpA+WDnPKZ6z0Jj+EmfpjHKW2B5vbE4trk1jOZykIk00btKSR8zgFPSRIdTf8AeX8v1tjITjzF4tpk2R0Rl85Q7WJQ97QTgdPKIWs2lfR4APQqLgWG/wAsY/glHDi2ZNbrUXVvLWDqC0apG+919e2/tgwziKJambXsvij1goRU6DcRbGVUsSMvtice1yamudy7RodbSSNQQi/3lOkzfdrW74i8VzNFqbnxUJCt5WaYkbAQPSMZZm98RcWPz2Z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219200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62" name="AutoShape 14" descr="data:image/jpg;base64,/9j/4AAQSkZJRgABAQAAAQABAAD/2wCEAAkGBhQSEBUUExMUFRUTFxoYGRcYGBgaGBsYHiAXIBgYGiAcJyciGhwkHBwYJC8gIzMtLTguHiAxOTAtNSc3LCkBCQoKDgwOFw8PGiwkHBwsNCwsKSwsLCkpKSksLCkpLCwsLCwsKSkpLCkpLCksKSksKSwsLCwpLCwsKSwsKSwsKf/AABEIAFkAgAMBIgACEQEDEQH/xAAbAAACAwEBAQAAAAAAAAAAAAADBQQGBwIBAP/EAD0QAAIBAgQEBAMFBgUFAQAAAAECEQMhAAQSMQUGQVETImFxMoGRFEKxwfAjUqHR4fFDYnKCkhUkM1NzFv/EABgBAQEBAQEAAAAAAAAAAAAAAAABAgME/8QAHhEBAAICAgMBAAAAAAAAAAAAAAEREmETIQIxQQP/2gAMAwEAAhEDEQA/AEfLnBkfK0mZVJZRNhiY/LlI/wCGn0wTlDMIcjRPULB+VsNFhpIx4vKZiXYkPKVA701+mPDynRG1JfpiyInbBqdGd8TKSlVHLNLpST6DEXMcoIbhFPcBYPvi7VMsov7W647yiIe4INo3+mGUpSm0+XFCj9msd4Bt/PHj8ur0VfoMaQlFXGkwSPSP1/XC3NcOC2Fu1rYmS0plHlFG3UA99IwduU6Kj/xqx9QPrh+uWYnY3xxcPB2vPfFsKqXKdF7eCgPoojHr8o0lsaSX9Bi00qiKARuR16YNWphiIEG1jIPyHbe+JlIpp5Pof+pPoMEbkyhsKdP/AIjFsNFfpvgq5eBI2wylaUtuUqCm1NZ6wo+mIvE+X6aUqjCmo0oxmPTF5KqTcX98QuYMsPslaCBNN7f7TbFjylKVLkyh/wBlSntP1nDw0BNre39f1+OF/Kyj7JQj9wf3w2nF8vckCUckQJnb1kYn0iwHwg+8fniKr3HQDbbDBBI6dPz/AKYxKo2aJBsBHTY/r9e+Pabgja+O6tEE3/HAnQmxgj13/P8ALATftO0iSCLnf2Efn9MfVuIWiBB7/q2AU6fTV6T/AGwKqIv79bYg7+1KLhf44Dmq+ozpH54BGOoxUeIcTuHk6rgkdR+fviPkwdVvnjrjPE2y9EMoGtmCqOknr8sFMaGYQsSmogMwIBtIPbEivVG0j2jFP4BUqpKVKbqhaFJAgfNbbgiD/TFjVMJiixGyoNxGFHHXC06t7aGt/tOHKELuMKOYnpihVt/hsTE9jhAQcnLORoGfuYZ6bxO+K5yxW/7SkBVjyDyz+An+Wxw3pz1ap6uFfSB949jABMT0+eOkx2hpTy5+v6OGFBIEYUeOAzftKkavL5GOpYEEyQVP4bQIwDiOeJgJUqAAnVuJGwKx9b9O22M0WfU82rFlEyu/T6d8fGkO+FVEU3pkLTqsniVCJIsxJI1Qfi0uJ9/lgFThybjLVPx6e/v9MKLNs1WWmJd1Ub73PsOuEmT5nauXFKjqRI3AliZ9gto7m+IXGeX6usGnTgTI3MeUbxNyS3pERgvAKD5ZXV8vWbVU1AqhgD9n6jzeUz7L2OLEQGFLj1GBrUo3Vdo9DJv7xffrg68by5PX+H88R6VYOIOWqqQgXzI8EjVZdJJA2A1X7tAEdsbt+wbb91/X/NtthjCWBmuYQ6sumEJsQ6qYUg3naYvPS3qYnEeJDMeGpZAqNqPmpkkj4Yg9x17zhmMygLFqNREWkCHamoE+ZWnSO5WNMN8XUDB6QRmMKvf/ABJ2Jg6djBUx2M9sIgsnyfFGSt4dJFga2LfFZyC0Q28qtj6nYYlU+ZKrPoKeamQTp+FgQ1iGMiIJPaBOHNHLxqhV2B2qXI1xM3JuLDvfYYjV8vU11BTRWlXgGoyjUWcqCSRuD8XT7sTe9SWHmubVRVhGLsdOk2EiNz0H8+uInGOJeLl6qEaW8JjBFyIO3b23wXM06jZyk5ptpBeGWSADpgvPlWb+X2sDjzmVtOVaJ+DYAzH7WbKJ0gEX9b204kRBZVwOgmVySGuiVUKLClRINzMsbTMSI6YFTbI1XI8OpR1kaSIIAgAjVq0qJBPzwLhnMbGglOqPKUAlZU9usqenbEGhRorVBVzIaR9w72EgDGvoZcQyRowaWarFDYsFLr/8ydRiFItexjvjk53M03AFSkyaQkkL4YItuwmRp6AmAN8SafFWpzpBM7liz7WuSSRGPG5iqzIi/btf674gh5TmIoWmVg6joVSCxkMCogzaZBA6nE2nzFTY6nrPTUkeUa1bUAQSIdpWAPmu/TCatxrTKlFDaj5Y0rovpI6GY9OtuuC02o1p10SCoF1ZxAuCbaha3TrvihqvMqoNNOsXmwLCrIJnbzQTM79emOqPM7Rep2iYm09zffb2xU87wZwzlVbw0I8zdARIMkCRP3oAmPn9/wBBd08lSi53K+JBkf6oHzGJQteW5hq7N4lrA6pnYA/OBYzcnbbBMvzPWtqoVIvcs4uJ9Otvpij18rVoMA4KzNwwf3nSTfax6HErLcWrgWqMgEmYG2/Tf++LQ0biedbwizrT8KBqFRmggkWIJ32t3OI+VSr5VdqfnuwBZS0LItYiAVubxGKlT47X0AmozHrqVI691k2+dxbpiRS5vdTqNOk7ruYiBEG46QAIxmg9zmYanqZq1FfDIDAtUtuAhuWImDMjb0vN4S5qlpc1NIuqvUWDIHmkj7yuPyMXrFPjdGqSXo6WZTqcVCDFiYJU7jv9MOMlnqFEi7+UfCSpMEsPiiGE6rzfucWQ88d9QbVS06J+OJe0mSTC/FFjv2wl5jzA+zV2DhmCNEaxBgghSTGkCbemJFLNeIQTUfRBkBC0k6yCYmIlP+BnfCzmGgn2WtprL8DWkDpexg3xI9gfBMgrUKczdBaLGwwary0jbSpB6D8jsJ7Y54PxdafD6dZgYWmtup2Aj09egnAzzlUNMmmiMxeFJPlVQACTs06pMdj3xewKry7UQgoSYM+WVve8MYO5tI6fLr7BmDHlUWHxgbgzHkPUW/rufMcYrVQQrMBIJ8Nb2IIU2E2jUAYMxYG8rg+drNIqoulRdiCDJOxkmfL6dsLkDzvL4rxICxb7p6bTv+GI2W5ERZLE3EAgkQTsbA7dsN85xyjl4FQkFhICKT77W/uO+In/AOspB4IhfC1yXQsST5VsxAYgHy74z2r3iPKA+z6UdiVYvGqxtsAAB8/TCH/olSBocG8kEKwtBv3267YtdDmOlUVSjA2Bibj0K7i3fEPi2YSrT0sWUSCCjQbbCOo9CI9jfCJkRM5wd/BZqoTy6FUxEGb2HoLltrbYW5WnSAtUgCJ0yRctMxuQRceo3OI+bpMp1CozKIjXJMWECPQC0Y8kqwJWL9QSd/8ALDbenvjSHuS4bSrosOmoi6TDg3sR36/2wOtygVaXokypAgkDVPlY3BKdwBMdbYBwtqSsDVam4II0eZhpO9jDCIWCZNjtIh3lKCeIq0daJMvpqNIUb9fL79+p2xBXMpw2k1XSoqqCWhw4cKBsCugOTAIMGxj5H4hy4Vc+GS6gLJ0MrCNUC8au8D0tO7niFavlqzLqFRejaabau0/eDRuGv/A4hcQ4hWqOr0yqVFTSFICgiZNnvuQQR1Avi9hJlsi9ZYVkiT5BUUd97iT8O8m2B8X4JWWiy1EawY2vYC5t7AX/ACjAn5cqqQSpk/uuhuZuJg/2x3rCUq3iJVDMjAwq6dmjUZgeaNh3GNQJnAuKZdcpRRqyg+GJGtexsQf1fE37bliCFqpDbjUl9+zT+GMXx9jpxbYybll8/RFg8+mpY/HHL8VQiA6j/cs4xEbY5xOHZk2nMvQbStV6YEhviWdXmi4m98DOTydoemRp0x4ixHU/6r7+gxjr9MdnF4tmTacs1Clen4amIsFJPzHpA+WDnPKZ6z0Jj+EmfpjHKW2B5vbE4trk1jOZykIk00btKSR8zgFPSRIdTf8AeX8v1tjITjzF4tpk2R0Rl85Q7WJQ97QTgdPKIWs2lfR4APQqLgWG/wAsY/glHDi2ZNbrUXVvLWDqC0apG+919e2/tgwziKJambXsvij1goRU6DcRbGVUsSMvtice1yamudy7RodbSSNQQi/3lOkzfdrW74i8VzNFqbnxUJCt5WaYkbAQPSMZZm98RcWPz2ZP/9k=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155575" y="-403225"/>
            <a:ext cx="1219200" cy="8477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4" name="Picture 16" descr="http://www.helmo.be/esas/mapage/images/1_5_salpetrier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43240" y="4572008"/>
            <a:ext cx="3143314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lewebpedagogique.com/stephanieforet/files/2009/11/musiciens-de-Louis-XIV-PUGE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643314"/>
            <a:ext cx="2063774" cy="281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http://www.herodote.net/Images/MoliereFarceu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214290"/>
            <a:ext cx="44447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6" name="Picture 8" descr="http://enviedhistoire.canalblog.com/images/nocr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573" y="428604"/>
            <a:ext cx="3333251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8" name="Picture 10" descr="http://www.artbible.net/2NT/ACTS%2002%20PENTECOST%20AND%20PREACHING...PENTECOTE%20ET%20PREDICATION_/18%20LE%20BRUN%20DESCENTE%20DU%20ST%20ESPRI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643314"/>
            <a:ext cx="2500330" cy="299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Hotel des Invalid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357562"/>
            <a:ext cx="3786174" cy="2738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28596" y="1357298"/>
            <a:ext cx="8286808" cy="507831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latin typeface="Monotype Corsiva" pitchFamily="66" charset="0"/>
              </a:rPr>
              <a:t>The great century of the </a:t>
            </a:r>
            <a:r>
              <a:rPr lang="en-US" sz="9600" b="1" dirty="0" smtClean="0">
                <a:solidFill>
                  <a:srgbClr val="002060"/>
                </a:solidFill>
                <a:latin typeface="Monotype Corsiva" pitchFamily="66" charset="0"/>
              </a:rPr>
              <a:t>souls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Monotype Corsiva" pitchFamily="66" charset="0"/>
              </a:rPr>
              <a:t>Following the steps of the great names of the </a:t>
            </a:r>
            <a:r>
              <a:rPr lang="fr-FR" sz="4800" b="1" dirty="0" smtClean="0">
                <a:solidFill>
                  <a:srgbClr val="002060"/>
                </a:solidFill>
                <a:latin typeface="Monotype Corsiva" pitchFamily="66" charset="0"/>
              </a:rPr>
              <a:t>  </a:t>
            </a:r>
          </a:p>
          <a:p>
            <a:pPr algn="ctr"/>
            <a:r>
              <a:rPr lang="fr-FR" sz="4800" b="1" dirty="0">
                <a:solidFill>
                  <a:srgbClr val="002060"/>
                </a:solidFill>
                <a:latin typeface="Monotype Corsiva" pitchFamily="66" charset="0"/>
              </a:rPr>
              <a:t>«French Spirituality School»</a:t>
            </a:r>
            <a:endParaRPr lang="fr-FR" sz="48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endParaRPr lang="fr-FR" dirty="0" smtClean="0"/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Saint%20Vincent%20de%20Paul%201581-16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4414" cy="165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StLoui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85926"/>
            <a:ext cx="1214446" cy="172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mariel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11330"/>
            <a:ext cx="1214414" cy="148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St-Jean-Eude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325591"/>
            <a:ext cx="1214414" cy="153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_oli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0"/>
            <a:ext cx="1130002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Catherine_deB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3240" y="1714488"/>
            <a:ext cx="115839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nicolas_barre_ph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71802" y="3643314"/>
            <a:ext cx="1071570" cy="1530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 descr="220px-Mgr_Francois_Pall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1802" y="5286388"/>
            <a:ext cx="1123621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la_sall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5074" y="1"/>
            <a:ext cx="1007673" cy="150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 descr="PV1-petit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15074" y="1714488"/>
            <a:ext cx="114102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 descr="Poullart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86512" y="3500438"/>
            <a:ext cx="1000132" cy="146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1214414" y="214290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Saint Vincent of Paúl </a:t>
            </a:r>
            <a:endParaRPr lang="fr-FR" dirty="0" smtClean="0"/>
          </a:p>
          <a:p>
            <a:r>
              <a:rPr lang="fr-FR" dirty="0" smtClean="0"/>
              <a:t>1581 </a:t>
            </a:r>
            <a:r>
              <a:rPr lang="fr-FR" dirty="0"/>
              <a:t>- 1660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1214414" y="2143116"/>
            <a:ext cx="1997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Louise </a:t>
            </a:r>
            <a:r>
              <a:rPr lang="fr-FR" dirty="0" smtClean="0"/>
              <a:t>de Marillac</a:t>
            </a:r>
          </a:p>
          <a:p>
            <a:r>
              <a:rPr lang="fr-FR" dirty="0" smtClean="0"/>
              <a:t>1591 - 1660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1214414" y="3857628"/>
            <a:ext cx="1386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Blessed</a:t>
            </a:r>
            <a:endParaRPr lang="fr-FR" dirty="0" smtClean="0"/>
          </a:p>
          <a:p>
            <a:r>
              <a:rPr lang="fr-FR" dirty="0" smtClean="0"/>
              <a:t>Mary of the </a:t>
            </a:r>
            <a:endParaRPr lang="fr-FR" dirty="0" smtClean="0"/>
          </a:p>
          <a:p>
            <a:r>
              <a:rPr lang="fr-FR" dirty="0" smtClean="0"/>
              <a:t>Incarnation</a:t>
            </a:r>
            <a:endParaRPr lang="fr-FR" dirty="0" smtClean="0"/>
          </a:p>
          <a:p>
            <a:r>
              <a:rPr lang="fr-FR" dirty="0" smtClean="0"/>
              <a:t>1599-1672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286248" y="214290"/>
            <a:ext cx="14365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Jean-Jacques</a:t>
            </a:r>
          </a:p>
          <a:p>
            <a:r>
              <a:rPr lang="fr-FR" dirty="0" smtClean="0"/>
              <a:t>Olier </a:t>
            </a:r>
          </a:p>
          <a:p>
            <a:r>
              <a:rPr lang="fr-FR" dirty="0" smtClean="0"/>
              <a:t>1608 - 1657</a:t>
            </a:r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214414" y="5429264"/>
            <a:ext cx="12624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Saint</a:t>
            </a:r>
            <a:endParaRPr lang="fr-FR" dirty="0" smtClean="0"/>
          </a:p>
          <a:p>
            <a:r>
              <a:rPr lang="fr-FR" dirty="0" smtClean="0"/>
              <a:t>Jean Eudes</a:t>
            </a:r>
          </a:p>
          <a:p>
            <a:r>
              <a:rPr lang="fr-FR" dirty="0" smtClean="0"/>
              <a:t>1601-1680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4357686" y="1785926"/>
            <a:ext cx="2036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Mother </a:t>
            </a:r>
            <a:r>
              <a:rPr lang="fr-FR" dirty="0" smtClean="0"/>
              <a:t>Mechtilde </a:t>
            </a:r>
          </a:p>
          <a:p>
            <a:r>
              <a:rPr lang="fr-FR" dirty="0" smtClean="0"/>
              <a:t>Of the Holy </a:t>
            </a:r>
          </a:p>
          <a:p>
            <a:r>
              <a:rPr lang="fr-FR" dirty="0" smtClean="0"/>
              <a:t>Sacrament</a:t>
            </a:r>
            <a:endParaRPr lang="fr-FR" dirty="0" smtClean="0"/>
          </a:p>
          <a:p>
            <a:r>
              <a:rPr lang="fr-FR" dirty="0" smtClean="0"/>
              <a:t>1614-1698</a:t>
            </a:r>
            <a:endParaRPr lang="fr-FR" dirty="0"/>
          </a:p>
        </p:txBody>
      </p:sp>
      <p:sp>
        <p:nvSpPr>
          <p:cNvPr id="23" name="ZoneTexte 22"/>
          <p:cNvSpPr txBox="1"/>
          <p:nvPr/>
        </p:nvSpPr>
        <p:spPr>
          <a:xfrm>
            <a:off x="4214810" y="3786190"/>
            <a:ext cx="1560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Blessed</a:t>
            </a:r>
            <a:endParaRPr lang="fr-FR" dirty="0" smtClean="0"/>
          </a:p>
          <a:p>
            <a:r>
              <a:rPr lang="fr-FR" dirty="0" smtClean="0"/>
              <a:t> </a:t>
            </a:r>
            <a:r>
              <a:rPr lang="fr-FR" dirty="0" smtClean="0"/>
              <a:t>Nicolas </a:t>
            </a:r>
            <a:r>
              <a:rPr lang="fr-FR" dirty="0" smtClean="0"/>
              <a:t>Barré</a:t>
            </a:r>
          </a:p>
          <a:p>
            <a:r>
              <a:rPr lang="fr-FR" dirty="0" smtClean="0"/>
              <a:t>1621-1686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4357686" y="5429264"/>
            <a:ext cx="14539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Francis </a:t>
            </a:r>
            <a:r>
              <a:rPr lang="fr-FR" dirty="0" smtClean="0"/>
              <a:t>Pallu</a:t>
            </a:r>
          </a:p>
          <a:p>
            <a:r>
              <a:rPr lang="fr-FR" dirty="0" smtClean="0"/>
              <a:t>1626 -1684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215206" y="0"/>
            <a:ext cx="2033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Saint Jean </a:t>
            </a:r>
            <a:r>
              <a:rPr lang="fr-FR" dirty="0" smtClean="0"/>
              <a:t>Baptiste</a:t>
            </a:r>
          </a:p>
          <a:p>
            <a:r>
              <a:rPr lang="fr-FR" dirty="0" smtClean="0"/>
              <a:t> </a:t>
            </a:r>
            <a:r>
              <a:rPr lang="fr-FR" dirty="0"/>
              <a:t>of la </a:t>
            </a:r>
            <a:r>
              <a:rPr lang="fr-FR" dirty="0" smtClean="0"/>
              <a:t>Salle</a:t>
            </a:r>
          </a:p>
          <a:p>
            <a:r>
              <a:rPr lang="fr-FR" dirty="0" smtClean="0"/>
              <a:t>1651-1719</a:t>
            </a:r>
            <a:endParaRPr lang="fr-FR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7429520" y="1928802"/>
            <a:ext cx="14091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Blessed </a:t>
            </a:r>
            <a:endParaRPr lang="fr-FR" dirty="0" smtClean="0"/>
          </a:p>
          <a:p>
            <a:r>
              <a:rPr lang="fr-FR" dirty="0" smtClean="0"/>
              <a:t>Pierre Vigne</a:t>
            </a:r>
          </a:p>
          <a:p>
            <a:r>
              <a:rPr lang="fr-FR" dirty="0" smtClean="0"/>
              <a:t>1670-1740</a:t>
            </a:r>
          </a:p>
          <a:p>
            <a:endParaRPr lang="fr-FR" dirty="0"/>
          </a:p>
        </p:txBody>
      </p:sp>
      <p:sp>
        <p:nvSpPr>
          <p:cNvPr id="32" name="ZoneTexte 31"/>
          <p:cNvSpPr txBox="1"/>
          <p:nvPr/>
        </p:nvSpPr>
        <p:spPr>
          <a:xfrm>
            <a:off x="7286644" y="3500438"/>
            <a:ext cx="17808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Claude </a:t>
            </a:r>
            <a:r>
              <a:rPr lang="fr-FR" dirty="0" err="1" smtClean="0"/>
              <a:t>Poullart</a:t>
            </a:r>
            <a:r>
              <a:rPr lang="fr-FR" dirty="0" smtClean="0"/>
              <a:t> </a:t>
            </a:r>
          </a:p>
          <a:p>
            <a:r>
              <a:rPr lang="fr-FR" dirty="0" smtClean="0"/>
              <a:t>des Places</a:t>
            </a:r>
          </a:p>
          <a:p>
            <a:r>
              <a:rPr lang="fr-FR" dirty="0" smtClean="0"/>
              <a:t>1679-1709</a:t>
            </a:r>
          </a:p>
          <a:p>
            <a:endParaRPr lang="fr-FR" dirty="0"/>
          </a:p>
        </p:txBody>
      </p:sp>
      <p:pic>
        <p:nvPicPr>
          <p:cNvPr id="16401" name="Picture 17" descr="mini2-41195774marie-louise-de-jesus-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86512" y="5286388"/>
            <a:ext cx="961658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ZoneTexte 33"/>
          <p:cNvSpPr txBox="1"/>
          <p:nvPr/>
        </p:nvSpPr>
        <p:spPr>
          <a:xfrm>
            <a:off x="7286644" y="5357826"/>
            <a:ext cx="18573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Blessed</a:t>
            </a:r>
            <a:endParaRPr lang="fr-FR" dirty="0" smtClean="0"/>
          </a:p>
          <a:p>
            <a:r>
              <a:rPr lang="fr-FR" dirty="0" smtClean="0"/>
              <a:t>Marie Louise </a:t>
            </a:r>
          </a:p>
          <a:p>
            <a:r>
              <a:rPr lang="fr-FR" dirty="0" smtClean="0"/>
              <a:t>Trichet</a:t>
            </a:r>
          </a:p>
          <a:p>
            <a:r>
              <a:rPr lang="fr-FR" dirty="0" smtClean="0"/>
              <a:t>1684-1759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illustrative de l'article Pierre de Bérul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40" y="346663"/>
            <a:ext cx="2232248" cy="227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5974" y="476672"/>
            <a:ext cx="53153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Cardinal </a:t>
            </a:r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Pierre de BÉRULLE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Founder of the Oratory </a:t>
            </a:r>
            <a:endParaRPr lang="fr-FR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1575-1629</a:t>
            </a:r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He ordered to come the first Carmelites </a:t>
            </a:r>
            <a:endParaRPr lang="en-US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from </a:t>
            </a:r>
            <a:r>
              <a:rPr lang="en-US" b="1" dirty="0">
                <a:solidFill>
                  <a:schemeClr val="bg1"/>
                </a:solidFill>
                <a:latin typeface="Arial Black" panose="020B0A04020102020204" pitchFamily="34" charset="0"/>
              </a:rPr>
              <a:t>Spain to France</a:t>
            </a:r>
            <a:endParaRPr lang="fr-FR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Description de cette image, également commentée ci-aprè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341176" cy="304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699792" y="3068960"/>
            <a:ext cx="57294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Jean-Jacques OLIER </a:t>
            </a: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(</a:t>
            </a:r>
            <a:r>
              <a:rPr lang="fr-FR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Mr</a:t>
            </a:r>
            <a:r>
              <a:rPr lang="fr-FR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OLIER)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1609-1657</a:t>
            </a: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He created the first French seminary, after the celebration of Trent Council</a:t>
            </a:r>
            <a:r>
              <a:rPr lang="fr-FR" sz="2400" b="1" dirty="0" smtClean="0">
                <a:solidFill>
                  <a:schemeClr val="bg1"/>
                </a:solidFill>
              </a:rPr>
              <a:t>. </a:t>
            </a:r>
            <a:endParaRPr lang="fr-FR" sz="2400" b="1" dirty="0" smtClean="0">
              <a:solidFill>
                <a:schemeClr val="bg1"/>
              </a:solidFill>
            </a:endParaRPr>
          </a:p>
          <a:p>
            <a:endParaRPr lang="fr-FR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He founded the Company of the Priests of Saint-</a:t>
            </a:r>
            <a:r>
              <a:rPr lang="en-US" sz="2400" b="1" dirty="0" err="1">
                <a:solidFill>
                  <a:schemeClr val="bg1"/>
                </a:solidFill>
              </a:rPr>
              <a:t>Sulpice</a:t>
            </a:r>
            <a:r>
              <a:rPr lang="fr-FR" sz="2400" b="1" dirty="0" smtClean="0">
                <a:solidFill>
                  <a:schemeClr val="bg1"/>
                </a:solidFill>
              </a:rPr>
              <a:t>.</a:t>
            </a:r>
            <a:r>
              <a:rPr lang="fr-FR" dirty="0" smtClean="0"/>
              <a:t>.</a:t>
            </a:r>
            <a:endParaRPr lang="fr-FR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9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1789</TotalTime>
  <Words>836</Words>
  <Application>Microsoft Office PowerPoint</Application>
  <PresentationFormat>Presentación en pantalla (4:3)</PresentationFormat>
  <Paragraphs>193</Paragraphs>
  <Slides>35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3" baseType="lpstr">
      <vt:lpstr>Aharoni</vt:lpstr>
      <vt:lpstr>Arial Black</vt:lpstr>
      <vt:lpstr>Calibri</vt:lpstr>
      <vt:lpstr>Constantia</vt:lpstr>
      <vt:lpstr>Copperplate Gothic Bold</vt:lpstr>
      <vt:lpstr>Monotype Corsiva</vt:lpstr>
      <vt:lpstr>Wingdings 2</vt:lpstr>
      <vt:lpstr>Débit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1- A rich and contrasted personality </vt:lpstr>
      <vt:lpstr>2- A leader of crowds</vt:lpstr>
      <vt:lpstr>3- A man who upsets</vt:lpstr>
      <vt:lpstr> 4- A man who loves the poor</vt:lpstr>
      <vt:lpstr>Presentación de PowerPoint</vt:lpstr>
      <vt:lpstr>6- A contemplative in action</vt:lpstr>
      <vt:lpstr>7- A man at the service of the church, obedient and nonconformist</vt:lpstr>
      <vt:lpstr>8- A man of desires</vt:lpstr>
      <vt:lpstr>9- A teacher and a spiritual guide</vt:lpstr>
      <vt:lpstr>10- A founder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mauriceherault85</dc:creator>
  <cp:lastModifiedBy>HP</cp:lastModifiedBy>
  <cp:revision>95</cp:revision>
  <dcterms:created xsi:type="dcterms:W3CDTF">2010-08-22T16:48:54Z</dcterms:created>
  <dcterms:modified xsi:type="dcterms:W3CDTF">2020-06-15T16:31:05Z</dcterms:modified>
</cp:coreProperties>
</file>