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4" r:id="rId2"/>
    <p:sldId id="256" r:id="rId3"/>
    <p:sldId id="257" r:id="rId4"/>
    <p:sldId id="264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9619"/>
    <a:srgbClr val="FE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54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72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7221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580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810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47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382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57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86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60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55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34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5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04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44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3DF4B-F660-47B9-864E-45D6DA3401B9}" type="datetimeFigureOut">
              <a:rPr lang="fr-FR" smtClean="0"/>
              <a:t>25/06/2020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14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392906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53543" y="2131449"/>
            <a:ext cx="833845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48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Louis Marie Grignion de </a:t>
            </a:r>
            <a:r>
              <a:rPr lang="fr-FR" altLang="fr-FR" sz="48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Montfort</a:t>
            </a:r>
          </a:p>
          <a:p>
            <a:pPr algn="ctr"/>
            <a:r>
              <a:rPr lang="en-US" altLang="fr-FR" sz="4800" b="1" dirty="0">
                <a:latin typeface="Lucida Calligraphy" panose="03010101010101010101" pitchFamily="66" charset="0"/>
              </a:rPr>
              <a:t>a man with a passion for </a:t>
            </a:r>
            <a:endParaRPr lang="en-US" altLang="fr-FR" sz="48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fr-FR" sz="44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Jesus Christ Incarnate Wisdom </a:t>
            </a:r>
            <a:endParaRPr lang="fr-FR" altLang="fr-FR" sz="48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0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3439" y="315575"/>
            <a:ext cx="10615749" cy="23083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His language expresses a </a:t>
            </a:r>
            <a:r>
              <a:rPr lang="fr-FR" sz="36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mystical experience; </a:t>
            </a:r>
            <a:endParaRPr lang="fr-FR" sz="3600" b="1" dirty="0" smtClean="0">
              <a:solidFill>
                <a:srgbClr val="FF000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an experience that confronts the deepest part of our being </a:t>
            </a:r>
            <a:r>
              <a:rPr lang="en-US" sz="3600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with 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sz="36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Someone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’. </a:t>
            </a:r>
            <a:endParaRPr lang="fr-FR" sz="3600" dirty="0" smtClean="0">
              <a:solidFill>
                <a:srgbClr val="00206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It is a moving encounter with the 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sz="36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Absolute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’. </a:t>
            </a:r>
            <a:endParaRPr lang="fr-FR" sz="3600" dirty="0">
              <a:solidFill>
                <a:srgbClr val="00206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9" y="2967335"/>
            <a:ext cx="7794171" cy="286232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6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At the same </a:t>
            </a:r>
            <a:r>
              <a:rPr lang="fr-FR" sz="36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time </a:t>
            </a:r>
            <a:endParaRPr lang="fr-FR" sz="3600" dirty="0" smtClean="0"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it is a painful experience </a:t>
            </a:r>
            <a:r>
              <a:rPr lang="en-US" sz="36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of a purifying and transforming nature and </a:t>
            </a:r>
            <a:r>
              <a:rPr lang="en-US" sz="3600" b="1" dirty="0">
                <a:solidFill>
                  <a:srgbClr val="00B05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an experience of deep </a:t>
            </a:r>
            <a:r>
              <a:rPr lang="en-US" sz="3600" b="1" dirty="0" smtClean="0">
                <a:solidFill>
                  <a:srgbClr val="00B05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joy</a:t>
            </a:r>
            <a:r>
              <a:rPr lang="fr-FR" sz="3600" b="1" dirty="0" smtClean="0">
                <a:solidFill>
                  <a:srgbClr val="00B05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that of knowing </a:t>
            </a:r>
            <a:r>
              <a:rPr lang="fr-FR" sz="36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Someone 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who </a:t>
            </a:r>
            <a:r>
              <a:rPr lang="fr-FR" sz="36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fills us totally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lang="fr-FR" sz="3600" dirty="0"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7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90" y="145758"/>
            <a:ext cx="9884228" cy="25545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Knowing and loving Jesus Christ</a:t>
            </a: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the unique and wonderful Wisdom</a:t>
            </a: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leads to wanting to make him known and loved by many</a:t>
            </a: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lang="fr-FR" sz="4000" i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996" y="4973823"/>
            <a:ext cx="11168743" cy="1754326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5400" b="1" i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This is the purpose of the missions that he will give until the end of his life</a:t>
            </a:r>
            <a:r>
              <a:rPr lang="fr-FR" sz="5400" b="1" i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lang="fr-FR" sz="5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98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5132" y="691034"/>
            <a:ext cx="11808822" cy="4770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40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Two essential meanings of the word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altLang="fr-FR" sz="48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Wisdom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 </a:t>
            </a:r>
            <a:endParaRPr kumimoji="0" lang="fr-FR" altLang="fr-F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</a:t>
            </a:r>
            <a:r>
              <a:rPr lang="en-US" altLang="fr-FR" sz="3200" i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among the various meanings Louis Marie gives to this word: cf. LEW 13</a:t>
            </a: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)</a:t>
            </a:r>
            <a:endParaRPr kumimoji="0" lang="fr-FR" altLang="fr-FR" sz="32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Wisdom 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as 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altLang="fr-FR" sz="40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Someone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i.e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. </a:t>
            </a:r>
            <a:r>
              <a:rPr lang="fr-FR" alt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Jesus Christ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	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sz="40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Wisdom 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as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‘</a:t>
            </a:r>
            <a:r>
              <a:rPr lang="fr-FR" altLang="fr-FR" sz="40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gift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’, 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That is to say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communication of Christ to men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8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491163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01783" y="-17621"/>
            <a:ext cx="9601200" cy="124649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pperplate Gothic Light" panose="020E0507020206020404" pitchFamily="34" charset="0"/>
              </a:rPr>
              <a:t>3. </a:t>
            </a:r>
            <a:r>
              <a:rPr lang="en-US" altLang="fr-FR" sz="3200" b="1" dirty="0">
                <a:latin typeface="Copperplate Gothic Light" panose="020E0507020206020404" pitchFamily="34" charset="0"/>
              </a:rPr>
              <a:t>Jesus Christ, Wisdom, according to </a:t>
            </a:r>
            <a:r>
              <a:rPr lang="en-US" altLang="fr-FR" sz="3200" b="1" dirty="0" smtClean="0">
                <a:latin typeface="Copperplate Gothic Light" panose="020E0507020206020404" pitchFamily="34" charset="0"/>
              </a:rPr>
              <a:t>Montfort</a:t>
            </a:r>
            <a:endParaRPr kumimoji="0" lang="fr-FR" altLang="fr-F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pperplate Gothic Light" panose="020E05070202060204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0446" y="1118049"/>
            <a:ext cx="11639005" cy="5416868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By attributing to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en-US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Christ this title of Wisdom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Louis Marie highlights </a:t>
            </a:r>
            <a:r>
              <a:rPr kumimoji="0" lang="fr-FR" altLang="fr-F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four </a:t>
            </a:r>
            <a:r>
              <a:rPr lang="fr-FR" alt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aspects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of his </a:t>
            </a: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Mystery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in harmony with biblical Revelation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He does so in the perspective of the gift that Wisdom makes of herself to us in </a:t>
            </a: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 (mystical) experience </a:t>
            </a:r>
            <a:endParaRPr lang="fr-FR" altLang="fr-FR" sz="3200" b="1" dirty="0" smtClean="0">
              <a:solidFill>
                <a:srgbClr val="FF0000"/>
              </a:solidFill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US" alt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of loving and </a:t>
            </a:r>
            <a:r>
              <a:rPr lang="en-US" altLang="fr-FR" sz="4000" b="1" dirty="0" err="1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savoury</a:t>
            </a:r>
            <a:r>
              <a:rPr lang="en-US" alt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knowledge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lvl="0" indent="352425">
              <a:buFontTx/>
              <a:buChar char="•"/>
            </a:pPr>
            <a:r>
              <a:rPr lang="fr-FR" alt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of communion,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lvl="0" indent="352425">
              <a:buFontTx/>
              <a:buChar char="•"/>
            </a:pPr>
            <a:r>
              <a:rPr lang="fr-FR" alt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of transformation,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lvl="0" indent="352425">
              <a:buFontTx/>
              <a:buChar char="•"/>
            </a:pPr>
            <a:r>
              <a:rPr lang="fr-FR" alt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of divinization…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3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743" y="179423"/>
            <a:ext cx="11952514" cy="353943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3.1. 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Cristo como </a:t>
            </a: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plenitud’ </a:t>
            </a: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‘quien encierra en sí mismo toda </a:t>
            </a:r>
            <a:r>
              <a:rPr lang="fr-FR" sz="3200" b="1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la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plenitud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de la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divinidad</a:t>
            </a:r>
            <a:r>
              <a:rPr lang="fr-FR" sz="3200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(Col. 1, 16</a:t>
            </a:r>
            <a:r>
              <a:rPr lang="fr-FR" sz="3200" i="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Y la humanidad</a:t>
            </a:r>
            <a:r>
              <a:rPr lang="fr-FR" sz="3200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’</a:t>
            </a: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…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 ; </a:t>
            </a:r>
            <a:endParaRPr lang="fr-FR" sz="3200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‘resumen de las obras 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de </a:t>
            </a: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Dios… preciosa perla </a:t>
            </a:r>
          </a:p>
          <a:p>
            <a:pPr algn="just">
              <a:spcAft>
                <a:spcPts val="0"/>
              </a:spcAft>
            </a:pP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«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para cuya adquisición se está dispuesto a sacrificarlo todo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 » (ASE 9) ; </a:t>
            </a:r>
            <a:endParaRPr lang="fr-FR" sz="3200" i="1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«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r>
              <a:rPr lang="fr-FR" sz="3200" b="1" i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una sola cosa, en todas las cosas, </a:t>
            </a:r>
            <a:r>
              <a:rPr lang="fr-FR" sz="3200" i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que nos debe bastar</a:t>
            </a: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» 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(VD 61</a:t>
            </a: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).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132" y="4033298"/>
            <a:ext cx="6096000" cy="206210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tema de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Cristo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tesoro infinito para los hombres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</a:p>
          <a:p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subrayado fuertemente</a:t>
            </a:r>
          </a:p>
          <a:p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Luis María 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(cf. ASE 61, 63).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396251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8822" y="1045520"/>
            <a:ext cx="6466115" cy="440120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lang="fr-FR" altLang="fr-FR" sz="4000" b="1" dirty="0">
                <a:solidFill>
                  <a:srgbClr val="FFFF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 as 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Revealing and Transforming </a:t>
            </a:r>
            <a:r>
              <a:rPr lang="fr-FR" altLang="fr-FR" sz="4000" b="1" dirty="0">
                <a:solidFill>
                  <a:srgbClr val="FFFF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Louis Marie identifies </a:t>
            </a:r>
            <a:r>
              <a:rPr lang="fr-FR" altLang="fr-FR" sz="4000" b="1" dirty="0">
                <a:solidFill>
                  <a:srgbClr val="FFFF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Wisdom with Christ </a:t>
            </a:r>
            <a:r>
              <a:rPr lang="en-U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his permanent role of </a:t>
            </a:r>
            <a:r>
              <a:rPr lang="fr-FR" altLang="fr-FR" sz="4000" b="1" dirty="0">
                <a:solidFill>
                  <a:srgbClr val="FFFF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revealing the Father</a:t>
            </a:r>
            <a:r>
              <a:rPr lang="fr-FR" altLang="fr-FR" sz="4000" b="1" dirty="0" smtClean="0">
                <a:latin typeface="Footlight MT Light" panose="0204060206030A020304" pitchFamily="18" charset="0"/>
              </a:rPr>
              <a:t>.</a:t>
            </a:r>
            <a:endParaRPr kumimoji="0" lang="fr-FR" altLang="fr-F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9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925" y="164014"/>
            <a:ext cx="9492343" cy="25545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Christ as the 'Love' </a:t>
            </a:r>
            <a:endParaRPr lang="fr-FR" sz="3200" b="1" dirty="0" smtClean="0">
              <a:solidFill>
                <a:srgbClr val="FF000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Father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of the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Holy Spirit 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(LEW 118), </a:t>
            </a:r>
          </a:p>
          <a:p>
            <a:r>
              <a:rPr 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descending to </a:t>
            </a:r>
            <a:r>
              <a:rPr 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</a:p>
          <a:p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a divine logic </a:t>
            </a:r>
            <a:r>
              <a:rPr 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humiliation and poverty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contrasts with human perspectives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3200" dirty="0"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8409" y="3186589"/>
            <a:ext cx="8212185" cy="347787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In Jesus </a:t>
            </a:r>
            <a:endParaRPr lang="fr-FR" sz="36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Word and the bread </a:t>
            </a:r>
            <a:endParaRPr lang="en-US" sz="36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6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are transforming foods</a:t>
            </a:r>
            <a:r>
              <a:rPr lang="fr-FR" b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. </a:t>
            </a:r>
            <a:endParaRPr lang="fr-FR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- Wisdom </a:t>
            </a:r>
            <a:r>
              <a:rPr lang="en-US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en-US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therefore all love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rather the very love of the Father </a:t>
            </a:r>
            <a:endParaRPr lang="en-US" sz="28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 Holy Spirit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 (LEW 118)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4462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62593" y="356384"/>
            <a:ext cx="7080069" cy="1938992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3.4. </a:t>
            </a:r>
            <a:r>
              <a:rPr lang="fr-FR" alt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Christ Wisdom </a:t>
            </a:r>
            <a:endParaRPr kumimoji="0" lang="fr-FR" altLang="fr-FR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in relation </a:t>
            </a:r>
            <a:endParaRPr lang="fr-FR" alt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to  </a:t>
            </a:r>
            <a:r>
              <a:rPr lang="en-US" altLang="fr-FR" sz="40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the Mystery of the Cross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9302" y="3053354"/>
            <a:ext cx="114848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Louis Marie sees such a close link between </a:t>
            </a: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Wisdom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and the </a:t>
            </a:r>
            <a:r>
              <a:rPr lang="fr-FR" altLang="fr-FR" sz="32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Cross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that he comes to identify them with each other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 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altLang="fr-FR" sz="3200" b="1" i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True Wisdom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… </a:t>
            </a:r>
            <a:endParaRPr kumimoji="0" lang="fr-FR" altLang="fr-FR" sz="32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i="1" dirty="0">
                <a:solidFill>
                  <a:srgbClr val="0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He has been so incorporated into and united to </a:t>
            </a:r>
            <a:r>
              <a:rPr lang="en-US" altLang="fr-FR" sz="3200" b="1" i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the</a:t>
            </a:r>
            <a:r>
              <a:rPr lang="en-US" altLang="fr-FR" sz="3200" i="1" dirty="0">
                <a:solidFill>
                  <a:srgbClr val="0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b="1" i="1" dirty="0" smtClean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Cross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endParaRPr kumimoji="0" lang="fr-FR" altLang="fr-FR" sz="32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i="1" dirty="0">
                <a:solidFill>
                  <a:srgbClr val="0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that it can be said with certainty that </a:t>
            </a:r>
            <a:r>
              <a:rPr lang="fr-FR" altLang="fr-FR" sz="3200" b="1" i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Wisdom </a:t>
            </a:r>
            <a:r>
              <a:rPr kumimoji="0" lang="fr-FR" altLang="fr-FR" sz="32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i="1" dirty="0">
                <a:solidFill>
                  <a:srgbClr val="0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is the </a:t>
            </a:r>
            <a:r>
              <a:rPr lang="fr-FR" altLang="fr-FR" sz="3200" b="1" i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Cross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i="1" dirty="0">
                <a:solidFill>
                  <a:srgbClr val="0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and the </a:t>
            </a:r>
            <a:r>
              <a:rPr lang="fr-FR" altLang="fr-FR" sz="3200" b="1" i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Cross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es la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Sabiduría’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(LEW180)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2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78801"/>
            <a:ext cx="12192000" cy="403187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4.1 </a:t>
            </a:r>
            <a:r>
              <a:rPr lang="fr-FR" alt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Fundamental Choice.</a:t>
            </a:r>
            <a:endParaRPr kumimoji="0" lang="fr-FR" altLang="fr-F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movement of Wisdom (Jesus Christ) towards man </a:t>
            </a:r>
            <a:r>
              <a:rPr lang="en-US" alt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free but necessary movement of man towards Wisdom.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continuous search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LEW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30, 63, 72-73)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3200" i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desire Wisdom in response to one's own desire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growing intimacy.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4642" y="5456371"/>
            <a:ext cx="10210801" cy="1200329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fr-FR" altLang="fr-FR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altLang="fr-FR" sz="3600" b="1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Wisdom is for man and man is for Wisdom </a:t>
            </a:r>
            <a:r>
              <a:rPr lang="fr-FR" altLang="fr-FR" sz="24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(LEW 64)</a:t>
            </a:r>
            <a:r>
              <a:rPr lang="fr-FR" altLang="fr-FR" sz="2400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740657" y="225219"/>
            <a:ext cx="8828122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4. </a:t>
            </a:r>
            <a:r>
              <a:rPr lang="en-US" alt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The Christian Life as Wisdom</a:t>
            </a:r>
            <a:endParaRPr lang="fr-FR" altLang="fr-FR" sz="4000" b="1" dirty="0">
              <a:latin typeface="Copperplate Gothic Light" panose="020E0507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22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89" y="4064614"/>
            <a:ext cx="9581676" cy="255454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4.2 </a:t>
            </a: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Breaking  with the </a:t>
            </a:r>
            <a:r>
              <a:rPr lang="en-US" sz="32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vain and false wisdom of the world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32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indispensable prerequisite for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true </a:t>
            </a:r>
            <a:r>
              <a:rPr 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Wisdom, </a:t>
            </a:r>
            <a:r>
              <a:rPr lang="en-US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come and dwell in us with his gifts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32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705" y="725715"/>
            <a:ext cx="6179574" cy="507831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He experienced the encounter with God, in Jesus Christ</a:t>
            </a:r>
            <a:r>
              <a:rPr lang="fr-FR" sz="3600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, </a:t>
            </a:r>
          </a:p>
          <a:p>
            <a:pPr algn="ctr">
              <a:spcAft>
                <a:spcPts val="0"/>
              </a:spcAft>
            </a:pPr>
            <a:r>
              <a:rPr lang="en-US" sz="3600" b="1" i="1" dirty="0" smtClean="0">
                <a:latin typeface="Lucida Calligraphy" panose="03010101010101010101" pitchFamily="66" charset="0"/>
                <a:ea typeface="Times New Roman" panose="02020603050405020304" pitchFamily="18" charset="0"/>
              </a:rPr>
              <a:t>"</a:t>
            </a:r>
            <a:r>
              <a:rPr lang="en-US" sz="3600" b="1" i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Eternal Wisdom, Incarnate, Crucified and Glorious"</a:t>
            </a:r>
            <a:endParaRPr lang="fr-FR" sz="3600" b="1" dirty="0" smtClean="0">
              <a:effectLst/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smtClean="0">
                <a:latin typeface="Lucida Calligraphy" panose="03010101010101010101" pitchFamily="66" charset="0"/>
                <a:ea typeface="Times New Roman" panose="02020603050405020304" pitchFamily="18" charset="0"/>
              </a:rPr>
              <a:t>he </a:t>
            </a:r>
            <a:r>
              <a:rPr lang="en-US" sz="3600" b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consecrated his life as a missionary to make him known</a:t>
            </a:r>
            <a:r>
              <a:rPr lang="fr-FR" sz="3600" b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.</a:t>
            </a:r>
            <a:endParaRPr lang="fr-FR" sz="3600" b="1" dirty="0">
              <a:effectLst/>
              <a:latin typeface="Lucida Calligraphy" panose="03010101010101010101" pitchFamily="66" charset="0"/>
              <a:ea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23" y="0"/>
            <a:ext cx="5107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854" y="645526"/>
            <a:ext cx="10385407" cy="283154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4.3. </a:t>
            </a:r>
            <a:r>
              <a:rPr lang="fr-FR" altLang="fr-FR" sz="3200" b="1" dirty="0">
                <a:solidFill>
                  <a:srgbClr val="0070C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Transformation of man </a:t>
            </a:r>
            <a:r>
              <a:rPr lang="fr-FR" altLang="fr-FR" sz="3200" b="1" dirty="0" smtClean="0">
                <a:solidFill>
                  <a:srgbClr val="0070C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by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Sabiduría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que comunica sus dones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altLang="fr-FR" sz="3200" i="1" dirty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When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b="1" i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the  divine </a:t>
            </a:r>
            <a:r>
              <a:rPr lang="fr-FR" altLang="fr-FR" sz="3200" b="1" i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Wisdom </a:t>
            </a:r>
            <a:r>
              <a:rPr lang="en-US" altLang="fr-FR" sz="3200" i="1" dirty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, she brings with her all kinds </a:t>
            </a:r>
            <a:endParaRPr lang="en-US" altLang="fr-FR" sz="3200" i="1" dirty="0" smtClean="0">
              <a:solidFill>
                <a:schemeClr val="accent2">
                  <a:lumMod val="50000"/>
                </a:schemeClr>
              </a:solidFill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i="1" dirty="0" smtClean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of </a:t>
            </a:r>
            <a:r>
              <a:rPr lang="en-US" altLang="fr-FR" sz="3200" i="1" dirty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goods and communicates </a:t>
            </a:r>
            <a:r>
              <a:rPr lang="en-US" altLang="fr-FR" sz="3200" i="1" dirty="0" smtClean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to </a:t>
            </a:r>
            <a:r>
              <a:rPr lang="en-US" altLang="fr-FR" sz="3200" i="1" dirty="0">
                <a:solidFill>
                  <a:schemeClr val="accent2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it countless riches'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(LEW 90)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 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: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91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5576"/>
            <a:ext cx="12192000" cy="594008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40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Knowledge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 vital and active knowledge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(LEW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93),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sense of discernment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(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LEW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92),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fr-FR" sz="3600" b="1" dirty="0">
                <a:solidFill>
                  <a:srgbClr val="0070C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The experience of a joyful communion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friendship of Christ, </a:t>
            </a:r>
            <a:r>
              <a:rPr lang="en-US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  peace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(LEW 9)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 purification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cross is inseparable from Wisdom, it is a rough and smooth road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(LEW 100, 103)</a:t>
            </a:r>
            <a:endParaRPr lang="fr-FR" altLang="fr-FR" sz="3200" dirty="0" smtClean="0">
              <a:latin typeface="Footlight MT Light" panose="0204060206030A020304" pitchFamily="18" charset="0"/>
            </a:endParaRP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fr-FR" sz="36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the transformation of internal dynamism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one acts in a new way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(LEW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99)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rgbClr val="C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apostolic </a:t>
            </a:r>
            <a:r>
              <a:rPr lang="fr-FR" altLang="fr-FR" sz="3600" b="1" dirty="0" smtClean="0">
                <a:solidFill>
                  <a:srgbClr val="C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activity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(LEW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100),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the capacity to transmit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gift of the word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(LEW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96),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action of the Spirit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(LEW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97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) </a:t>
            </a:r>
            <a:endParaRPr lang="fr-FR" altLang="fr-FR" sz="32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82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8456" y="2443057"/>
            <a:ext cx="7984686" cy="353943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Louis Marie proposes and presents </a:t>
            </a:r>
            <a:r>
              <a:rPr lang="fr-FR" alt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four means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(fruit of his experience)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to </a:t>
            </a:r>
            <a:r>
              <a:rPr lang="en-US" altLang="fr-FR" sz="3200" dirty="0" err="1">
                <a:latin typeface="Footlight MT Light" panose="0204060206030A020304" pitchFamily="18" charset="0"/>
                <a:ea typeface="Times New Roman" panose="02020603050405020304" pitchFamily="18" charset="0"/>
              </a:rPr>
              <a:t>realise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the encounter with Wisdom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These four means are logically articulated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 :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lvl="1">
              <a:buFontTx/>
              <a:buAutoNum type="arabicPeriod"/>
            </a:pP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Desire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881188" lvl="1">
              <a:buFontTx/>
              <a:buAutoNum type="arabicPeriod"/>
            </a:pPr>
            <a:r>
              <a:rPr lang="fr-FR" altLang="fr-FR" sz="3200" b="1" dirty="0">
                <a:solidFill>
                  <a:schemeClr val="accent5">
                    <a:lumMod val="50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Prayer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3500438" lvl="1">
              <a:buFontTx/>
              <a:buAutoNum type="arabicPeriod"/>
            </a:pPr>
            <a:r>
              <a:rPr lang="fr-FR" altLang="fr-FR" sz="32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Renouncement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2336" y="305191"/>
            <a:ext cx="7404912" cy="113877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5. </a:t>
            </a:r>
            <a:r>
              <a:rPr lang="fr-FR" alt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The paths to w</a:t>
            </a:r>
            <a:endParaRPr lang="fr-FR" altLang="fr-FR" sz="4000" b="1" dirty="0" smtClean="0">
              <a:latin typeface="Copperplate Gothic Light" panose="020E0507020206020404" pitchFamily="34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1" dirty="0" smtClean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               </a:t>
            </a:r>
            <a:r>
              <a:rPr lang="fr-FR" altLang="fr-FR" sz="2800" b="1" i="1" dirty="0" smtClean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(LEW </a:t>
            </a:r>
            <a:r>
              <a:rPr lang="fr-FR" altLang="fr-FR" sz="2800" b="1" i="1" dirty="0" smtClean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cap. </a:t>
            </a:r>
            <a:r>
              <a:rPr lang="fr-FR" altLang="fr-FR" sz="2800" b="1" i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XV – XVII n° 181-227)</a:t>
            </a:r>
            <a:endParaRPr lang="fr-FR" altLang="fr-FR" sz="2800" i="1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10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" y="4378124"/>
            <a:ext cx="11800114" cy="230832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marL="270510" algn="just">
              <a:spcAft>
                <a:spcPts val="0"/>
              </a:spcAft>
            </a:pPr>
            <a:r>
              <a:rPr lang="fr-FR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‘</a:t>
            </a:r>
            <a:r>
              <a:rPr lang="en-US" sz="36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It is the greatest of all means</a:t>
            </a:r>
            <a:endParaRPr lang="fr-FR" sz="36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en-US" sz="36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and the most wonderful of all secrets </a:t>
            </a:r>
            <a:endParaRPr lang="en-US" sz="36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fr-FR" sz="36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to acquire and preserve </a:t>
            </a:r>
            <a:r>
              <a:rPr lang="fr-FR" sz="3600" b="1" i="1" dirty="0">
                <a:solidFill>
                  <a:srgbClr val="FF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divine Wisdom</a:t>
            </a:r>
            <a:r>
              <a:rPr lang="fr-FR" sz="36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…’ (LEW 203)</a:t>
            </a:r>
            <a:endParaRPr lang="fr-F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1965" y="199442"/>
            <a:ext cx="10162904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marL="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4. </a:t>
            </a:r>
            <a:r>
              <a:rPr lang="en-US" alt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A tender and true devotion to the Blessed Virgin Mary</a:t>
            </a:r>
            <a:endParaRPr lang="fr-FR" altLang="fr-FR" sz="32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8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59" y="184782"/>
            <a:ext cx="6910112" cy="206210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These four means </a:t>
            </a:r>
            <a:endParaRPr lang="fr-FR" sz="32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are first and foremost gifts from God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algn="just">
              <a:spcAft>
                <a:spcPts val="0"/>
              </a:spcAft>
            </a:pP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even if they require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decisive cooperation of man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6919" y="5246851"/>
            <a:ext cx="9801287" cy="15696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This is the basis of the 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Baptismal Covenant Contract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’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that Louis Marie had Christians renew at the end of their parish missions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23753" y="2852904"/>
            <a:ext cx="9250680" cy="2062103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‘</a:t>
            </a:r>
            <a:r>
              <a:rPr lang="en-US" sz="3200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I give myself entirely to Jesus Christ, through the hands of Mary</a:t>
            </a:r>
            <a:r>
              <a:rPr lang="en-US" sz="3200" dirty="0" smtClean="0">
                <a:latin typeface="Lucida Calligraphy" panose="03010101010101010101" pitchFamily="66" charset="0"/>
                <a:ea typeface="Times New Roman" panose="02020603050405020304" pitchFamily="18" charset="0"/>
              </a:rPr>
              <a:t>,</a:t>
            </a:r>
            <a:r>
              <a:rPr lang="fr-FR" sz="3200" dirty="0" smtClean="0"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to carry my Cross in his footsteps all the days of my life</a:t>
            </a:r>
            <a:r>
              <a:rPr lang="fr-FR" sz="3200" dirty="0" smtClean="0">
                <a:latin typeface="Lucida Calligraphy" panose="03010101010101010101" pitchFamily="66" charset="0"/>
                <a:ea typeface="Times New Roman" panose="02020603050405020304" pitchFamily="18" charset="0"/>
              </a:rPr>
              <a:t>.</a:t>
            </a:r>
            <a:endParaRPr lang="fr-FR" sz="32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37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5192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latin typeface="Copperplate Gothic Light" panose="020E05070202060204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600" b="1" dirty="0">
                <a:latin typeface="Copperplate Gothic Light" panose="020E05070202060204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Becoming Wisdom to others: the mission</a:t>
            </a:r>
            <a:endParaRPr lang="fr-FR" sz="3600" b="1" dirty="0">
              <a:latin typeface="Copperplate Gothic Light" panose="020E05070202060204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53144" y="3107901"/>
            <a:ext cx="10752908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fr-FR" altLang="fr-F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welcome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Wisdom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is given to man out of </a:t>
            </a:r>
            <a:r>
              <a:rPr lang="en-US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love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return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fr-FR" altLang="fr-FR" sz="32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gift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man to </a:t>
            </a: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Wisdom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 of love, necessarily leads </a:t>
            </a:r>
            <a:r>
              <a:rPr lang="en-US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fr-FR" alt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missionary openness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</a:rPr>
              <a:t>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11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04305" y="666680"/>
            <a:ext cx="102322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 err="1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Wisdom</a:t>
            </a:r>
            <a:endParaRPr lang="es-ES" altLang="fr-FR" sz="32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 err="1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not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es-ES" altLang="fr-FR" sz="3200" i="1" dirty="0" err="1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only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es-ES" altLang="fr-FR" sz="3200" i="1" dirty="0" err="1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gives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es-ES" altLang="fr-FR" sz="3200" i="1" dirty="0" err="1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man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endParaRPr lang="es-ES" altLang="fr-FR" sz="32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his light to know the truth</a:t>
            </a:r>
            <a:r>
              <a:rPr lang="es-ES" altLang="fr-FR" sz="32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 err="1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but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es-ES" altLang="fr-FR" sz="3200" i="1" dirty="0" err="1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also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... </a:t>
            </a:r>
            <a:endParaRPr lang="es-ES" altLang="fr-FR" sz="3200" i="1" dirty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a </a:t>
            </a:r>
            <a:r>
              <a:rPr lang="es-ES" altLang="fr-FR" sz="3200" i="1" dirty="0" err="1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wonderful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es-ES" altLang="fr-FR" sz="3200" i="1" dirty="0" err="1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capacity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endParaRPr lang="es-ES" altLang="fr-FR" sz="32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to make her known to others </a:t>
            </a:r>
            <a:r>
              <a:rPr lang="es-ES" altLang="fr-FR" sz="32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(LEW 95 and </a:t>
            </a:r>
            <a:r>
              <a:rPr lang="es-E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97).</a:t>
            </a:r>
            <a:endParaRPr lang="es-ES" altLang="fr-FR" sz="3200" i="1" dirty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383" y="4553134"/>
            <a:ext cx="112001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...</a:t>
            </a:r>
            <a:r>
              <a:rPr lang="en-U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She makes them completely inflamed</a:t>
            </a:r>
            <a:r>
              <a:rPr lang="es-ES" altLang="fr-FR" sz="32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; </a:t>
            </a:r>
            <a:endParaRPr lang="es-ES" altLang="fr-FR" sz="3200" i="1" dirty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she inspires them to great undertakings </a:t>
            </a:r>
            <a:endParaRPr lang="en-US" altLang="fr-FR" sz="32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32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en-US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for the glory of God and the salvation of souls </a:t>
            </a:r>
            <a:r>
              <a:rPr lang="es-ES" altLang="fr-FR" sz="32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...' (LEW 100).</a:t>
            </a:r>
            <a:endParaRPr lang="es-ES" altLang="fr-FR" sz="3200" i="1" dirty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05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567" y="2734883"/>
            <a:ext cx="6983002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7. By way of conclusion</a:t>
            </a:r>
            <a:endParaRPr lang="fr-FR" sz="4000" dirty="0">
              <a:effectLst/>
              <a:latin typeface="Copperplate Gothic Light" panose="020E05070202060204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56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9347" y="673687"/>
            <a:ext cx="9916516" cy="543225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‘</a:t>
            </a:r>
            <a:r>
              <a:rPr lang="fr-FR" altLang="fr-FR" sz="2800" b="1" i="1" dirty="0">
                <a:solidFill>
                  <a:srgbClr val="FF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God has His Wisdom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, </a:t>
            </a:r>
            <a:endParaRPr kumimoji="0" lang="fr-FR" altLang="fr-FR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800" b="1" i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and it is the only true Wisdom worthy </a:t>
            </a:r>
            <a:endParaRPr lang="en-US" altLang="fr-FR" sz="2800" b="1" i="1" dirty="0" smtClean="0"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800" b="1" i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of being loved and sought after as </a:t>
            </a:r>
            <a:endParaRPr lang="en-US" altLang="fr-FR" sz="2800" b="1" i="1" dirty="0" smtClean="0"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1" dirty="0">
                <a:solidFill>
                  <a:srgbClr val="FF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a</a:t>
            </a:r>
            <a:r>
              <a:rPr lang="fr-FR" altLang="fr-FR" sz="2800" b="1" i="1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altLang="fr-FR" sz="2800" b="1" i="1" dirty="0">
                <a:solidFill>
                  <a:srgbClr val="FF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great </a:t>
            </a:r>
            <a:r>
              <a:rPr lang="fr-FR" altLang="fr-FR" sz="2800" b="1" i="1" dirty="0" smtClean="0">
                <a:solidFill>
                  <a:srgbClr val="FF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treasure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’ (LEW 74).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11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This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wisdom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en-US" alt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has been manifested to us in </a:t>
            </a:r>
            <a:r>
              <a:rPr lang="fr-FR" alt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Jesus Christ, Incarnate Wisdom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She is goodness, mercy, beauty, sweetness, fullness, the Word, Love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…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way of </a:t>
            </a:r>
            <a:r>
              <a:rPr lang="fr-FR" altLang="fr-FR" sz="32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the Cross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, the way of happiness.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2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81579"/>
            <a:ext cx="6096000" cy="35394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wants to give herself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surrenders,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communicates,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en-US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seeks the friendship of the </a:t>
            </a:r>
            <a:r>
              <a:rPr lang="en-US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</a:t>
            </a:r>
          </a:p>
          <a:p>
            <a:pPr lvl="0">
              <a:spcAft>
                <a:spcPts val="0"/>
              </a:spcAft>
            </a:pP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wants</a:t>
            </a:r>
          </a:p>
          <a:p>
            <a:pPr lvl="0">
              <a:spcAft>
                <a:spcPts val="0"/>
              </a:spcAft>
            </a:pPr>
            <a:r>
              <a:rPr lang="en-US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reach to make him </a:t>
            </a:r>
            <a:r>
              <a:rPr lang="en-US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happy</a:t>
            </a:r>
          </a:p>
          <a:p>
            <a:pPr lvl="0">
              <a:spcAft>
                <a:spcPts val="0"/>
              </a:spcAft>
            </a:pPr>
            <a:r>
              <a:rPr lang="en-US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live in friendship with him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5252" y="4206487"/>
            <a:ext cx="10618206" cy="255454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seeks,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runs,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shouts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Listen! Come to me!</a:t>
            </a:r>
            <a:endParaRPr lang="fr-FR" sz="4000" b="1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6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1886" y="452226"/>
            <a:ext cx="8884849" cy="193899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fr-FR" altLang="fr-FR" sz="3200" dirty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Personal experience of </a:t>
            </a:r>
            <a:r>
              <a:rPr lang="fr-FR" altLang="fr-FR" sz="3200" dirty="0" smtClean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the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</a:t>
            </a:r>
            <a:r>
              <a:rPr lang="fr-FR" altLang="fr-FR" sz="4400" b="1" dirty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Wisdom of God </a:t>
            </a:r>
            <a:r>
              <a:rPr lang="fr-FR" altLang="fr-FR" sz="3200" dirty="0" smtClean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as </a:t>
            </a:r>
            <a:r>
              <a:rPr lang="fr-FR" altLang="fr-FR" sz="3200" dirty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opposed to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the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</a:t>
            </a:r>
            <a:r>
              <a:rPr lang="fr-FR" altLang="fr-FR" sz="4400" b="1" dirty="0" smtClean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wisdom </a:t>
            </a:r>
            <a:r>
              <a:rPr lang="fr-FR" altLang="fr-FR" sz="4400" b="1" dirty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of </a:t>
            </a:r>
            <a:r>
              <a:rPr lang="fr-FR" altLang="fr-FR" sz="4400" b="1" dirty="0" smtClean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the world</a:t>
            </a:r>
            <a:endParaRPr kumimoji="0" lang="fr-FR" altLang="fr-FR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pperplate Gothic Light" panose="020E05070202060204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886" y="3139832"/>
            <a:ext cx="3175869" cy="58477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3200" b="1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Nantes</a:t>
            </a:r>
            <a:r>
              <a:rPr lang="fr-FR" sz="32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dirty="0" smtClean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St. </a:t>
            </a:r>
            <a:r>
              <a:rPr lang="fr-FR" dirty="0" smtClean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Clément),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297577" y="3886927"/>
            <a:ext cx="10633868" cy="2646878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fr-FR" sz="3200" b="1" i="1" dirty="0">
                <a:latin typeface="Lucida Handwriting" panose="03010101010101010101" pitchFamily="66" charset="0"/>
              </a:rPr>
              <a:t>incomprehension... </a:t>
            </a:r>
            <a:endParaRPr lang="fr-FR" sz="3200" b="1" i="1" dirty="0" smtClean="0">
              <a:latin typeface="Lucida Handwriting" panose="03010101010101010101" pitchFamily="66" charset="0"/>
            </a:endParaRPr>
          </a:p>
          <a:p>
            <a:r>
              <a:rPr lang="fr-FR" sz="3200" b="1" i="1" dirty="0">
                <a:latin typeface="Lucida Handwriting" panose="03010101010101010101" pitchFamily="66" charset="0"/>
              </a:rPr>
              <a:t> </a:t>
            </a:r>
            <a:r>
              <a:rPr lang="fr-FR" sz="3200" b="1" i="1" dirty="0" smtClean="0">
                <a:latin typeface="Lucida Handwriting" panose="03010101010101010101" pitchFamily="66" charset="0"/>
              </a:rPr>
              <a:t>             opposition</a:t>
            </a:r>
            <a:r>
              <a:rPr lang="fr-FR" sz="3200" b="1" i="1" dirty="0">
                <a:latin typeface="Lucida Handwriting" panose="03010101010101010101" pitchFamily="66" charset="0"/>
              </a:rPr>
              <a:t>... </a:t>
            </a:r>
            <a:endParaRPr lang="fr-FR" sz="3200" b="1" i="1" dirty="0" smtClean="0">
              <a:latin typeface="Lucida Handwriting" panose="03010101010101010101" pitchFamily="66" charset="0"/>
            </a:endParaRPr>
          </a:p>
          <a:p>
            <a:r>
              <a:rPr lang="fr-FR" sz="3200" b="1" i="1" dirty="0">
                <a:latin typeface="Lucida Handwriting" panose="03010101010101010101" pitchFamily="66" charset="0"/>
              </a:rPr>
              <a:t> </a:t>
            </a:r>
            <a:r>
              <a:rPr lang="fr-FR" sz="3200" b="1" i="1" dirty="0" smtClean="0">
                <a:latin typeface="Lucida Handwriting" panose="03010101010101010101" pitchFamily="66" charset="0"/>
              </a:rPr>
              <a:t>                    disappointment</a:t>
            </a:r>
            <a:r>
              <a:rPr lang="fr-FR" sz="3200" b="1" i="1" dirty="0">
                <a:latin typeface="Lucida Handwriting" panose="03010101010101010101" pitchFamily="66" charset="0"/>
              </a:rPr>
              <a:t>... </a:t>
            </a:r>
            <a:endParaRPr lang="fr-FR" sz="3200" b="1" i="1" dirty="0" smtClean="0">
              <a:latin typeface="Lucida Handwriting" panose="03010101010101010101" pitchFamily="66" charset="0"/>
            </a:endParaRPr>
          </a:p>
          <a:p>
            <a:r>
              <a:rPr lang="fr-FR" sz="3200" b="1" i="1" dirty="0">
                <a:latin typeface="Lucida Handwriting" panose="03010101010101010101" pitchFamily="66" charset="0"/>
              </a:rPr>
              <a:t> </a:t>
            </a:r>
            <a:r>
              <a:rPr lang="fr-FR" sz="3200" b="1" i="1" dirty="0" smtClean="0">
                <a:latin typeface="Lucida Handwriting" panose="03010101010101010101" pitchFamily="66" charset="0"/>
              </a:rPr>
              <a:t>                                          uncertain </a:t>
            </a:r>
            <a:r>
              <a:rPr lang="fr-FR" sz="3200" b="1" i="1" dirty="0">
                <a:latin typeface="Lucida Handwriting" panose="03010101010101010101" pitchFamily="66" charset="0"/>
              </a:rPr>
              <a:t>future... </a:t>
            </a:r>
            <a:r>
              <a:rPr lang="fr-FR" sz="3200" b="1" i="1" dirty="0">
                <a:latin typeface="Lucida Handwriting" panose="03010101010101010101" pitchFamily="66" charset="0"/>
              </a:rPr>
              <a:t>                                         </a:t>
            </a:r>
          </a:p>
          <a:p>
            <a:pPr algn="r"/>
            <a:r>
              <a:rPr lang="fr-FR" sz="2000" b="1" i="1" dirty="0" smtClean="0">
                <a:latin typeface="Lucida Handwriting" panose="03010101010101010101" pitchFamily="66" charset="0"/>
              </a:rPr>
              <a:t>(cf. L. 5 of 6 Nov. 1700)</a:t>
            </a:r>
            <a:r>
              <a:rPr lang="fr-FR" b="1" dirty="0" smtClean="0"/>
              <a:t> 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783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" y="717844"/>
            <a:ext cx="10818433" cy="563231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up to man to desire her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s-ES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to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seek her </a:t>
            </a:r>
            <a:endParaRPr lang="en-US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and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seek her again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s-ES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to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obtain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s-ES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acquire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possess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s-ES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above all to know her, to listen to her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s-ES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love her, to preserve her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lang="es-ES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to make her known and loved </a:t>
            </a:r>
            <a:endParaRPr lang="es-ES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lang="es-E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s-ES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57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868" y="1182916"/>
            <a:ext cx="8690874" cy="378565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is why it is necessary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prefer no one but </a:t>
            </a:r>
            <a:r>
              <a:rPr lang="en-U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leave everything, to be determined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of </a:t>
            </a:r>
            <a:r>
              <a:rPr lang="en-US" sz="40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ardour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constancy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be ready to suffer everything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to do everything for </a:t>
            </a:r>
            <a:r>
              <a:rPr lang="en-US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</a:t>
            </a:r>
            <a:endParaRPr lang="fr-FR" sz="4000" dirty="0"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9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58992"/>
            <a:ext cx="12192000" cy="669414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wrap="square" lIns="22852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« </a:t>
            </a:r>
            <a:r>
              <a:rPr lang="fr-FR" altLang="fr-FR" sz="7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To know Jesus Christ</a:t>
            </a: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</a:t>
            </a:r>
            <a:r>
              <a:rPr kumimoji="0" lang="fr-FR" altLang="fr-FR" sz="7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7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Incarnate </a:t>
            </a:r>
            <a:r>
              <a:rPr lang="fr-FR" altLang="fr-FR" sz="7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Wisdom, is to know enough.</a:t>
            </a:r>
            <a:endParaRPr kumimoji="0" lang="fr-FR" altLang="fr-FR" sz="7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7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To know everything and not to know Him </a:t>
            </a: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endParaRPr kumimoji="0" lang="fr-FR" altLang="fr-FR" sz="7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7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is to know nothing</a:t>
            </a: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 » </a:t>
            </a:r>
            <a:r>
              <a:rPr kumimoji="0" lang="fr-FR" altLang="fr-FR" sz="4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(LEW </a:t>
            </a:r>
            <a:r>
              <a:rPr kumimoji="0" lang="fr-FR" altLang="fr-FR" sz="4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11).</a:t>
            </a:r>
            <a:endParaRPr kumimoji="0" lang="fr-FR" altLang="fr-FR" sz="44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16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Saint LMG.de Montfort\Iconographie Montfort Deshayes\MATERIALE FR MICHEL SG\Sagesse\Vitraux chapelle\La chaire\17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6" r="31524"/>
          <a:stretch/>
        </p:blipFill>
        <p:spPr bwMode="auto">
          <a:xfrm>
            <a:off x="561703" y="0"/>
            <a:ext cx="432380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24995" y="1955041"/>
            <a:ext cx="6096000" cy="4425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dirty="0" err="1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b="1" dirty="0" err="1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Child</a:t>
            </a:r>
            <a:r>
              <a:rPr lang="es-ES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b="1" dirty="0" err="1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Jesus</a:t>
            </a:r>
            <a:r>
              <a:rPr lang="es-ES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4000" b="1" dirty="0" err="1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among</a:t>
            </a:r>
            <a:r>
              <a:rPr lang="es-ES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the Doctors of the Law in the </a:t>
            </a:r>
            <a:r>
              <a:rPr lang="es-ES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Temple of </a:t>
            </a:r>
            <a:r>
              <a:rPr lang="es-ES" sz="4000" b="1" dirty="0" err="1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Jerusalem</a:t>
            </a:r>
            <a:r>
              <a:rPr lang="es-ES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4000" b="1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4000" b="1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Lk 2: </a:t>
            </a:r>
            <a:r>
              <a:rPr lang="fr-FR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41-50)</a:t>
            </a:r>
            <a:endParaRPr lang="fr-FR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b="1" i="1" dirty="0" smtClean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b="1" i="1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i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Pulpit of the great chapel of the Daughters of </a:t>
            </a:r>
            <a:r>
              <a:rPr lang="en-US" b="1" i="1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Wisdom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i="1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Saint Laurent-sur-Sèvre</a:t>
            </a:r>
            <a:endParaRPr lang="fr-FR" b="1" i="1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76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Saint LMG.de Montfort\Iconographie Montfort Deshayes\MATERIALE FR MICHEL SG\Sagesse\Vitraux chapelle\0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1"/>
          <a:stretch/>
        </p:blipFill>
        <p:spPr bwMode="auto">
          <a:xfrm>
            <a:off x="4047854" y="274773"/>
            <a:ext cx="8048352" cy="63742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38" y="1100509"/>
            <a:ext cx="3956415" cy="546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gift of </a:t>
            </a: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Wisdom</a:t>
            </a: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fr-FR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gift of touching hearts </a:t>
            </a: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endParaRPr lang="fr-FR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Stained glass windows, large chapel of the Daughters of Wisdom. Mr. </a:t>
            </a:r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Grignion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seminarian, teaching catechism in the crypt of the church of Saint </a:t>
            </a:r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Sulpice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Paris</a:t>
            </a:r>
            <a:r>
              <a:rPr lang="en-US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50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Saint LMG.de Montfort\Iconographie Montfort Deshayes\MATERIALE FR MICHEL SG\Sagesse\Vitraux chapelle\09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16402" b="8795"/>
          <a:stretch/>
        </p:blipFill>
        <p:spPr bwMode="auto">
          <a:xfrm>
            <a:off x="112123" y="0"/>
            <a:ext cx="6798128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69511" y="652991"/>
            <a:ext cx="5422490" cy="526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Wisdom is the Cross, </a:t>
            </a:r>
            <a:endParaRPr lang="fr-FR" sz="3200" b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sz="3200" b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Cross is Wisdom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sz="3200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Episode of Pontchâteau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i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Stained glass window of the great chapel of the Daughters of Wisdom Saint Laurent - south - </a:t>
            </a:r>
            <a:r>
              <a:rPr lang="en-US" i="1" dirty="0" err="1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Sèvre</a:t>
            </a:r>
            <a:endParaRPr lang="fr-FR" i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6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383" y="929531"/>
            <a:ext cx="11560627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3200" b="1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Poitiers</a:t>
            </a:r>
            <a:endParaRPr lang="fr-FR" sz="3200" dirty="0" smtClean="0"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dirty="0" smtClean="0"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locks himself in the hospital with the poor, out of obedience. However, he wrote: "the catechism to the poor of the city and the country is my element" </a:t>
            </a:r>
            <a:r>
              <a:rPr lang="es-ES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 9, 16 de </a:t>
            </a:r>
            <a:r>
              <a:rPr lang="es-ES" sz="3200" dirty="0" err="1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s-ES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1701</a:t>
            </a:r>
            <a:r>
              <a:rPr lang="es-ES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0087" y="4524494"/>
            <a:ext cx="9211176" cy="156966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Opposition …</a:t>
            </a:r>
            <a:endParaRPr lang="fr-FR" sz="3200" b="1" i="1" dirty="0" smtClean="0">
              <a:solidFill>
                <a:srgbClr val="000000"/>
              </a:solidFill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</a:t>
            </a: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contempt … </a:t>
            </a:r>
            <a:endParaRPr lang="fr-FR" sz="3200" b="1" i="1" dirty="0" smtClean="0">
              <a:solidFill>
                <a:srgbClr val="000000"/>
              </a:solidFill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            </a:t>
            </a: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no human support…</a:t>
            </a:r>
            <a:endParaRPr lang="fr-FR" sz="3200" b="1" i="1" dirty="0"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98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96387" y="401306"/>
            <a:ext cx="9953897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I</a:t>
            </a:r>
            <a:r>
              <a:rPr lang="fr-FR" alt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n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Paris 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(spring1703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at the </a:t>
            </a:r>
            <a:r>
              <a:rPr lang="en-US" altLang="fr-FR" sz="3200" dirty="0" err="1">
                <a:latin typeface="Footlight MT Light" panose="0204060206030A020304" pitchFamily="18" charset="0"/>
                <a:ea typeface="Times New Roman" panose="02020603050405020304" pitchFamily="18" charset="0"/>
              </a:rPr>
              <a:t>Salpêtrière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hospital, </a:t>
            </a:r>
            <a:endParaRPr lang="en-US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among </a:t>
            </a: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the poor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…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He is soon dismissed by the other chaplains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…</a:t>
            </a:r>
            <a:endParaRPr kumimoji="0" lang="fr-FR" altLang="fr-FR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033299"/>
            <a:ext cx="12096205" cy="255454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Excluded … </a:t>
            </a:r>
            <a:endParaRPr lang="fr-FR" sz="3200" b="1" i="1" dirty="0" smtClean="0">
              <a:solidFill>
                <a:srgbClr val="000000"/>
              </a:solidFill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</a:t>
            </a: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Abandoned … </a:t>
            </a:r>
            <a:endParaRPr lang="fr-FR" sz="3200" b="1" i="1" dirty="0" smtClean="0">
              <a:solidFill>
                <a:srgbClr val="000000"/>
              </a:solidFill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</a:t>
            </a: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slandered … </a:t>
            </a:r>
            <a:endParaRPr lang="fr-FR" sz="3200" b="1" i="1" dirty="0" smtClean="0">
              <a:solidFill>
                <a:srgbClr val="000000"/>
              </a:solidFill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           </a:t>
            </a: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expelled from everywhere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… </a:t>
            </a:r>
            <a:endParaRPr lang="fr-FR" sz="3200" b="1" i="1" dirty="0" smtClean="0">
              <a:solidFill>
                <a:srgbClr val="000000"/>
              </a:solidFill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marginalized …</a:t>
            </a:r>
            <a:endParaRPr lang="fr-FR" sz="3200" dirty="0"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5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27463" y="200678"/>
            <a:ext cx="1087124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He chooses to take refuge under a staircase</a:t>
            </a:r>
            <a:r>
              <a:rPr lang="es-ES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,</a:t>
            </a:r>
            <a:endParaRPr lang="es-ES" altLang="fr-FR" sz="40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es-ES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“</a:t>
            </a:r>
            <a:r>
              <a:rPr lang="en-U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in a small hole in a small house</a:t>
            </a:r>
            <a:r>
              <a:rPr lang="es-ES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” </a:t>
            </a:r>
            <a:endParaRPr lang="es-ES" altLang="fr-FR" sz="40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Street du </a:t>
            </a:r>
            <a:r>
              <a:rPr lang="es-ES" altLang="fr-FR" sz="4000" dirty="0" err="1">
                <a:latin typeface="Footlight MT Light" panose="0204060206030A020304" pitchFamily="18" charset="0"/>
                <a:ea typeface="Times New Roman" panose="02020603050405020304" pitchFamily="18" charset="0"/>
              </a:rPr>
              <a:t>Pot</a:t>
            </a: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de </a:t>
            </a:r>
            <a:r>
              <a:rPr lang="es-ES" altLang="fr-FR" sz="4000" dirty="0" err="1">
                <a:latin typeface="Footlight MT Light" panose="0204060206030A020304" pitchFamily="18" charset="0"/>
                <a:ea typeface="Times New Roman" panose="02020603050405020304" pitchFamily="18" charset="0"/>
              </a:rPr>
              <a:t>Fer</a:t>
            </a: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(late </a:t>
            </a:r>
            <a:r>
              <a:rPr lang="es-ES" altLang="fr-FR" sz="4000" dirty="0" err="1">
                <a:latin typeface="Footlight MT Light" panose="0204060206030A020304" pitchFamily="18" charset="0"/>
                <a:ea typeface="Times New Roman" panose="02020603050405020304" pitchFamily="18" charset="0"/>
              </a:rPr>
              <a:t>summer</a:t>
            </a: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- </a:t>
            </a:r>
            <a:r>
              <a:rPr lang="es-ES" altLang="fr-FR" sz="4000" dirty="0" err="1">
                <a:latin typeface="Footlight MT Light" panose="0204060206030A020304" pitchFamily="18" charset="0"/>
                <a:ea typeface="Times New Roman" panose="02020603050405020304" pitchFamily="18" charset="0"/>
              </a:rPr>
              <a:t>autumn</a:t>
            </a:r>
            <a:r>
              <a:rPr lang="es-E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1703). </a:t>
            </a:r>
            <a:endParaRPr lang="es-ES" altLang="fr-FR" sz="40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91" y="2721114"/>
            <a:ext cx="1180882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Alone with God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. </a:t>
            </a:r>
            <a:endParaRPr lang="fr-FR" altLang="fr-FR" sz="40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It is at this painful stage of his life that the writing of </a:t>
            </a: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‘</a:t>
            </a:r>
            <a:r>
              <a:rPr lang="en-US" altLang="fr-FR" sz="54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The </a:t>
            </a:r>
            <a:r>
              <a:rPr lang="en-US" altLang="fr-FR" sz="54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Love of Eternal Wisdom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’ (LEW) is situated</a:t>
            </a:r>
            <a:endParaRPr lang="fr-FR" alt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2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504" y="376083"/>
            <a:ext cx="11887200" cy="61247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1703, </a:t>
            </a:r>
            <a:r>
              <a:rPr lang="en-US" altLang="fr-FR" sz="2800" b="1" dirty="0" smtClean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Young </a:t>
            </a:r>
            <a:r>
              <a:rPr lang="en-US" altLang="fr-FR" sz="28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priest, ordained only three years before, his apostolic dream has been shattered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. </a:t>
            </a:r>
            <a:endParaRPr lang="fr-FR" altLang="fr-FR" sz="2800" b="1" dirty="0" smtClean="0">
              <a:solidFill>
                <a:srgbClr val="FFFF0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8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He is willing to give up the powerful attraction he feels for the mission. Reduced to nothing. . Ignored by all.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40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Only God counts for him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8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He prays, meditates, contemplates, asks for true Wisdom, who is God himself: </a:t>
            </a:r>
            <a:r>
              <a:rPr lang="en-US" altLang="fr-FR" sz="40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Jesus Christ</a:t>
            </a:r>
            <a:r>
              <a:rPr lang="en-US" altLang="fr-FR" sz="28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. </a:t>
            </a:r>
            <a:r>
              <a:rPr kumimoji="0" lang="fr-FR" altLang="fr-FR" sz="28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(cf. L15 ; L 16 of 24 oct.1703).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«</a:t>
            </a: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 </a:t>
            </a:r>
            <a:r>
              <a:rPr lang="en-US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Ask and make others ask </a:t>
            </a:r>
            <a:r>
              <a:rPr lang="fr-FR" altLang="fr-FR" sz="2800" b="1" dirty="0">
                <a:solidFill>
                  <a:srgbClr val="FFFF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for divine Wisdom </a:t>
            </a: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for me, </a:t>
            </a:r>
            <a:r>
              <a:rPr lang="en-US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who in Jesus and Mary I am your brother</a:t>
            </a: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 »</a:t>
            </a: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lang="fr-FR" altLang="fr-FR" sz="2800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                                                         (</a:t>
            </a:r>
            <a:r>
              <a:rPr lang="fr-FR" altLang="fr-FR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L.17, 1703, </a:t>
            </a:r>
            <a:r>
              <a:rPr lang="fr-FR" altLang="fr-FR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to sister religious Guyonne-Jeanne</a:t>
            </a:r>
            <a:r>
              <a:rPr lang="fr-FR" altLang="fr-FR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)</a:t>
            </a:r>
            <a:endParaRPr lang="fr-FR" altLang="fr-FR" sz="2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sz="28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He experienced the opposition between </a:t>
            </a:r>
            <a:r>
              <a:rPr lang="en-US" altLang="fr-FR" sz="40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 wisdom of the </a:t>
            </a:r>
            <a:r>
              <a:rPr lang="en-US" altLang="fr-FR" sz="4000" b="1" dirty="0" smtClean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world </a:t>
            </a:r>
            <a:r>
              <a:rPr lang="fr-FR" altLang="fr-FR" sz="28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and 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4800" b="1" dirty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 WISDOM OF </a:t>
            </a:r>
            <a:r>
              <a:rPr lang="fr-FR" altLang="fr-FR" sz="4800" b="1" dirty="0" smtClean="0">
                <a:solidFill>
                  <a:srgbClr val="FFFF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GOD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.</a:t>
            </a:r>
            <a:endParaRPr kumimoji="0" lang="fr-FR" altLang="fr-FR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2000" cy="193899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was not until </a:t>
            </a:r>
            <a:r>
              <a:rPr lang="fr-FR" sz="4000" b="1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1706</a:t>
            </a:r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he definitively found his way as an </a:t>
            </a:r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sz="4000" b="1" dirty="0" smtClean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apostolic missionary</a:t>
            </a:r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’, </a:t>
            </a:r>
            <a:endParaRPr lang="fr-FR" sz="4000" dirty="0" smtClean="0">
              <a:solidFill>
                <a:srgbClr val="002060"/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after meeting Pope Clement XI in Rome</a:t>
            </a:r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4000" dirty="0" smtClean="0">
              <a:solidFill>
                <a:srgbClr val="002060"/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8852" y="2081573"/>
            <a:ext cx="8669383" cy="46474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then on his life would be completely boosted </a:t>
            </a:r>
            <a:r>
              <a:rPr lang="en-US" sz="4000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  <a:p>
            <a:pPr algn="ctr"/>
            <a:r>
              <a:rPr lang="fr-FR" sz="40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54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missionary wisdom…</a:t>
            </a:r>
            <a:endParaRPr lang="fr-FR" sz="5400" b="1" dirty="0" smtClean="0">
              <a:solidFill>
                <a:srgbClr val="FF000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Always having something new to undertake in the manner of the Apostles</a:t>
            </a:r>
            <a:r>
              <a:rPr lang="fr-FR" sz="40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endParaRPr lang="fr-FR" sz="40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8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806068"/>
            <a:ext cx="12192000" cy="169277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2. « </a:t>
            </a:r>
            <a:r>
              <a:rPr lang="en-US" altLang="fr-FR" sz="4000" b="1" dirty="0">
                <a:solidFill>
                  <a:srgbClr val="002060"/>
                </a:solidFill>
                <a:latin typeface="Copperplate Gothic Light" panose="020E0507020206020404" pitchFamily="34" charset="0"/>
                <a:ea typeface="Times New Roman" panose="02020603050405020304" pitchFamily="18" charset="0"/>
              </a:rPr>
              <a:t>The Love of Eternal Wisdom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 »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(LEW) </a:t>
            </a:r>
            <a:endParaRPr kumimoji="0" lang="fr-FR" altLang="fr-FR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pperplate Gothic Light" panose="020E05070202060204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200" b="1" i="1" dirty="0"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(</a:t>
            </a:r>
            <a:r>
              <a:rPr lang="en-US" altLang="fr-FR" sz="3200" i="1" dirty="0">
                <a:solidFill>
                  <a:srgbClr val="00206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One of Father de Montfort's early writings</a:t>
            </a: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). </a:t>
            </a:r>
            <a:endParaRPr kumimoji="0" lang="fr-FR" alt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Lucida Calligraphy" panose="03010101010101010101" pitchFamily="6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0263" y="3442788"/>
            <a:ext cx="11251474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*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altLang="fr-FR" sz="3600" b="1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 love of Eternal </a:t>
            </a:r>
            <a:r>
              <a:rPr lang="en-US" altLang="fr-FR" sz="3600" b="1" dirty="0" smtClean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Wisdom </a:t>
            </a:r>
            <a:r>
              <a:rPr lang="fr-FR" altLang="fr-FR" sz="3600" b="1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for man </a:t>
            </a:r>
            <a:endParaRPr kumimoji="0" lang="fr-FR" altLang="fr-FR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*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600" b="1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The love of man </a:t>
            </a:r>
            <a:r>
              <a:rPr lang="fr-FR" altLang="fr-FR" sz="3600" b="1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for Eternal Wisdom</a:t>
            </a:r>
            <a:endParaRPr kumimoji="0" lang="fr-FR" altLang="fr-FR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986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780</TotalTime>
  <Words>1444</Words>
  <Application>Microsoft Office PowerPoint</Application>
  <PresentationFormat>Panorámica</PresentationFormat>
  <Paragraphs>238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8" baseType="lpstr">
      <vt:lpstr>Arial</vt:lpstr>
      <vt:lpstr>Calibri</vt:lpstr>
      <vt:lpstr>Copperplate Gothic Light</vt:lpstr>
      <vt:lpstr>Footlight MT Light</vt:lpstr>
      <vt:lpstr>Garamond</vt:lpstr>
      <vt:lpstr>Harrington</vt:lpstr>
      <vt:lpstr>Lucida Calligraphy</vt:lpstr>
      <vt:lpstr>Lucida Handwriting</vt:lpstr>
      <vt:lpstr>Symbol</vt:lpstr>
      <vt:lpstr>Times New Roman</vt:lpstr>
      <vt:lpstr>Trebuchet MS</vt:lpstr>
      <vt:lpstr>Wingdings 3</vt:lpstr>
      <vt:lpstr>Facette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HERAULT</dc:creator>
  <cp:lastModifiedBy>HP</cp:lastModifiedBy>
  <cp:revision>75</cp:revision>
  <dcterms:created xsi:type="dcterms:W3CDTF">2017-09-23T09:00:27Z</dcterms:created>
  <dcterms:modified xsi:type="dcterms:W3CDTF">2020-06-25T09:47:38Z</dcterms:modified>
</cp:coreProperties>
</file>