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61" r:id="rId2"/>
    <p:sldId id="264" r:id="rId3"/>
    <p:sldId id="263" r:id="rId4"/>
    <p:sldId id="260" r:id="rId5"/>
    <p:sldId id="265" r:id="rId6"/>
    <p:sldId id="262" r:id="rId7"/>
    <p:sldId id="272" r:id="rId8"/>
    <p:sldId id="273" r:id="rId9"/>
    <p:sldId id="274" r:id="rId10"/>
    <p:sldId id="256" r:id="rId11"/>
    <p:sldId id="257" r:id="rId12"/>
    <p:sldId id="275" r:id="rId13"/>
    <p:sldId id="276" r:id="rId14"/>
    <p:sldId id="259"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310" r:id="rId29"/>
    <p:sldId id="290" r:id="rId30"/>
    <p:sldId id="291" r:id="rId31"/>
    <p:sldId id="292" r:id="rId32"/>
    <p:sldId id="293" r:id="rId33"/>
    <p:sldId id="294" r:id="rId34"/>
    <p:sldId id="295" r:id="rId35"/>
    <p:sldId id="296" r:id="rId36"/>
    <p:sldId id="297" r:id="rId37"/>
    <p:sldId id="298" r:id="rId38"/>
    <p:sldId id="300" r:id="rId39"/>
    <p:sldId id="301" r:id="rId40"/>
    <p:sldId id="302" r:id="rId41"/>
    <p:sldId id="303" r:id="rId42"/>
    <p:sldId id="304" r:id="rId43"/>
    <p:sldId id="305" r:id="rId44"/>
    <p:sldId id="306" r:id="rId45"/>
    <p:sldId id="307" r:id="rId46"/>
    <p:sldId id="308" r:id="rId47"/>
    <p:sldId id="309" r:id="rId4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0" d="100"/>
          <a:sy n="60" d="100"/>
        </p:scale>
        <p:origin x="111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43BE99-D6F8-4F58-BB7D-9B17C14D3C26}" type="datetimeFigureOut">
              <a:rPr lang="es-ES" smtClean="0"/>
              <a:t>22/06/2020</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1A7889-77C6-4164-B3BA-B610CA713EBA}" type="slidenum">
              <a:rPr lang="es-ES" smtClean="0"/>
              <a:t>‹Nº›</a:t>
            </a:fld>
            <a:endParaRPr lang="es-ES"/>
          </a:p>
        </p:txBody>
      </p:sp>
    </p:spTree>
    <p:extLst>
      <p:ext uri="{BB962C8B-B14F-4D97-AF65-F5344CB8AC3E}">
        <p14:creationId xmlns:p14="http://schemas.microsoft.com/office/powerpoint/2010/main" val="3898377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61A7889-77C6-4164-B3BA-B610CA713EBA}" type="slidenum">
              <a:rPr lang="es-ES" smtClean="0"/>
              <a:t>28</a:t>
            </a:fld>
            <a:endParaRPr lang="es-ES"/>
          </a:p>
        </p:txBody>
      </p:sp>
    </p:spTree>
    <p:extLst>
      <p:ext uri="{BB962C8B-B14F-4D97-AF65-F5344CB8AC3E}">
        <p14:creationId xmlns:p14="http://schemas.microsoft.com/office/powerpoint/2010/main" val="3930035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smtClean="0"/>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EDD779BD-1D74-4250-B849-818E53E4AEF9}" type="datetimeFigureOut">
              <a:rPr lang="fr-FR" smtClean="0"/>
              <a:t>22/06/2020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DD39BDA-7114-4AA2-827D-1C466AAF077D}" type="slidenum">
              <a:rPr lang="fr-FR" smtClean="0"/>
              <a:t>‹Nº›</a:t>
            </a:fld>
            <a:endParaRPr lang="fr-FR"/>
          </a:p>
        </p:txBody>
      </p:sp>
    </p:spTree>
    <p:extLst>
      <p:ext uri="{BB962C8B-B14F-4D97-AF65-F5344CB8AC3E}">
        <p14:creationId xmlns:p14="http://schemas.microsoft.com/office/powerpoint/2010/main" val="3114732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EDD779BD-1D74-4250-B849-818E53E4AEF9}" type="datetimeFigureOut">
              <a:rPr lang="fr-FR" smtClean="0"/>
              <a:t>22/06/2020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DD39BDA-7114-4AA2-827D-1C466AAF077D}" type="slidenum">
              <a:rPr lang="fr-FR" smtClean="0"/>
              <a:t>‹Nº›</a:t>
            </a:fld>
            <a:endParaRPr lang="fr-FR"/>
          </a:p>
        </p:txBody>
      </p:sp>
    </p:spTree>
    <p:extLst>
      <p:ext uri="{BB962C8B-B14F-4D97-AF65-F5344CB8AC3E}">
        <p14:creationId xmlns:p14="http://schemas.microsoft.com/office/powerpoint/2010/main" val="2311409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EDD779BD-1D74-4250-B849-818E53E4AEF9}" type="datetimeFigureOut">
              <a:rPr lang="fr-FR" smtClean="0"/>
              <a:t>22/06/2020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DD39BDA-7114-4AA2-827D-1C466AAF077D}" type="slidenum">
              <a:rPr lang="fr-FR" smtClean="0"/>
              <a:t>‹Nº›</a:t>
            </a:fld>
            <a:endParaRPr lang="fr-F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230898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EDD779BD-1D74-4250-B849-818E53E4AEF9}" type="datetimeFigureOut">
              <a:rPr lang="fr-FR" smtClean="0"/>
              <a:t>22/06/2020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DD39BDA-7114-4AA2-827D-1C466AAF077D}" type="slidenum">
              <a:rPr lang="fr-FR" smtClean="0"/>
              <a:t>‹Nº›</a:t>
            </a:fld>
            <a:endParaRPr lang="fr-FR"/>
          </a:p>
        </p:txBody>
      </p:sp>
    </p:spTree>
    <p:extLst>
      <p:ext uri="{BB962C8B-B14F-4D97-AF65-F5344CB8AC3E}">
        <p14:creationId xmlns:p14="http://schemas.microsoft.com/office/powerpoint/2010/main" val="3693178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EDD779BD-1D74-4250-B849-818E53E4AEF9}" type="datetimeFigureOut">
              <a:rPr lang="fr-FR" smtClean="0"/>
              <a:t>22/06/2020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DD39BDA-7114-4AA2-827D-1C466AAF077D}" type="slidenum">
              <a:rPr lang="fr-FR" smtClean="0"/>
              <a:t>‹Nº›</a:t>
            </a:fld>
            <a:endParaRPr lang="fr-F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11190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EDD779BD-1D74-4250-B849-818E53E4AEF9}" type="datetimeFigureOut">
              <a:rPr lang="fr-FR" smtClean="0"/>
              <a:t>22/06/2020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DD39BDA-7114-4AA2-827D-1C466AAF077D}" type="slidenum">
              <a:rPr lang="fr-FR" smtClean="0"/>
              <a:t>‹Nº›</a:t>
            </a:fld>
            <a:endParaRPr lang="fr-FR"/>
          </a:p>
        </p:txBody>
      </p:sp>
    </p:spTree>
    <p:extLst>
      <p:ext uri="{BB962C8B-B14F-4D97-AF65-F5344CB8AC3E}">
        <p14:creationId xmlns:p14="http://schemas.microsoft.com/office/powerpoint/2010/main" val="4175784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EDD779BD-1D74-4250-B849-818E53E4AEF9}" type="datetimeFigureOut">
              <a:rPr lang="fr-FR" smtClean="0"/>
              <a:t>22/06/2020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DD39BDA-7114-4AA2-827D-1C466AAF077D}" type="slidenum">
              <a:rPr lang="fr-FR" smtClean="0"/>
              <a:t>‹Nº›</a:t>
            </a:fld>
            <a:endParaRPr lang="fr-FR"/>
          </a:p>
        </p:txBody>
      </p:sp>
    </p:spTree>
    <p:extLst>
      <p:ext uri="{BB962C8B-B14F-4D97-AF65-F5344CB8AC3E}">
        <p14:creationId xmlns:p14="http://schemas.microsoft.com/office/powerpoint/2010/main" val="1961108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smtClean="0"/>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EDD779BD-1D74-4250-B849-818E53E4AEF9}" type="datetimeFigureOut">
              <a:rPr lang="fr-FR" smtClean="0"/>
              <a:t>22/06/2020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DD39BDA-7114-4AA2-827D-1C466AAF077D}" type="slidenum">
              <a:rPr lang="fr-FR" smtClean="0"/>
              <a:t>‹Nº›</a:t>
            </a:fld>
            <a:endParaRPr lang="fr-FR"/>
          </a:p>
        </p:txBody>
      </p:sp>
    </p:spTree>
    <p:extLst>
      <p:ext uri="{BB962C8B-B14F-4D97-AF65-F5344CB8AC3E}">
        <p14:creationId xmlns:p14="http://schemas.microsoft.com/office/powerpoint/2010/main" val="3038603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EDD779BD-1D74-4250-B849-818E53E4AEF9}" type="datetimeFigureOut">
              <a:rPr lang="fr-FR" smtClean="0"/>
              <a:t>22/06/2020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DD39BDA-7114-4AA2-827D-1C466AAF077D}" type="slidenum">
              <a:rPr lang="fr-FR" smtClean="0"/>
              <a:t>‹Nº›</a:t>
            </a:fld>
            <a:endParaRPr lang="fr-FR"/>
          </a:p>
        </p:txBody>
      </p:sp>
    </p:spTree>
    <p:extLst>
      <p:ext uri="{BB962C8B-B14F-4D97-AF65-F5344CB8AC3E}">
        <p14:creationId xmlns:p14="http://schemas.microsoft.com/office/powerpoint/2010/main" val="1745093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EDD779BD-1D74-4250-B849-818E53E4AEF9}" type="datetimeFigureOut">
              <a:rPr lang="fr-FR" smtClean="0"/>
              <a:t>22/06/2020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DD39BDA-7114-4AA2-827D-1C466AAF077D}" type="slidenum">
              <a:rPr lang="fr-FR" smtClean="0"/>
              <a:t>‹Nº›</a:t>
            </a:fld>
            <a:endParaRPr lang="fr-FR"/>
          </a:p>
        </p:txBody>
      </p:sp>
    </p:spTree>
    <p:extLst>
      <p:ext uri="{BB962C8B-B14F-4D97-AF65-F5344CB8AC3E}">
        <p14:creationId xmlns:p14="http://schemas.microsoft.com/office/powerpoint/2010/main" val="1464774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EDD779BD-1D74-4250-B849-818E53E4AEF9}" type="datetimeFigureOut">
              <a:rPr lang="fr-FR" smtClean="0"/>
              <a:t>22/06/2020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DD39BDA-7114-4AA2-827D-1C466AAF077D}" type="slidenum">
              <a:rPr lang="fr-FR" smtClean="0"/>
              <a:t>‹Nº›</a:t>
            </a:fld>
            <a:endParaRPr lang="fr-FR"/>
          </a:p>
        </p:txBody>
      </p:sp>
    </p:spTree>
    <p:extLst>
      <p:ext uri="{BB962C8B-B14F-4D97-AF65-F5344CB8AC3E}">
        <p14:creationId xmlns:p14="http://schemas.microsoft.com/office/powerpoint/2010/main" val="2891546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EDD779BD-1D74-4250-B849-818E53E4AEF9}" type="datetimeFigureOut">
              <a:rPr lang="fr-FR" smtClean="0"/>
              <a:t>22/06/2020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DD39BDA-7114-4AA2-827D-1C466AAF077D}" type="slidenum">
              <a:rPr lang="fr-FR" smtClean="0"/>
              <a:t>‹Nº›</a:t>
            </a:fld>
            <a:endParaRPr lang="fr-FR"/>
          </a:p>
        </p:txBody>
      </p:sp>
    </p:spTree>
    <p:extLst>
      <p:ext uri="{BB962C8B-B14F-4D97-AF65-F5344CB8AC3E}">
        <p14:creationId xmlns:p14="http://schemas.microsoft.com/office/powerpoint/2010/main" val="4021931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EDD779BD-1D74-4250-B849-818E53E4AEF9}" type="datetimeFigureOut">
              <a:rPr lang="fr-FR" smtClean="0"/>
              <a:t>22/06/2020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DD39BDA-7114-4AA2-827D-1C466AAF077D}" type="slidenum">
              <a:rPr lang="fr-FR" smtClean="0"/>
              <a:t>‹Nº›</a:t>
            </a:fld>
            <a:endParaRPr lang="fr-FR"/>
          </a:p>
        </p:txBody>
      </p:sp>
    </p:spTree>
    <p:extLst>
      <p:ext uri="{BB962C8B-B14F-4D97-AF65-F5344CB8AC3E}">
        <p14:creationId xmlns:p14="http://schemas.microsoft.com/office/powerpoint/2010/main" val="4230176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779BD-1D74-4250-B849-818E53E4AEF9}" type="datetimeFigureOut">
              <a:rPr lang="fr-FR" smtClean="0"/>
              <a:t>22/06/2020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DD39BDA-7114-4AA2-827D-1C466AAF077D}" type="slidenum">
              <a:rPr lang="fr-FR" smtClean="0"/>
              <a:t>‹Nº›</a:t>
            </a:fld>
            <a:endParaRPr lang="fr-FR"/>
          </a:p>
        </p:txBody>
      </p:sp>
    </p:spTree>
    <p:extLst>
      <p:ext uri="{BB962C8B-B14F-4D97-AF65-F5344CB8AC3E}">
        <p14:creationId xmlns:p14="http://schemas.microsoft.com/office/powerpoint/2010/main" val="830405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smtClean="0"/>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EDD779BD-1D74-4250-B849-818E53E4AEF9}" type="datetimeFigureOut">
              <a:rPr lang="fr-FR" smtClean="0"/>
              <a:t>22/06/2020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DD39BDA-7114-4AA2-827D-1C466AAF077D}" type="slidenum">
              <a:rPr lang="fr-FR" smtClean="0"/>
              <a:t>‹Nº›</a:t>
            </a:fld>
            <a:endParaRPr lang="fr-FR"/>
          </a:p>
        </p:txBody>
      </p:sp>
    </p:spTree>
    <p:extLst>
      <p:ext uri="{BB962C8B-B14F-4D97-AF65-F5344CB8AC3E}">
        <p14:creationId xmlns:p14="http://schemas.microsoft.com/office/powerpoint/2010/main" val="28916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EDD779BD-1D74-4250-B849-818E53E4AEF9}" type="datetimeFigureOut">
              <a:rPr lang="fr-FR" smtClean="0"/>
              <a:t>22/06/2020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DD39BDA-7114-4AA2-827D-1C466AAF077D}" type="slidenum">
              <a:rPr lang="fr-FR" smtClean="0"/>
              <a:t>‹Nº›</a:t>
            </a:fld>
            <a:endParaRPr lang="fr-FR"/>
          </a:p>
        </p:txBody>
      </p:sp>
    </p:spTree>
    <p:extLst>
      <p:ext uri="{BB962C8B-B14F-4D97-AF65-F5344CB8AC3E}">
        <p14:creationId xmlns:p14="http://schemas.microsoft.com/office/powerpoint/2010/main" val="158687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5">
                <a:lumMod val="20000"/>
                <a:lumOff val="80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81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DD779BD-1D74-4250-B849-818E53E4AEF9}" type="datetimeFigureOut">
              <a:rPr lang="fr-FR" smtClean="0"/>
              <a:t>22/06/2020</a:t>
            </a:fld>
            <a:endParaRPr lang="fr-F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DD39BDA-7114-4AA2-827D-1C466AAF077D}" type="slidenum">
              <a:rPr lang="fr-FR" smtClean="0"/>
              <a:t>‹Nº›</a:t>
            </a:fld>
            <a:endParaRPr lang="fr-FR"/>
          </a:p>
        </p:txBody>
      </p:sp>
    </p:spTree>
    <p:extLst>
      <p:ext uri="{BB962C8B-B14F-4D97-AF65-F5344CB8AC3E}">
        <p14:creationId xmlns:p14="http://schemas.microsoft.com/office/powerpoint/2010/main" val="3380541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http://nova.evangelisation.free.fr/grignion_04.jpg"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http://www.google.fr/url?source=imglanding&amp;ct=img&amp;q=http://www.pontchateau-saintgildasdesbois.com/images/info_menu/diapo-calvaire-5748.jpg&amp;sa=X&amp;ei=aUtwVav1KoT6UOqRgtAG&amp;ved=0CAkQ8wc4Dw&amp;usg=AFQjCNHFG45MOLb9HRjEd19I_sVsHb8oJg" TargetMode="External"/><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976942"/>
            <a:ext cx="8908474"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fr-FR" sz="6000" b="1" dirty="0">
                <a:latin typeface="Arial Narrow" panose="020B0606020202030204" pitchFamily="34" charset="0"/>
                <a:ea typeface="Calibri" panose="020F0502020204030204" pitchFamily="34" charset="0"/>
                <a:cs typeface="Times New Roman" panose="02020603050405020304" pitchFamily="18" charset="0"/>
              </a:rPr>
              <a:t>The Mystery of the Cross in the Spiritual Experience of </a:t>
            </a:r>
            <a:r>
              <a:rPr lang="fr-FR" altLang="fr-FR" sz="6000" b="1" dirty="0">
                <a:solidFill>
                  <a:schemeClr val="accent4">
                    <a:lumMod val="75000"/>
                  </a:schemeClr>
                </a:solidFill>
                <a:latin typeface="Arial Narrow" panose="020B0606020202030204" pitchFamily="34" charset="0"/>
                <a:ea typeface="Calibri" panose="020F0502020204030204" pitchFamily="34" charset="0"/>
                <a:cs typeface="Times New Roman" panose="02020603050405020304" pitchFamily="18" charset="0"/>
              </a:rPr>
              <a:t>St. Louis Marie Grignion de Montfort</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pic>
        <p:nvPicPr>
          <p:cNvPr id="1025" name="Picture 1" descr="http://nova.evangelisation.free.fr/grignion_04.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359444" y="3709989"/>
            <a:ext cx="4522839" cy="3148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45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p:cTn id="7" dur="1000" fill="hold"/>
                                        <p:tgtEl>
                                          <p:spTgt spid="1025"/>
                                        </p:tgtEl>
                                        <p:attrNameLst>
                                          <p:attrName>ppt_w</p:attrName>
                                        </p:attrNameLst>
                                      </p:cBhvr>
                                      <p:tavLst>
                                        <p:tav tm="0">
                                          <p:val>
                                            <p:fltVal val="0"/>
                                          </p:val>
                                        </p:tav>
                                        <p:tav tm="100000">
                                          <p:val>
                                            <p:strVal val="#ppt_w"/>
                                          </p:val>
                                        </p:tav>
                                      </p:tavLst>
                                    </p:anim>
                                    <p:anim calcmode="lin" valueType="num">
                                      <p:cBhvr>
                                        <p:cTn id="8" dur="1000" fill="hold"/>
                                        <p:tgtEl>
                                          <p:spTgt spid="1025"/>
                                        </p:tgtEl>
                                        <p:attrNameLst>
                                          <p:attrName>ppt_h</p:attrName>
                                        </p:attrNameLst>
                                      </p:cBhvr>
                                      <p:tavLst>
                                        <p:tav tm="0">
                                          <p:val>
                                            <p:fltVal val="0"/>
                                          </p:val>
                                        </p:tav>
                                        <p:tav tm="100000">
                                          <p:val>
                                            <p:strVal val="#ppt_h"/>
                                          </p:val>
                                        </p:tav>
                                      </p:tavLst>
                                    </p:anim>
                                    <p:anim calcmode="lin" valueType="num">
                                      <p:cBhvr>
                                        <p:cTn id="9" dur="1000" fill="hold"/>
                                        <p:tgtEl>
                                          <p:spTgt spid="1025"/>
                                        </p:tgtEl>
                                        <p:attrNameLst>
                                          <p:attrName>style.rotation</p:attrName>
                                        </p:attrNameLst>
                                      </p:cBhvr>
                                      <p:tavLst>
                                        <p:tav tm="0">
                                          <p:val>
                                            <p:fltVal val="90"/>
                                          </p:val>
                                        </p:tav>
                                        <p:tav tm="100000">
                                          <p:val>
                                            <p:fltVal val="0"/>
                                          </p:val>
                                        </p:tav>
                                      </p:tavLst>
                                    </p:anim>
                                    <p:animEffect transition="in" filter="fade">
                                      <p:cBhvr>
                                        <p:cTn id="10" dur="1000"/>
                                        <p:tgtEl>
                                          <p:spTgt spid="102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cstate="print"/>
          <a:srcRect/>
          <a:stretch>
            <a:fillRect/>
          </a:stretch>
        </p:blipFill>
        <p:spPr bwMode="auto">
          <a:xfrm>
            <a:off x="2645030" y="0"/>
            <a:ext cx="6983879" cy="6858000"/>
          </a:xfrm>
          <a:prstGeom prst="rect">
            <a:avLst/>
          </a:prstGeom>
          <a:noFill/>
          <a:ln w="38100" cmpd="dbl">
            <a:solidFill>
              <a:srgbClr val="000000"/>
            </a:solidFill>
            <a:miter lim="800000"/>
            <a:headEnd/>
            <a:tailEnd/>
          </a:ln>
          <a:effectLst/>
        </p:spPr>
      </p:pic>
    </p:spTree>
    <p:extLst>
      <p:ext uri="{BB962C8B-B14F-4D97-AF65-F5344CB8AC3E}">
        <p14:creationId xmlns:p14="http://schemas.microsoft.com/office/powerpoint/2010/main" val="205840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cstate="print"/>
          <a:srcRect l="53630" t="9139" r="8898" b="22289"/>
          <a:stretch/>
        </p:blipFill>
        <p:spPr bwMode="auto">
          <a:xfrm>
            <a:off x="7380515" y="143691"/>
            <a:ext cx="3997234" cy="6557555"/>
          </a:xfrm>
          <a:prstGeom prst="rect">
            <a:avLst/>
          </a:prstGeom>
          <a:noFill/>
          <a:ln w="38100" cmpd="dbl">
            <a:solidFill>
              <a:srgbClr val="000000"/>
            </a:solidFill>
            <a:miter lim="800000"/>
            <a:headEnd/>
            <a:tailEnd/>
          </a:ln>
          <a:effectLst/>
        </p:spPr>
      </p:pic>
      <p:sp>
        <p:nvSpPr>
          <p:cNvPr id="3" name="Rectangle 2"/>
          <p:cNvSpPr/>
          <p:nvPr/>
        </p:nvSpPr>
        <p:spPr>
          <a:xfrm>
            <a:off x="1066799" y="667868"/>
            <a:ext cx="5306291" cy="5509200"/>
          </a:xfrm>
          <a:prstGeom prst="rect">
            <a:avLst/>
          </a:prstGeom>
        </p:spPr>
        <p:txBody>
          <a:bodyPr wrap="square">
            <a:spAutoFit/>
          </a:bodyPr>
          <a:lstStyle/>
          <a:p>
            <a:r>
              <a:rPr lang="en-US" sz="3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In Montfort-la-Cane, in 1707, instead of preaching, he takes out his crucifix from Rome, looks at it carefully and bursts into tears; he comes down from the pulpit without saying a word, and invites everyone to kiss it one by one. Everyone is moved and regrets it. The goal has been achieved. </a:t>
            </a:r>
            <a:endParaRPr lang="es-ES" sz="32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875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6140" y="3426143"/>
            <a:ext cx="6155888" cy="2246769"/>
          </a:xfrm>
          <a:prstGeom prst="rect">
            <a:avLst/>
          </a:prstGeom>
        </p:spPr>
        <p:txBody>
          <a:bodyPr wrap="square">
            <a:spAutoFit/>
          </a:bodyPr>
          <a:lstStyle/>
          <a:p>
            <a:pPr algn="just"/>
            <a:r>
              <a:rPr lang="en-US" sz="2800" b="1" dirty="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rPr>
              <a:t>During his missions, he distributed small cloth crosses to participants. </a:t>
            </a:r>
            <a:endParaRPr lang="en-US" sz="2800" b="1" dirty="0" smtClean="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endParaRPr lang="en-US" sz="2800" b="1" dirty="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r>
              <a:rPr lang="en-US" sz="2800" b="1" dirty="0" smtClean="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rPr>
              <a:t>But</a:t>
            </a:r>
            <a:r>
              <a:rPr lang="en-US" sz="2800" b="1" dirty="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rPr>
              <a:t>, one of the highlights of the mission was the blessing of a Calvary.</a:t>
            </a:r>
            <a:endParaRPr lang="es-ES" sz="2800" b="1" dirty="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l="19369" r="21936"/>
          <a:stretch/>
        </p:blipFill>
        <p:spPr>
          <a:xfrm>
            <a:off x="6594764" y="498764"/>
            <a:ext cx="5359620" cy="5854759"/>
          </a:xfrm>
          <a:prstGeom prst="rect">
            <a:avLst/>
          </a:prstGeom>
        </p:spPr>
      </p:pic>
    </p:spTree>
    <p:extLst>
      <p:ext uri="{BB962C8B-B14F-4D97-AF65-F5344CB8AC3E}">
        <p14:creationId xmlns:p14="http://schemas.microsoft.com/office/powerpoint/2010/main" val="427269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9500" y="1484807"/>
            <a:ext cx="2503186" cy="2062103"/>
          </a:xfrm>
          <a:prstGeom prst="rect">
            <a:avLst/>
          </a:prstGeom>
        </p:spPr>
        <p:txBody>
          <a:bodyPr wrap="none">
            <a:spAutoFit/>
          </a:bodyPr>
          <a:lstStyle/>
          <a:p>
            <a:pPr algn="ctr">
              <a:spcAft>
                <a:spcPts val="0"/>
              </a:spcAft>
            </a:pPr>
            <a:r>
              <a:rPr lang="fr-FR" sz="3200" b="1" dirty="0" smtClean="0">
                <a:solidFill>
                  <a:srgbClr val="7030A0"/>
                </a:solidFill>
                <a:latin typeface="Franklin Gothic Demi" panose="020B0703020102020204" pitchFamily="34" charset="0"/>
                <a:ea typeface="Times New Roman" panose="02020603050405020304" pitchFamily="18" charset="0"/>
              </a:rPr>
              <a:t>Calvary</a:t>
            </a:r>
            <a:endParaRPr lang="fr-FR" sz="3200" b="1" dirty="0" smtClean="0">
              <a:solidFill>
                <a:srgbClr val="7030A0"/>
              </a:solidFill>
              <a:latin typeface="Franklin Gothic Demi" panose="020B0703020102020204" pitchFamily="34" charset="0"/>
              <a:ea typeface="Times New Roman" panose="02020603050405020304" pitchFamily="18" charset="0"/>
            </a:endParaRPr>
          </a:p>
          <a:p>
            <a:pPr algn="ctr">
              <a:spcAft>
                <a:spcPts val="0"/>
              </a:spcAft>
            </a:pPr>
            <a:r>
              <a:rPr lang="fr-FR" sz="3200" b="1" dirty="0" smtClean="0">
                <a:solidFill>
                  <a:srgbClr val="7030A0"/>
                </a:solidFill>
                <a:latin typeface="Franklin Gothic Demi" panose="020B0703020102020204" pitchFamily="34" charset="0"/>
                <a:ea typeface="Times New Roman" panose="02020603050405020304" pitchFamily="18" charset="0"/>
              </a:rPr>
              <a:t>of</a:t>
            </a:r>
            <a:endParaRPr lang="fr-FR" sz="3200" b="1" dirty="0" smtClean="0">
              <a:solidFill>
                <a:srgbClr val="7030A0"/>
              </a:solidFill>
              <a:latin typeface="Franklin Gothic Demi" panose="020B0703020102020204" pitchFamily="34" charset="0"/>
              <a:ea typeface="Times New Roman" panose="02020603050405020304" pitchFamily="18" charset="0"/>
            </a:endParaRPr>
          </a:p>
          <a:p>
            <a:pPr algn="ctr">
              <a:spcAft>
                <a:spcPts val="0"/>
              </a:spcAft>
            </a:pPr>
            <a:r>
              <a:rPr lang="fr-FR" sz="3200" b="1" dirty="0" smtClean="0">
                <a:solidFill>
                  <a:srgbClr val="7030A0"/>
                </a:solidFill>
                <a:latin typeface="Franklin Gothic Demi" panose="020B0703020102020204" pitchFamily="34" charset="0"/>
                <a:ea typeface="Times New Roman" panose="02020603050405020304" pitchFamily="18" charset="0"/>
              </a:rPr>
              <a:t>Pontchâteau</a:t>
            </a:r>
          </a:p>
          <a:p>
            <a:pPr algn="ctr">
              <a:spcAft>
                <a:spcPts val="0"/>
              </a:spcAft>
            </a:pPr>
            <a:r>
              <a:rPr lang="fr-FR" sz="3200" b="1" dirty="0" smtClean="0">
                <a:solidFill>
                  <a:srgbClr val="7030A0"/>
                </a:solidFill>
                <a:latin typeface="Franklin Gothic Demi" panose="020B0703020102020204" pitchFamily="34" charset="0"/>
                <a:ea typeface="Times New Roman" panose="02020603050405020304" pitchFamily="18" charset="0"/>
              </a:rPr>
              <a:t> </a:t>
            </a:r>
            <a:r>
              <a:rPr lang="fr-FR" sz="3200" b="1" dirty="0">
                <a:solidFill>
                  <a:srgbClr val="7030A0"/>
                </a:solidFill>
                <a:latin typeface="Franklin Gothic Demi" panose="020B0703020102020204" pitchFamily="34" charset="0"/>
                <a:ea typeface="Times New Roman" panose="02020603050405020304" pitchFamily="18" charset="0"/>
              </a:rPr>
              <a:t>(1708-1710)</a:t>
            </a:r>
            <a:endParaRPr lang="fr-FR" sz="3200" dirty="0">
              <a:solidFill>
                <a:srgbClr val="7030A0"/>
              </a:solidFill>
              <a:effectLst/>
              <a:latin typeface="Franklin Gothic Demi" panose="020B0703020102020204" pitchFamily="34" charset="0"/>
              <a:ea typeface="Times New Roman" panose="02020603050405020304" pitchFamily="18" charset="0"/>
            </a:endParaRPr>
          </a:p>
        </p:txBody>
      </p:sp>
      <p:pic>
        <p:nvPicPr>
          <p:cNvPr id="3" name="Image 2"/>
          <p:cNvPicPr/>
          <p:nvPr/>
        </p:nvPicPr>
        <p:blipFill>
          <a:blip r:embed="rId2" cstate="print"/>
          <a:srcRect/>
          <a:stretch>
            <a:fillRect/>
          </a:stretch>
        </p:blipFill>
        <p:spPr bwMode="auto">
          <a:xfrm>
            <a:off x="3643746" y="110838"/>
            <a:ext cx="7190509" cy="6747162"/>
          </a:xfrm>
          <a:prstGeom prst="rect">
            <a:avLst/>
          </a:prstGeom>
          <a:noFill/>
          <a:ln w="38100" cmpd="dbl">
            <a:solidFill>
              <a:srgbClr val="000000"/>
            </a:solidFill>
            <a:miter lim="800000"/>
            <a:headEnd/>
            <a:tailEnd/>
          </a:ln>
          <a:effectLst/>
        </p:spPr>
      </p:pic>
    </p:spTree>
    <p:extLst>
      <p:ext uri="{BB962C8B-B14F-4D97-AF65-F5344CB8AC3E}">
        <p14:creationId xmlns:p14="http://schemas.microsoft.com/office/powerpoint/2010/main" val="121461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http://www.google.fr/url?source=imglanding&amp;ct=img&amp;q=http://www.pontchateau-saintgildasdesbois.com/images/info_menu/diapo-calvaire-5748.jpg&amp;sa=X&amp;ei=aUtwVav1KoT6UOqRgtAG&amp;ved=0CAkQ8wc4Dw&amp;usg=AFQjCNHFG45MOLb9HRjEd19I_sVsHb8oJg"/>
          <p:cNvPicPr/>
          <p:nvPr/>
        </p:nvPicPr>
        <p:blipFill>
          <a:blip r:embed="rId2" r:link="rId3" cstate="print">
            <a:lum brigh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08195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1012"/>
            <a:ext cx="6096000" cy="3046988"/>
          </a:xfrm>
          <a:prstGeom prst="rect">
            <a:avLst/>
          </a:prstGeom>
        </p:spPr>
        <p:txBody>
          <a:bodyPr>
            <a:spAutoFit/>
          </a:bodyPr>
          <a:lstStyle/>
          <a:p>
            <a:pPr algn="ctr">
              <a:spcAft>
                <a:spcPts val="0"/>
              </a:spcAft>
            </a:pPr>
            <a:r>
              <a:rPr lang="fr-FR" sz="3200" b="1" dirty="0" smtClean="0">
                <a:solidFill>
                  <a:srgbClr val="7030A0"/>
                </a:solidFill>
                <a:latin typeface="Franklin Gothic Demi" panose="020B0703020102020204" pitchFamily="34" charset="0"/>
                <a:ea typeface="Times New Roman" panose="02020603050405020304" pitchFamily="18" charset="0"/>
              </a:rPr>
              <a:t>April </a:t>
            </a:r>
            <a:r>
              <a:rPr lang="fr-FR" sz="3200" b="1" dirty="0">
                <a:solidFill>
                  <a:srgbClr val="7030A0"/>
                </a:solidFill>
                <a:latin typeface="Franklin Gothic Demi" panose="020B0703020102020204" pitchFamily="34" charset="0"/>
                <a:ea typeface="Times New Roman" panose="02020603050405020304" pitchFamily="18" charset="0"/>
              </a:rPr>
              <a:t>1716</a:t>
            </a:r>
            <a:r>
              <a:rPr lang="fr-FR" sz="3200" dirty="0">
                <a:solidFill>
                  <a:srgbClr val="7030A0"/>
                </a:solidFill>
                <a:latin typeface="Franklin Gothic Demi" panose="020B0703020102020204" pitchFamily="34" charset="0"/>
                <a:ea typeface="Times New Roman" panose="02020603050405020304" pitchFamily="18" charset="0"/>
              </a:rPr>
              <a:t> </a:t>
            </a:r>
            <a:endParaRPr lang="fr-FR" sz="3200" dirty="0" smtClean="0">
              <a:solidFill>
                <a:srgbClr val="7030A0"/>
              </a:solidFill>
              <a:latin typeface="Franklin Gothic Demi" panose="020B0703020102020204" pitchFamily="34" charset="0"/>
              <a:ea typeface="Times New Roman" panose="02020603050405020304" pitchFamily="18" charset="0"/>
            </a:endParaRPr>
          </a:p>
          <a:p>
            <a:pPr algn="ctr">
              <a:spcAft>
                <a:spcPts val="0"/>
              </a:spcAft>
            </a:pPr>
            <a:r>
              <a:rPr lang="fr-FR" sz="3200" dirty="0">
                <a:solidFill>
                  <a:srgbClr val="7030A0"/>
                </a:solidFill>
                <a:latin typeface="Franklin Gothic Demi" panose="020B0703020102020204" pitchFamily="34" charset="0"/>
                <a:ea typeface="Times New Roman" panose="02020603050405020304" pitchFamily="18" charset="0"/>
              </a:rPr>
              <a:t>i</a:t>
            </a:r>
            <a:r>
              <a:rPr lang="fr-FR" sz="3200" dirty="0" smtClean="0">
                <a:solidFill>
                  <a:srgbClr val="7030A0"/>
                </a:solidFill>
                <a:latin typeface="Franklin Gothic Demi" panose="020B0703020102020204" pitchFamily="34" charset="0"/>
                <a:ea typeface="Times New Roman" panose="02020603050405020304" pitchFamily="18" charset="0"/>
              </a:rPr>
              <a:t>n </a:t>
            </a:r>
            <a:r>
              <a:rPr lang="fr-FR" sz="3200" dirty="0">
                <a:solidFill>
                  <a:srgbClr val="7030A0"/>
                </a:solidFill>
                <a:latin typeface="Franklin Gothic Demi" panose="020B0703020102020204" pitchFamily="34" charset="0"/>
                <a:ea typeface="Times New Roman" panose="02020603050405020304" pitchFamily="18" charset="0"/>
              </a:rPr>
              <a:t>Saint Laurent-sur-Sèvre, </a:t>
            </a:r>
            <a:endParaRPr lang="fr-FR" sz="3200" dirty="0" smtClean="0">
              <a:solidFill>
                <a:srgbClr val="7030A0"/>
              </a:solidFill>
              <a:latin typeface="Franklin Gothic Demi" panose="020B0703020102020204" pitchFamily="34" charset="0"/>
              <a:ea typeface="Times New Roman" panose="02020603050405020304" pitchFamily="18" charset="0"/>
            </a:endParaRPr>
          </a:p>
          <a:p>
            <a:pPr algn="ctr">
              <a:spcAft>
                <a:spcPts val="0"/>
              </a:spcAft>
            </a:pPr>
            <a:r>
              <a:rPr lang="en-US" sz="3200" dirty="0">
                <a:solidFill>
                  <a:srgbClr val="7030A0"/>
                </a:solidFill>
                <a:latin typeface="Franklin Gothic Demi" panose="020B0703020102020204" pitchFamily="34" charset="0"/>
                <a:ea typeface="Times New Roman" panose="02020603050405020304" pitchFamily="18" charset="0"/>
              </a:rPr>
              <a:t>The Calvary of his last mission will be erected the day after his death, a few hours before he is buried.</a:t>
            </a:r>
            <a:endParaRPr lang="fr-FR" sz="3200" dirty="0">
              <a:solidFill>
                <a:srgbClr val="7030A0"/>
              </a:solidFill>
              <a:effectLst/>
              <a:latin typeface="Franklin Gothic Demi" panose="020B0703020102020204" pitchFamily="34" charset="0"/>
              <a:ea typeface="Times New Roman" panose="02020603050405020304" pitchFamily="18" charset="0"/>
            </a:endParaRPr>
          </a:p>
        </p:txBody>
      </p:sp>
      <p:pic>
        <p:nvPicPr>
          <p:cNvPr id="3" name="Image 2"/>
          <p:cNvPicPr/>
          <p:nvPr/>
        </p:nvPicPr>
        <p:blipFill>
          <a:blip r:embed="rId2" cstate="print"/>
          <a:srcRect/>
          <a:stretch>
            <a:fillRect/>
          </a:stretch>
        </p:blipFill>
        <p:spPr bwMode="auto">
          <a:xfrm>
            <a:off x="6096000" y="1219197"/>
            <a:ext cx="5902038" cy="4599709"/>
          </a:xfrm>
          <a:prstGeom prst="rect">
            <a:avLst/>
          </a:prstGeom>
          <a:noFill/>
          <a:ln w="9525" algn="in">
            <a:noFill/>
            <a:miter lim="800000"/>
            <a:headEnd/>
            <a:tailEnd/>
          </a:ln>
          <a:effectLst/>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908" y="202291"/>
            <a:ext cx="2396837" cy="3608721"/>
          </a:xfrm>
          <a:prstGeom prst="rect">
            <a:avLst/>
          </a:prstGeom>
        </p:spPr>
      </p:pic>
      <p:pic>
        <p:nvPicPr>
          <p:cNvPr id="6" name="Image 5"/>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700278" y="202291"/>
            <a:ext cx="1543032" cy="3608721"/>
          </a:xfrm>
          <a:prstGeom prst="rect">
            <a:avLst/>
          </a:prstGeom>
        </p:spPr>
      </p:pic>
    </p:spTree>
    <p:extLst>
      <p:ext uri="{BB962C8B-B14F-4D97-AF65-F5344CB8AC3E}">
        <p14:creationId xmlns:p14="http://schemas.microsoft.com/office/powerpoint/2010/main" val="358896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 calcmode="lin" valueType="num">
                                      <p:cBhvr>
                                        <p:cTn id="24" dur="1000" fill="hold"/>
                                        <p:tgtEl>
                                          <p:spTgt spid="2"/>
                                        </p:tgtEl>
                                        <p:attrNameLst>
                                          <p:attrName>style.rotation</p:attrName>
                                        </p:attrNameLst>
                                      </p:cBhvr>
                                      <p:tavLst>
                                        <p:tav tm="0">
                                          <p:val>
                                            <p:fltVal val="90"/>
                                          </p:val>
                                        </p:tav>
                                        <p:tav tm="100000">
                                          <p:val>
                                            <p:fltVal val="0"/>
                                          </p:val>
                                        </p:tav>
                                      </p:tavLst>
                                    </p:anim>
                                    <p:animEffect transition="in" filter="fade">
                                      <p:cBhvr>
                                        <p:cTn id="25" dur="1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1092" y="2731715"/>
            <a:ext cx="6135206" cy="584775"/>
          </a:xfrm>
          <a:prstGeom prst="rect">
            <a:avLst/>
          </a:prstGeom>
        </p:spPr>
        <p:txBody>
          <a:bodyPr wrap="none">
            <a:spAutoFit/>
          </a:bodyPr>
          <a:lstStyle/>
          <a:p>
            <a:pPr algn="just">
              <a:spcAft>
                <a:spcPts val="0"/>
              </a:spcAft>
            </a:pPr>
            <a:r>
              <a:rPr lang="fr-FR" sz="3200" b="1" dirty="0" smtClean="0">
                <a:solidFill>
                  <a:srgbClr val="7030A0"/>
                </a:solidFill>
                <a:latin typeface="Franklin Gothic Demi" panose="020B0703020102020204" pitchFamily="34" charset="0"/>
                <a:ea typeface="Times New Roman" panose="02020603050405020304" pitchFamily="18" charset="0"/>
              </a:rPr>
              <a:t>3. </a:t>
            </a:r>
            <a:r>
              <a:rPr lang="en-US" sz="3200" b="1" dirty="0">
                <a:solidFill>
                  <a:srgbClr val="7030A0"/>
                </a:solidFill>
                <a:latin typeface="Franklin Gothic Demi" panose="020B0703020102020204" pitchFamily="34" charset="0"/>
                <a:ea typeface="Times New Roman" panose="02020603050405020304" pitchFamily="18" charset="0"/>
              </a:rPr>
              <a:t>How Montfort carries his cross</a:t>
            </a:r>
            <a:endParaRPr lang="fr-FR" sz="3200" dirty="0">
              <a:solidFill>
                <a:srgbClr val="7030A0"/>
              </a:solidFill>
              <a:effectLst/>
              <a:latin typeface="Franklin Gothic Demi" panose="020B0703020102020204" pitchFamily="34" charset="0"/>
              <a:ea typeface="Times New Roman" panose="02020603050405020304" pitchFamily="18" charset="0"/>
            </a:endParaRPr>
          </a:p>
        </p:txBody>
      </p:sp>
    </p:spTree>
    <p:extLst>
      <p:ext uri="{BB962C8B-B14F-4D97-AF65-F5344CB8AC3E}">
        <p14:creationId xmlns:p14="http://schemas.microsoft.com/office/powerpoint/2010/main" val="146085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7354" y="1127808"/>
            <a:ext cx="2812473" cy="4832092"/>
          </a:xfrm>
          <a:prstGeom prst="rect">
            <a:avLst/>
          </a:prstGeom>
        </p:spPr>
        <p:txBody>
          <a:bodyPr wrap="square">
            <a:spAutoFit/>
          </a:bodyPr>
          <a:lstStyle/>
          <a:p>
            <a:pPr algn="ctr">
              <a:spcAft>
                <a:spcPts val="0"/>
              </a:spcAft>
            </a:pPr>
            <a:r>
              <a:rPr lang="en-US" sz="2800" dirty="0">
                <a:solidFill>
                  <a:srgbClr val="7030A0"/>
                </a:solidFill>
                <a:latin typeface="Franklin Gothic Demi" panose="020B0703020102020204" pitchFamily="34" charset="0"/>
                <a:ea typeface="Times New Roman" panose="02020603050405020304" pitchFamily="18" charset="0"/>
              </a:rPr>
              <a:t>The event at the Calvary of </a:t>
            </a:r>
            <a:r>
              <a:rPr lang="en-US" sz="2800" dirty="0" err="1">
                <a:solidFill>
                  <a:srgbClr val="7030A0"/>
                </a:solidFill>
                <a:latin typeface="Franklin Gothic Demi" panose="020B0703020102020204" pitchFamily="34" charset="0"/>
                <a:ea typeface="Times New Roman" panose="02020603050405020304" pitchFamily="18" charset="0"/>
              </a:rPr>
              <a:t>Pontchâteau</a:t>
            </a:r>
            <a:r>
              <a:rPr lang="en-US" sz="2800" dirty="0">
                <a:solidFill>
                  <a:srgbClr val="7030A0"/>
                </a:solidFill>
                <a:latin typeface="Franklin Gothic Demi" panose="020B0703020102020204" pitchFamily="34" charset="0"/>
                <a:ea typeface="Times New Roman" panose="02020603050405020304" pitchFamily="18" charset="0"/>
              </a:rPr>
              <a:t> and the following weeks give us a first-hand understanding of how Montfort is facing the test.</a:t>
            </a:r>
            <a:endParaRPr lang="es-ES" sz="2800" dirty="0">
              <a:solidFill>
                <a:srgbClr val="7030A0"/>
              </a:solidFill>
              <a:latin typeface="Franklin Gothic Demi" panose="020B0703020102020204" pitchFamily="34" charset="0"/>
              <a:ea typeface="Times New Roman" panose="02020603050405020304" pitchFamily="18" charset="0"/>
            </a:endParaRPr>
          </a:p>
        </p:txBody>
      </p:sp>
      <p:pic>
        <p:nvPicPr>
          <p:cNvPr id="3" name="Image 2"/>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8800"/>
                    </a14:imgEffect>
                    <a14:imgEffect>
                      <a14:brightnessContrast bright="20000" contrast="40000"/>
                    </a14:imgEffect>
                  </a14:imgLayer>
                </a14:imgProps>
              </a:ext>
              <a:ext uri="{28A0092B-C50C-407E-A947-70E740481C1C}">
                <a14:useLocalDpi xmlns:a14="http://schemas.microsoft.com/office/drawing/2010/main" val="0"/>
              </a:ext>
            </a:extLst>
          </a:blip>
          <a:srcRect l="21265"/>
          <a:stretch/>
        </p:blipFill>
        <p:spPr>
          <a:xfrm>
            <a:off x="5250873" y="845127"/>
            <a:ext cx="5370582" cy="4530436"/>
          </a:xfrm>
          <a:prstGeom prst="rect">
            <a:avLst/>
          </a:prstGeom>
        </p:spPr>
      </p:pic>
    </p:spTree>
    <p:extLst>
      <p:ext uri="{BB962C8B-B14F-4D97-AF65-F5344CB8AC3E}">
        <p14:creationId xmlns:p14="http://schemas.microsoft.com/office/powerpoint/2010/main" val="362086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7129" y="2884117"/>
            <a:ext cx="7817461" cy="1569660"/>
          </a:xfrm>
          <a:prstGeom prst="rect">
            <a:avLst/>
          </a:prstGeom>
          <a:solidFill>
            <a:schemeClr val="accent3">
              <a:lumMod val="60000"/>
              <a:lumOff val="40000"/>
            </a:schemeClr>
          </a:solidFill>
        </p:spPr>
        <p:txBody>
          <a:bodyPr wrap="none">
            <a:spAutoFit/>
          </a:bodyPr>
          <a:lstStyle/>
          <a:p>
            <a:pPr algn="ctr"/>
            <a:r>
              <a:rPr lang="fr-FR" sz="4800" b="1" dirty="0" smtClean="0">
                <a:solidFill>
                  <a:srgbClr val="7030A0"/>
                </a:solidFill>
                <a:latin typeface="Arial Narrow" panose="020B0606020202030204" pitchFamily="34" charset="0"/>
                <a:ea typeface="Calibri" panose="020F0502020204030204" pitchFamily="34" charset="0"/>
                <a:cs typeface="Times New Roman" panose="02020603050405020304" pitchFamily="18" charset="0"/>
              </a:rPr>
              <a:t>III. </a:t>
            </a:r>
            <a:r>
              <a:rPr lang="en-US" sz="4800" b="1" dirty="0">
                <a:solidFill>
                  <a:srgbClr val="7030A0"/>
                </a:solidFill>
                <a:latin typeface="Arial Narrow" panose="020B0606020202030204" pitchFamily="34" charset="0"/>
                <a:ea typeface="Calibri" panose="020F0502020204030204" pitchFamily="34" charset="0"/>
                <a:cs typeface="Times New Roman" panose="02020603050405020304" pitchFamily="18" charset="0"/>
              </a:rPr>
              <a:t>FATHER OF MONTFORT'S </a:t>
            </a:r>
            <a:endParaRPr lang="en-US" sz="4800" b="1" dirty="0" smtClean="0">
              <a:solidFill>
                <a:srgbClr val="7030A0"/>
              </a:solidFill>
              <a:latin typeface="Arial Narrow" panose="020B0606020202030204" pitchFamily="34" charset="0"/>
              <a:ea typeface="Calibri" panose="020F0502020204030204" pitchFamily="34" charset="0"/>
              <a:cs typeface="Times New Roman" panose="02020603050405020304" pitchFamily="18" charset="0"/>
            </a:endParaRPr>
          </a:p>
          <a:p>
            <a:pPr algn="ctr"/>
            <a:r>
              <a:rPr lang="en-US" sz="4800" b="1" dirty="0" smtClean="0">
                <a:solidFill>
                  <a:srgbClr val="7030A0"/>
                </a:solidFill>
                <a:latin typeface="Arial Narrow" panose="020B0606020202030204" pitchFamily="34" charset="0"/>
                <a:ea typeface="Calibri" panose="020F0502020204030204" pitchFamily="34" charset="0"/>
                <a:cs typeface="Times New Roman" panose="02020603050405020304" pitchFamily="18" charset="0"/>
              </a:rPr>
              <a:t>DOCTRINE </a:t>
            </a:r>
            <a:r>
              <a:rPr lang="en-US" sz="4800" b="1" dirty="0">
                <a:solidFill>
                  <a:srgbClr val="7030A0"/>
                </a:solidFill>
                <a:latin typeface="Arial Narrow" panose="020B0606020202030204" pitchFamily="34" charset="0"/>
                <a:ea typeface="Calibri" panose="020F0502020204030204" pitchFamily="34" charset="0"/>
                <a:cs typeface="Times New Roman" panose="02020603050405020304" pitchFamily="18" charset="0"/>
              </a:rPr>
              <a:t>ABOUT THE CROSS</a:t>
            </a:r>
            <a:endParaRPr lang="es-ES" sz="4800" b="1" dirty="0">
              <a:solidFill>
                <a:srgbClr val="7030A0"/>
              </a:solidFill>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165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6692" y="419449"/>
            <a:ext cx="6096000" cy="584775"/>
          </a:xfrm>
          <a:prstGeom prst="rect">
            <a:avLst/>
          </a:prstGeom>
        </p:spPr>
        <p:txBody>
          <a:bodyPr>
            <a:spAutoFit/>
          </a:bodyPr>
          <a:lstStyle/>
          <a:p>
            <a:pPr marL="342900" lvl="0" indent="-342900" algn="just">
              <a:spcAft>
                <a:spcPts val="0"/>
              </a:spcAft>
              <a:buFont typeface="+mj-lt"/>
              <a:buAutoNum type="arabicPeriod"/>
            </a:pPr>
            <a:r>
              <a:rPr lang="en-US" sz="3200" b="1" dirty="0">
                <a:solidFill>
                  <a:srgbClr val="7030A0"/>
                </a:solidFill>
                <a:latin typeface="Times New Roman" panose="02020603050405020304" pitchFamily="18" charset="0"/>
                <a:ea typeface="Times New Roman" panose="02020603050405020304" pitchFamily="18" charset="0"/>
              </a:rPr>
              <a:t>The Cross in the Life of Christ. </a:t>
            </a:r>
            <a:r>
              <a:rPr lang="fr-FR" sz="800" dirty="0" smtClean="0">
                <a:latin typeface="Times New Roman" panose="02020603050405020304" pitchFamily="18" charset="0"/>
                <a:ea typeface="Times New Roman" panose="02020603050405020304" pitchFamily="18" charset="0"/>
              </a:rPr>
              <a:t> </a:t>
            </a:r>
            <a:endParaRPr lang="fr-FR"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554181" y="1136067"/>
            <a:ext cx="7356763" cy="2431435"/>
          </a:xfrm>
          <a:prstGeom prst="rect">
            <a:avLst/>
          </a:prstGeom>
        </p:spPr>
        <p:txBody>
          <a:bodyPr wrap="square">
            <a:spAutoFit/>
          </a:bodyPr>
          <a:lstStyle/>
          <a:p>
            <a:pPr marL="342900" lvl="0" indent="-342900" algn="just">
              <a:spcAft>
                <a:spcPts val="0"/>
              </a:spcAft>
              <a:buFont typeface="+mj-lt"/>
              <a:buAutoNum type="alphaLcParenR"/>
            </a:pPr>
            <a:r>
              <a:rPr lang="fr-FR" sz="2800" b="1" i="1" dirty="0" smtClean="0">
                <a:solidFill>
                  <a:srgbClr val="7030A0"/>
                </a:solidFill>
                <a:latin typeface="Times New Roman" panose="02020603050405020304" pitchFamily="18" charset="0"/>
                <a:ea typeface="Times New Roman" panose="02020603050405020304" pitchFamily="18" charset="0"/>
              </a:rPr>
              <a:t>The Redeeming Incartantion:</a:t>
            </a:r>
            <a:endParaRPr lang="fr-FR" sz="2800" b="1" i="1" dirty="0" smtClean="0">
              <a:solidFill>
                <a:srgbClr val="7030A0"/>
              </a:solidFill>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lphaLcParenR"/>
            </a:pPr>
            <a:endParaRPr lang="fr-FR" sz="1200" b="1" i="1" dirty="0" smtClean="0">
              <a:solidFill>
                <a:srgbClr val="7030A0"/>
              </a:solidFill>
              <a:latin typeface="Times New Roman" panose="02020603050405020304" pitchFamily="18" charset="0"/>
              <a:ea typeface="Times New Roman" panose="02020603050405020304" pitchFamily="18" charset="0"/>
            </a:endParaRPr>
          </a:p>
          <a:p>
            <a:r>
              <a:rPr lang="en-US" sz="2800" b="1" dirty="0" smtClean="0">
                <a:latin typeface="Calibri" panose="020F0502020204030204" pitchFamily="34" charset="0"/>
                <a:ea typeface="Calibri" panose="020F0502020204030204" pitchFamily="34" charset="0"/>
                <a:cs typeface="Times New Roman" panose="02020603050405020304" pitchFamily="18" charset="0"/>
              </a:rPr>
              <a:t>“The </a:t>
            </a:r>
            <a:r>
              <a:rPr lang="en-US" sz="2800" b="1" dirty="0">
                <a:latin typeface="Calibri" panose="020F0502020204030204" pitchFamily="34" charset="0"/>
                <a:ea typeface="Calibri" panose="020F0502020204030204" pitchFamily="34" charset="0"/>
                <a:cs typeface="Times New Roman" panose="02020603050405020304" pitchFamily="18" charset="0"/>
              </a:rPr>
              <a:t>first mystery of Jesus Christ</a:t>
            </a:r>
            <a:r>
              <a:rPr lang="es-ES" sz="2800" b="1" dirty="0" smtClean="0">
                <a:latin typeface="Calibri" panose="020F0502020204030204" pitchFamily="34" charset="0"/>
                <a:ea typeface="Calibri" panose="020F0502020204030204" pitchFamily="34" charset="0"/>
                <a:cs typeface="Times New Roman" panose="02020603050405020304" pitchFamily="18" charset="0"/>
              </a:rPr>
              <a:t>, </a:t>
            </a:r>
            <a:r>
              <a:rPr lang="es-ES" sz="2800" b="1" dirty="0">
                <a:latin typeface="Calibri" panose="020F0502020204030204" pitchFamily="34" charset="0"/>
                <a:ea typeface="Calibri" panose="020F0502020204030204" pitchFamily="34" charset="0"/>
                <a:cs typeface="Times New Roman" panose="02020603050405020304" pitchFamily="18" charset="0"/>
              </a:rPr>
              <a:t>[...] un </a:t>
            </a:r>
            <a:r>
              <a:rPr lang="en-US" sz="2800" b="1" dirty="0">
                <a:latin typeface="Calibri" panose="020F0502020204030204" pitchFamily="34" charset="0"/>
                <a:ea typeface="Calibri" panose="020F0502020204030204" pitchFamily="34" charset="0"/>
                <a:cs typeface="Times New Roman" panose="02020603050405020304" pitchFamily="18" charset="0"/>
              </a:rPr>
              <a:t>a compendium of all the mysteries, containing the will and grace of all of them" </a:t>
            </a:r>
            <a:r>
              <a:rPr lang="es-ES" sz="2800" b="1" dirty="0" smtClean="0">
                <a:latin typeface="Calibri" panose="020F0502020204030204" pitchFamily="34" charset="0"/>
                <a:ea typeface="Calibri" panose="020F0502020204030204" pitchFamily="34" charset="0"/>
                <a:cs typeface="Times New Roman" panose="02020603050405020304" pitchFamily="18" charset="0"/>
              </a:rPr>
              <a:t>(TD 248), </a:t>
            </a:r>
          </a:p>
          <a:p>
            <a:r>
              <a:rPr lang="en-US" sz="2800" b="1" dirty="0">
                <a:latin typeface="Calibri" panose="020F0502020204030204" pitchFamily="34" charset="0"/>
                <a:ea typeface="Calibri" panose="020F0502020204030204" pitchFamily="34" charset="0"/>
                <a:cs typeface="Times New Roman" panose="02020603050405020304" pitchFamily="18" charset="0"/>
              </a:rPr>
              <a:t>makes all the others possible. </a:t>
            </a:r>
            <a:r>
              <a:rPr lang="es-ES" sz="2800" b="1" dirty="0" smtClean="0">
                <a:latin typeface="Calibri" panose="020F0502020204030204" pitchFamily="34" charset="0"/>
                <a:ea typeface="Calibri" panose="020F0502020204030204" pitchFamily="34" charset="0"/>
                <a:cs typeface="Times New Roman" panose="02020603050405020304" pitchFamily="18" charset="0"/>
              </a:rPr>
              <a:t> </a:t>
            </a:r>
            <a:endParaRPr lang="es-ES"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5860472" y="4505189"/>
            <a:ext cx="6331528" cy="1815882"/>
          </a:xfrm>
          <a:prstGeom prst="rect">
            <a:avLst/>
          </a:prstGeom>
        </p:spPr>
        <p:txBody>
          <a:bodyPr wrap="square">
            <a:spAutoFit/>
          </a:bodyPr>
          <a:lstStyle/>
          <a:p>
            <a:pPr indent="-6985" algn="just">
              <a:spcAft>
                <a:spcPts val="0"/>
              </a:spcAft>
            </a:pPr>
            <a:r>
              <a:rPr lang="en-US" sz="2800" dirty="0">
                <a:latin typeface="Franklin Gothic Demi" panose="020B0703020102020204" pitchFamily="34" charset="0"/>
                <a:ea typeface="Times New Roman" panose="02020603050405020304" pitchFamily="18" charset="0"/>
              </a:rPr>
              <a:t>In choosing the incarnation, to share our human condition, Christ chose a state of suffering, he voluntarily established himself in a state of </a:t>
            </a:r>
            <a:r>
              <a:rPr lang="en-US" sz="2800" dirty="0" smtClean="0">
                <a:latin typeface="Franklin Gothic Demi" panose="020B0703020102020204" pitchFamily="34" charset="0"/>
                <a:ea typeface="Times New Roman" panose="02020603050405020304" pitchFamily="18" charset="0"/>
              </a:rPr>
              <a:t>cross.</a:t>
            </a:r>
            <a:endParaRPr lang="es-ES" sz="2800" dirty="0">
              <a:latin typeface="Franklin Gothic Demi" panose="020B0703020102020204" pitchFamily="34" charset="0"/>
              <a:ea typeface="Times New Roman" panose="02020603050405020304" pitchFamily="18" charset="0"/>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0944" y="1127335"/>
            <a:ext cx="3980154" cy="2764398"/>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325" y="3977322"/>
            <a:ext cx="3730673" cy="2756967"/>
          </a:xfrm>
          <a:prstGeom prst="rect">
            <a:avLst/>
          </a:prstGeom>
        </p:spPr>
      </p:pic>
    </p:spTree>
    <p:extLst>
      <p:ext uri="{BB962C8B-B14F-4D97-AF65-F5344CB8AC3E}">
        <p14:creationId xmlns:p14="http://schemas.microsoft.com/office/powerpoint/2010/main" val="24603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amond(in)">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1892" y="2870306"/>
            <a:ext cx="9712035" cy="1569660"/>
          </a:xfrm>
          <a:prstGeom prst="rect">
            <a:avLst/>
          </a:prstGeom>
          <a:solidFill>
            <a:schemeClr val="accent3">
              <a:lumMod val="40000"/>
              <a:lumOff val="60000"/>
            </a:schemeClr>
          </a:solidFill>
        </p:spPr>
        <p:txBody>
          <a:bodyPr wrap="square">
            <a:spAutoFit/>
          </a:bodyPr>
          <a:lstStyle/>
          <a:p>
            <a:pPr marL="342900" lvl="0" indent="-342900" algn="just">
              <a:spcAft>
                <a:spcPts val="0"/>
              </a:spcAft>
              <a:buFont typeface="+mj-lt"/>
              <a:buAutoNum type="romanUcPeriod"/>
            </a:pPr>
            <a:r>
              <a:rPr lang="en-US" sz="4800" b="1" dirty="0">
                <a:solidFill>
                  <a:schemeClr val="accent5">
                    <a:lumMod val="50000"/>
                  </a:schemeClr>
                </a:solidFill>
                <a:latin typeface="Arial Narrow" panose="020B0606020202030204" pitchFamily="34" charset="0"/>
                <a:ea typeface="Times New Roman" panose="02020603050405020304" pitchFamily="18" charset="0"/>
              </a:rPr>
              <a:t>Saint L.M. de Montfort and the Cross in the Context of the 17th Century</a:t>
            </a:r>
            <a:endParaRPr lang="fr-FR" sz="32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8989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2739" y="750516"/>
            <a:ext cx="4201791" cy="523220"/>
          </a:xfrm>
          <a:prstGeom prst="rect">
            <a:avLst/>
          </a:prstGeom>
        </p:spPr>
        <p:txBody>
          <a:bodyPr wrap="none">
            <a:spAutoFit/>
          </a:bodyPr>
          <a:lstStyle/>
          <a:p>
            <a:pPr lvl="0" algn="just">
              <a:spcAft>
                <a:spcPts val="0"/>
              </a:spcAft>
            </a:pPr>
            <a:r>
              <a:rPr lang="fr-FR" sz="2800" b="1" i="1" dirty="0" smtClean="0">
                <a:solidFill>
                  <a:srgbClr val="7030A0"/>
                </a:solidFill>
                <a:latin typeface="Times New Roman" panose="02020603050405020304" pitchFamily="18" charset="0"/>
                <a:ea typeface="Times New Roman" panose="02020603050405020304" pitchFamily="18" charset="0"/>
              </a:rPr>
              <a:t>b) </a:t>
            </a:r>
            <a:r>
              <a:rPr lang="en-US" sz="2800" b="1" i="1" dirty="0">
                <a:solidFill>
                  <a:srgbClr val="7030A0"/>
                </a:solidFill>
                <a:latin typeface="Times New Roman" panose="02020603050405020304" pitchFamily="18" charset="0"/>
                <a:ea typeface="Times New Roman" panose="02020603050405020304" pitchFamily="18" charset="0"/>
              </a:rPr>
              <a:t>Christ lying on the cross</a:t>
            </a:r>
            <a:endParaRPr lang="fr-FR" sz="2800" dirty="0">
              <a:solidFill>
                <a:srgbClr val="7030A0"/>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637308" y="4338935"/>
            <a:ext cx="6483927" cy="1815882"/>
          </a:xfrm>
          <a:prstGeom prst="rect">
            <a:avLst/>
          </a:prstGeom>
        </p:spPr>
        <p:txBody>
          <a:bodyPr wrap="square">
            <a:spAutoFit/>
          </a:bodyPr>
          <a:lstStyle/>
          <a:p>
            <a:r>
              <a:rPr lang="en-US" sz="2800" b="1" dirty="0">
                <a:solidFill>
                  <a:schemeClr val="accent5">
                    <a:lumMod val="50000"/>
                  </a:schemeClr>
                </a:solidFill>
                <a:latin typeface="Calibri" panose="020F0502020204030204" pitchFamily="34" charset="0"/>
                <a:ea typeface="Calibri" panose="020F0502020204030204" pitchFamily="34" charset="0"/>
                <a:cs typeface="Times New Roman" panose="02020603050405020304" pitchFamily="18" charset="0"/>
              </a:rPr>
              <a:t>In LEW Montfort thus shows us that Jesus, the Incarnate Wisdom, chose the cross from his incarnation to his real death on the cross </a:t>
            </a:r>
            <a:r>
              <a:rPr lang="es-ES" sz="2800" b="1" dirty="0" smtClean="0">
                <a:solidFill>
                  <a:schemeClr val="accent5">
                    <a:lumMod val="50000"/>
                  </a:schemeClr>
                </a:solidFill>
                <a:latin typeface="Calibri" panose="020F0502020204030204" pitchFamily="34" charset="0"/>
                <a:ea typeface="Calibri" panose="020F0502020204030204" pitchFamily="34" charset="0"/>
                <a:cs typeface="Times New Roman" panose="02020603050405020304" pitchFamily="18" charset="0"/>
              </a:rPr>
              <a:t>(</a:t>
            </a:r>
            <a:r>
              <a:rPr lang="es-ES" sz="2800" b="1" dirty="0">
                <a:solidFill>
                  <a:schemeClr val="accent5">
                    <a:lumMod val="50000"/>
                  </a:schemeClr>
                </a:solidFill>
                <a:latin typeface="Calibri" panose="020F0502020204030204" pitchFamily="34" charset="0"/>
                <a:ea typeface="Calibri" panose="020F0502020204030204" pitchFamily="34" charset="0"/>
                <a:cs typeface="Times New Roman" panose="02020603050405020304" pitchFamily="18" charset="0"/>
              </a:rPr>
              <a:t>cf. </a:t>
            </a:r>
            <a:r>
              <a:rPr lang="es-ES" sz="2800" b="1" dirty="0" smtClean="0">
                <a:solidFill>
                  <a:schemeClr val="accent5">
                    <a:lumMod val="50000"/>
                  </a:schemeClr>
                </a:solidFill>
                <a:latin typeface="Calibri" panose="020F0502020204030204" pitchFamily="34" charset="0"/>
                <a:ea typeface="Calibri" panose="020F0502020204030204" pitchFamily="34" charset="0"/>
                <a:cs typeface="Times New Roman" panose="02020603050405020304" pitchFamily="18" charset="0"/>
              </a:rPr>
              <a:t>LEW</a:t>
            </a:r>
            <a:r>
              <a:rPr lang="es-ES" sz="2800" b="1" dirty="0" smtClean="0">
                <a:solidFill>
                  <a:schemeClr val="accent5">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s-ES" sz="2800" b="1" dirty="0">
                <a:solidFill>
                  <a:schemeClr val="accent5">
                    <a:lumMod val="50000"/>
                  </a:schemeClr>
                </a:solidFill>
                <a:latin typeface="Calibri" panose="020F0502020204030204" pitchFamily="34" charset="0"/>
                <a:ea typeface="Calibri" panose="020F0502020204030204" pitchFamily="34" charset="0"/>
                <a:cs typeface="Times New Roman" panose="02020603050405020304" pitchFamily="18" charset="0"/>
              </a:rPr>
              <a:t>169, 170).</a:t>
            </a: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33377" r="33377"/>
          <a:stretch/>
        </p:blipFill>
        <p:spPr>
          <a:xfrm>
            <a:off x="8298873" y="196776"/>
            <a:ext cx="3519055" cy="6350802"/>
          </a:xfrm>
          <a:prstGeom prst="rect">
            <a:avLst/>
          </a:prstGeom>
        </p:spPr>
      </p:pic>
    </p:spTree>
    <p:extLst>
      <p:ext uri="{BB962C8B-B14F-4D97-AF65-F5344CB8AC3E}">
        <p14:creationId xmlns:p14="http://schemas.microsoft.com/office/powerpoint/2010/main" val="408154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9912" y="127062"/>
            <a:ext cx="4657044" cy="523220"/>
          </a:xfrm>
          <a:prstGeom prst="rect">
            <a:avLst/>
          </a:prstGeom>
        </p:spPr>
        <p:txBody>
          <a:bodyPr wrap="none">
            <a:spAutoFit/>
          </a:bodyPr>
          <a:lstStyle/>
          <a:p>
            <a:pPr lvl="0" algn="just">
              <a:spcAft>
                <a:spcPts val="0"/>
              </a:spcAft>
            </a:pPr>
            <a:r>
              <a:rPr lang="fr-FR" sz="2800" b="1" i="1" dirty="0" smtClean="0">
                <a:solidFill>
                  <a:srgbClr val="7030A0"/>
                </a:solidFill>
                <a:latin typeface="Times New Roman" panose="02020603050405020304" pitchFamily="18" charset="0"/>
                <a:ea typeface="Times New Roman" panose="02020603050405020304" pitchFamily="18" charset="0"/>
              </a:rPr>
              <a:t>c) </a:t>
            </a:r>
            <a:r>
              <a:rPr lang="en-US" sz="2800" b="1" i="1" dirty="0">
                <a:solidFill>
                  <a:srgbClr val="7030A0"/>
                </a:solidFill>
                <a:latin typeface="Times New Roman" panose="02020603050405020304" pitchFamily="18" charset="0"/>
                <a:ea typeface="Times New Roman" panose="02020603050405020304" pitchFamily="18" charset="0"/>
              </a:rPr>
              <a:t>Mystery of love and wisdom</a:t>
            </a:r>
            <a:endParaRPr lang="fr-FR" sz="2800" dirty="0">
              <a:solidFill>
                <a:srgbClr val="7030A0"/>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595745" y="684664"/>
            <a:ext cx="6650182" cy="6186309"/>
          </a:xfrm>
          <a:prstGeom prst="rect">
            <a:avLst/>
          </a:prstGeom>
        </p:spPr>
        <p:txBody>
          <a:bodyPr wrap="square">
            <a:spAutoFit/>
          </a:bodyPr>
          <a:lstStyle/>
          <a:p>
            <a:r>
              <a:rPr lang="fr-FR" sz="3600" dirty="0" smtClean="0">
                <a:latin typeface="Times New Roman" panose="02020603050405020304" pitchFamily="18" charset="0"/>
                <a:ea typeface="Calibri" panose="020F0502020204030204" pitchFamily="34" charset="0"/>
              </a:rPr>
              <a:t>Phil </a:t>
            </a:r>
            <a:r>
              <a:rPr lang="fr-FR" sz="3600" dirty="0">
                <a:latin typeface="Times New Roman" panose="02020603050405020304" pitchFamily="18" charset="0"/>
                <a:ea typeface="Calibri" panose="020F0502020204030204" pitchFamily="34" charset="0"/>
              </a:rPr>
              <a:t>2, 6-8 </a:t>
            </a:r>
            <a:r>
              <a:rPr lang="fr-FR" sz="3600" i="1" dirty="0" smtClean="0">
                <a:solidFill>
                  <a:schemeClr val="accent5">
                    <a:lumMod val="50000"/>
                  </a:schemeClr>
                </a:solidFill>
                <a:latin typeface="Times New Roman" panose="02020603050405020304" pitchFamily="18" charset="0"/>
                <a:ea typeface="Calibri" panose="020F0502020204030204" pitchFamily="34" charset="0"/>
              </a:rPr>
              <a:t>«</a:t>
            </a:r>
            <a:r>
              <a:rPr lang="en-US" sz="3600" i="1" dirty="0">
                <a:solidFill>
                  <a:schemeClr val="accent5">
                    <a:lumMod val="50000"/>
                  </a:schemeClr>
                </a:solidFill>
                <a:latin typeface="Times New Roman" panose="02020603050405020304" pitchFamily="18" charset="0"/>
                <a:ea typeface="Times New Roman" panose="02020603050405020304" pitchFamily="18" charset="0"/>
              </a:rPr>
              <a:t>Jesus, though he was of the divine nature, did not jealously retain the rank that made him equal with God. But he renounced his own, and took upon himself the form of a servant, being made like unto men. When he appeared as a man, he humbled himself and became obedient until his death, and a death on a cross</a:t>
            </a:r>
            <a:r>
              <a:rPr lang="fr-FR" sz="3600" i="1" dirty="0" smtClean="0">
                <a:solidFill>
                  <a:schemeClr val="accent5">
                    <a:lumMod val="50000"/>
                  </a:schemeClr>
                </a:solidFill>
                <a:latin typeface="Times New Roman" panose="02020603050405020304" pitchFamily="18" charset="0"/>
                <a:ea typeface="Times New Roman" panose="02020603050405020304" pitchFamily="18" charset="0"/>
              </a:rPr>
              <a:t>… »</a:t>
            </a:r>
            <a:r>
              <a:rPr lang="fr-FR" sz="3600" dirty="0" smtClean="0">
                <a:solidFill>
                  <a:schemeClr val="accent5">
                    <a:lumMod val="50000"/>
                  </a:schemeClr>
                </a:solidFill>
                <a:latin typeface="Times New Roman" panose="02020603050405020304" pitchFamily="18" charset="0"/>
                <a:ea typeface="Calibri" panose="020F0502020204030204" pitchFamily="34" charset="0"/>
              </a:rPr>
              <a:t>.</a:t>
            </a:r>
            <a:endParaRPr lang="fr-FR" sz="3600" dirty="0">
              <a:solidFill>
                <a:schemeClr val="accent5">
                  <a:lumMod val="50000"/>
                </a:schemeClr>
              </a:solidFill>
            </a:endParaRPr>
          </a:p>
        </p:txBody>
      </p:sp>
      <p:pic>
        <p:nvPicPr>
          <p:cNvPr id="5" name="Image 4"/>
          <p:cNvPicPr>
            <a:picLocks noChangeAspect="1"/>
          </p:cNvPicPr>
          <p:nvPr/>
        </p:nvPicPr>
        <p:blipFill>
          <a:blip r:embed="rId2"/>
          <a:stretch>
            <a:fillRect/>
          </a:stretch>
        </p:blipFill>
        <p:spPr>
          <a:xfrm>
            <a:off x="7398326" y="809481"/>
            <a:ext cx="4435779" cy="5591318"/>
          </a:xfrm>
          <a:prstGeom prst="rect">
            <a:avLst/>
          </a:prstGeom>
        </p:spPr>
      </p:pic>
    </p:spTree>
    <p:extLst>
      <p:ext uri="{BB962C8B-B14F-4D97-AF65-F5344CB8AC3E}">
        <p14:creationId xmlns:p14="http://schemas.microsoft.com/office/powerpoint/2010/main" val="373718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1)">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0"/>
            <a:ext cx="12192000" cy="6852112"/>
          </a:xfrm>
          <a:prstGeom prst="rect">
            <a:avLst/>
          </a:prstGeom>
        </p:spPr>
      </p:pic>
      <p:sp>
        <p:nvSpPr>
          <p:cNvPr id="2" name="Rectangle 1"/>
          <p:cNvSpPr/>
          <p:nvPr/>
        </p:nvSpPr>
        <p:spPr>
          <a:xfrm>
            <a:off x="0" y="4605343"/>
            <a:ext cx="12192000" cy="2246769"/>
          </a:xfrm>
          <a:prstGeom prst="rect">
            <a:avLst/>
          </a:prstGeom>
        </p:spPr>
        <p:txBody>
          <a:bodyPr wrap="square">
            <a:spAutoFit/>
          </a:bodyPr>
          <a:lstStyle/>
          <a:p>
            <a:r>
              <a:rPr lang="en-US" sz="2800" dirty="0">
                <a:solidFill>
                  <a:srgbClr val="FFFF00"/>
                </a:solidFill>
                <a:latin typeface="Franklin Gothic Demi" panose="020B0703020102020204" pitchFamily="34" charset="0"/>
                <a:ea typeface="Calibri" panose="020F0502020204030204" pitchFamily="34" charset="0"/>
              </a:rPr>
              <a:t>If God chose the cross, then it is no longer foolishness, ignominy or scandal, it becomes supreme wisdom, condemning the narrow-minded human wisdom, the earthly wisdom of which James speaks, that of the goods of the earth (LEW 80), the carnal wisdom (Cf. LEW 80, 81, 82). This is the abridged version of Montfort's reasoning. </a:t>
            </a:r>
            <a:endParaRPr lang="es-ES" sz="2800" dirty="0">
              <a:solidFill>
                <a:srgbClr val="FFFF00"/>
              </a:solidFill>
              <a:latin typeface="Franklin Gothic Demi" panose="020B0703020102020204" pitchFamily="34" charset="0"/>
              <a:ea typeface="Calibri" panose="020F0502020204030204" pitchFamily="34" charset="0"/>
            </a:endParaRPr>
          </a:p>
        </p:txBody>
      </p:sp>
    </p:spTree>
    <p:extLst>
      <p:ext uri="{BB962C8B-B14F-4D97-AF65-F5344CB8AC3E}">
        <p14:creationId xmlns:p14="http://schemas.microsoft.com/office/powerpoint/2010/main" val="419513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3830" y="341813"/>
            <a:ext cx="5776518" cy="658642"/>
          </a:xfrm>
          <a:prstGeom prst="rect">
            <a:avLst/>
          </a:prstGeom>
        </p:spPr>
        <p:txBody>
          <a:bodyPr wrap="none">
            <a:spAutoFit/>
          </a:bodyPr>
          <a:lstStyle/>
          <a:p>
            <a:pPr lvl="0" algn="just">
              <a:lnSpc>
                <a:spcPct val="115000"/>
              </a:lnSpc>
              <a:spcAft>
                <a:spcPts val="0"/>
              </a:spcAft>
            </a:pPr>
            <a:r>
              <a:rPr lang="fr-FR" sz="3200" b="1" i="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d) </a:t>
            </a:r>
            <a:r>
              <a:rPr lang="en-US" sz="32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Mystery of suffering and glory</a:t>
            </a:r>
            <a:endParaRPr lang="fr-FR" sz="32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217714" y="1067113"/>
            <a:ext cx="7910285" cy="4552015"/>
          </a:xfrm>
          <a:prstGeom prst="rect">
            <a:avLst/>
          </a:prstGeom>
        </p:spPr>
        <p:txBody>
          <a:bodyPr wrap="square">
            <a:spAutoFit/>
          </a:bodyPr>
          <a:lstStyle/>
          <a:p>
            <a:pPr indent="-6985" algn="just">
              <a:lnSpc>
                <a:spcPct val="115000"/>
              </a:lnSpc>
              <a:spcAft>
                <a:spcPts val="0"/>
              </a:spcAft>
            </a:pPr>
            <a:r>
              <a:rPr lang="en-US" sz="2800" dirty="0">
                <a:latin typeface="Franklin Gothic Demi" panose="020B0703020102020204" pitchFamily="34" charset="0"/>
                <a:ea typeface="Calibri" panose="020F0502020204030204" pitchFamily="34" charset="0"/>
                <a:cs typeface="Times New Roman" panose="02020603050405020304" pitchFamily="18" charset="0"/>
              </a:rPr>
              <a:t>Like the authors of his time, Montfort celebrates "the triumph of Eternal Wisdom on and through the Cross" (LEW chap. XV). </a:t>
            </a:r>
            <a:endParaRPr lang="en-US" sz="2800" dirty="0" smtClean="0">
              <a:latin typeface="Franklin Gothic Demi" panose="020B0703020102020204" pitchFamily="34" charset="0"/>
              <a:ea typeface="Calibri" panose="020F0502020204030204" pitchFamily="34" charset="0"/>
              <a:cs typeface="Times New Roman" panose="02020603050405020304" pitchFamily="18" charset="0"/>
            </a:endParaRPr>
          </a:p>
          <a:p>
            <a:pPr indent="-6985" algn="just">
              <a:lnSpc>
                <a:spcPct val="115000"/>
              </a:lnSpc>
              <a:spcAft>
                <a:spcPts val="0"/>
              </a:spcAft>
            </a:pPr>
            <a:endParaRPr lang="en-US" sz="2800" dirty="0">
              <a:latin typeface="Franklin Gothic Demi" panose="020B0703020102020204" pitchFamily="34" charset="0"/>
              <a:ea typeface="Calibri" panose="020F0502020204030204" pitchFamily="34" charset="0"/>
              <a:cs typeface="Times New Roman" panose="02020603050405020304" pitchFamily="18" charset="0"/>
            </a:endParaRPr>
          </a:p>
          <a:p>
            <a:pPr indent="-6985" algn="just">
              <a:lnSpc>
                <a:spcPct val="115000"/>
              </a:lnSpc>
              <a:spcAft>
                <a:spcPts val="0"/>
              </a:spcAft>
            </a:pPr>
            <a:endParaRPr lang="es-ES" sz="2800" dirty="0" smtClean="0">
              <a:latin typeface="Franklin Gothic Demi" panose="020B0703020102020204" pitchFamily="34" charset="0"/>
              <a:ea typeface="Calibri" panose="020F0502020204030204" pitchFamily="34" charset="0"/>
              <a:cs typeface="Times New Roman" panose="02020603050405020304" pitchFamily="18" charset="0"/>
            </a:endParaRPr>
          </a:p>
          <a:p>
            <a:pPr indent="-6985" algn="just">
              <a:lnSpc>
                <a:spcPct val="115000"/>
              </a:lnSpc>
              <a:spcAft>
                <a:spcPts val="0"/>
              </a:spcAft>
            </a:pPr>
            <a:r>
              <a:rPr lang="en-US" sz="2800" dirty="0">
                <a:latin typeface="Franklin Gothic Demi" panose="020B0703020102020204" pitchFamily="34" charset="0"/>
                <a:ea typeface="Calibri" panose="020F0502020204030204" pitchFamily="34" charset="0"/>
                <a:cs typeface="Times New Roman" panose="02020603050405020304" pitchFamily="18" charset="0"/>
              </a:rPr>
              <a:t>The canticle 19 summarizes the triumph of the Cross. Montfort considers the Cross of Christ as a trophy of victory, worthy of adoration (LEW 172).</a:t>
            </a:r>
            <a:endParaRPr lang="es-ES" sz="2800" dirty="0">
              <a:latin typeface="Franklin Gothic Demi" panose="020B0703020102020204" pitchFamily="34" charset="0"/>
              <a:ea typeface="Calibri" panose="020F0502020204030204" pitchFamily="34" charset="0"/>
              <a:cs typeface="Times New Roman" panose="02020603050405020304" pitchFamily="18" charset="0"/>
            </a:endParaRPr>
          </a:p>
        </p:txBody>
      </p:sp>
      <p:pic>
        <p:nvPicPr>
          <p:cNvPr id="4" name="Image 3"/>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l="28915" t="2963" r="45783" b="19805"/>
          <a:stretch/>
        </p:blipFill>
        <p:spPr>
          <a:xfrm>
            <a:off x="8432798" y="-1"/>
            <a:ext cx="3398984" cy="6890937"/>
          </a:xfrm>
          <a:prstGeom prst="rect">
            <a:avLst/>
          </a:prstGeom>
        </p:spPr>
      </p:pic>
    </p:spTree>
    <p:extLst>
      <p:ext uri="{BB962C8B-B14F-4D97-AF65-F5344CB8AC3E}">
        <p14:creationId xmlns:p14="http://schemas.microsoft.com/office/powerpoint/2010/main" val="416559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ox(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2591" y="147850"/>
            <a:ext cx="6025880" cy="587853"/>
          </a:xfrm>
          <a:prstGeom prst="rect">
            <a:avLst/>
          </a:prstGeom>
        </p:spPr>
        <p:txBody>
          <a:bodyPr wrap="none">
            <a:spAutoFit/>
          </a:bodyPr>
          <a:lstStyle/>
          <a:p>
            <a:pPr lvl="0">
              <a:lnSpc>
                <a:spcPct val="115000"/>
              </a:lnSpc>
              <a:spcAft>
                <a:spcPts val="0"/>
              </a:spcAft>
            </a:pPr>
            <a:r>
              <a:rPr lang="fr-FR" sz="2800" b="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The cross in the life of the Christian</a:t>
            </a:r>
            <a:endParaRPr lang="fr-FR" sz="2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6012142" y="968580"/>
            <a:ext cx="5682552" cy="5543056"/>
          </a:xfrm>
          <a:prstGeom prst="rect">
            <a:avLst/>
          </a:prstGeom>
          <a:solidFill>
            <a:schemeClr val="accent3">
              <a:lumMod val="20000"/>
              <a:lumOff val="80000"/>
            </a:schemeClr>
          </a:solidFill>
        </p:spPr>
        <p:txBody>
          <a:bodyPr wrap="square">
            <a:spAutoFit/>
          </a:bodyPr>
          <a:lstStyle/>
          <a:p>
            <a:pPr marL="342900" lvl="0" indent="-342900" algn="just">
              <a:lnSpc>
                <a:spcPct val="115000"/>
              </a:lnSpc>
              <a:spcAft>
                <a:spcPts val="0"/>
              </a:spcAft>
              <a:buFont typeface="+mj-lt"/>
              <a:buAutoNum type="alphaLcParenR"/>
            </a:pPr>
            <a:r>
              <a:rPr lang="es-ES" sz="28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Baptism</a:t>
            </a:r>
            <a:r>
              <a:rPr lang="es-ES" sz="28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and </a:t>
            </a:r>
            <a:r>
              <a:rPr lang="es-ES" sz="28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its</a:t>
            </a:r>
            <a:r>
              <a:rPr lang="es-ES" sz="28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b="1" i="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requirements</a:t>
            </a:r>
            <a:endParaRPr lang="es-ES" sz="2800" b="1" i="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15000"/>
              </a:lnSpc>
              <a:spcAft>
                <a:spcPts val="0"/>
              </a:spcAft>
            </a:pPr>
            <a:r>
              <a:rPr lang="en-US" sz="2800" b="1" i="1" dirty="0">
                <a:solidFill>
                  <a:srgbClr val="3399FF"/>
                </a:solidFill>
                <a:latin typeface="Times New Roman" panose="02020603050405020304" pitchFamily="18" charset="0"/>
                <a:ea typeface="Calibri" panose="020F0502020204030204" pitchFamily="34" charset="0"/>
                <a:cs typeface="Times New Roman" panose="02020603050405020304" pitchFamily="18" charset="0"/>
              </a:rPr>
              <a:t>Don't you know? All of us who have been united to Jesus Christ through baptism have been united to his death through baptism. If, then, by the baptism which binds us to his death, we have been buried with him, it is so that we too may lead a new life, like Christ who, by the almighty power of the Father, rose from the dead. (Rom 6:3-4)</a:t>
            </a:r>
            <a:endParaRPr lang="es-ES" sz="2800" b="1" i="1" dirty="0">
              <a:solidFill>
                <a:srgbClr val="3399F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18" y="2706585"/>
            <a:ext cx="5079939" cy="3805051"/>
          </a:xfrm>
          <a:prstGeom prst="rect">
            <a:avLst/>
          </a:prstGeom>
        </p:spPr>
      </p:pic>
    </p:spTree>
    <p:extLst>
      <p:ext uri="{BB962C8B-B14F-4D97-AF65-F5344CB8AC3E}">
        <p14:creationId xmlns:p14="http://schemas.microsoft.com/office/powerpoint/2010/main" val="15892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50077" y="4078245"/>
            <a:ext cx="5480450" cy="2074414"/>
          </a:xfrm>
          <a:prstGeom prst="rect">
            <a:avLst/>
          </a:prstGeom>
        </p:spPr>
        <p:txBody>
          <a:bodyPr wrap="square">
            <a:spAutoFit/>
          </a:bodyPr>
          <a:lstStyle/>
          <a:p>
            <a:pPr indent="-6985" algn="just">
              <a:lnSpc>
                <a:spcPct val="115000"/>
              </a:lnSpc>
              <a:spcAft>
                <a:spcPts val="0"/>
              </a:spcAft>
            </a:pPr>
            <a:r>
              <a:rPr lang="en-US" sz="2800" dirty="0">
                <a:solidFill>
                  <a:srgbClr val="7030A0"/>
                </a:solidFill>
                <a:latin typeface="Franklin Gothic Demi" panose="020B0703020102020204" pitchFamily="34" charset="0"/>
                <a:ea typeface="Calibri" panose="020F0502020204030204" pitchFamily="34" charset="0"/>
                <a:cs typeface="Times New Roman" panose="02020603050405020304" pitchFamily="18" charset="0"/>
              </a:rPr>
              <a:t>"Wherever we go, we carry in our body the death of Christ so that his life may also be shown in us" (2 </a:t>
            </a:r>
            <a:r>
              <a:rPr lang="en-US" sz="2800" dirty="0" err="1">
                <a:solidFill>
                  <a:srgbClr val="7030A0"/>
                </a:solidFill>
                <a:latin typeface="Franklin Gothic Demi" panose="020B0703020102020204" pitchFamily="34" charset="0"/>
                <a:ea typeface="Calibri" panose="020F0502020204030204" pitchFamily="34" charset="0"/>
                <a:cs typeface="Times New Roman" panose="02020603050405020304" pitchFamily="18" charset="0"/>
              </a:rPr>
              <a:t>Cor</a:t>
            </a:r>
            <a:r>
              <a:rPr lang="en-US" sz="2800" dirty="0">
                <a:solidFill>
                  <a:srgbClr val="7030A0"/>
                </a:solidFill>
                <a:latin typeface="Franklin Gothic Demi" panose="020B0703020102020204" pitchFamily="34" charset="0"/>
                <a:ea typeface="Calibri" panose="020F0502020204030204" pitchFamily="34" charset="0"/>
                <a:cs typeface="Times New Roman" panose="02020603050405020304" pitchFamily="18" charset="0"/>
              </a:rPr>
              <a:t> 4:10).</a:t>
            </a:r>
            <a:endParaRPr lang="fr-FR" sz="2800" dirty="0">
              <a:solidFill>
                <a:srgbClr val="7030A0"/>
              </a:solidFill>
              <a:effectLst/>
              <a:latin typeface="Franklin Gothic Demi" panose="020B0703020102020204" pitchFamily="34" charset="0"/>
              <a:ea typeface="Calibri" panose="020F0502020204030204" pitchFamily="34" charset="0"/>
              <a:cs typeface="Times New Roman" panose="02020603050405020304" pitchFamily="18" charset="0"/>
            </a:endParaRPr>
          </a:p>
        </p:txBody>
      </p:sp>
      <p:pic>
        <p:nvPicPr>
          <p:cNvPr id="4" name="Image 3"/>
          <p:cNvPicPr>
            <a:picLocks noChangeAspect="1"/>
          </p:cNvPicPr>
          <p:nvPr/>
        </p:nvPicPr>
        <p:blipFill>
          <a:blip r:embed="rId2"/>
          <a:stretch>
            <a:fillRect/>
          </a:stretch>
        </p:blipFill>
        <p:spPr>
          <a:xfrm>
            <a:off x="66675" y="263236"/>
            <a:ext cx="6029325" cy="6343650"/>
          </a:xfrm>
          <a:prstGeom prst="rect">
            <a:avLst/>
          </a:prstGeom>
        </p:spPr>
      </p:pic>
    </p:spTree>
    <p:extLst>
      <p:ext uri="{BB962C8B-B14F-4D97-AF65-F5344CB8AC3E}">
        <p14:creationId xmlns:p14="http://schemas.microsoft.com/office/powerpoint/2010/main" val="91871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815" y="921252"/>
            <a:ext cx="6083605" cy="5262979"/>
          </a:xfrm>
          <a:prstGeom prst="rect">
            <a:avLst/>
          </a:prstGeom>
        </p:spPr>
        <p:txBody>
          <a:bodyPr wrap="square">
            <a:spAutoFit/>
          </a:bodyPr>
          <a:lstStyle/>
          <a:p>
            <a:pPr algn="just"/>
            <a:r>
              <a:rPr lang="en-US" sz="2800" dirty="0">
                <a:latin typeface="Franklin Gothic Demi" panose="020B0703020102020204" pitchFamily="34" charset="0"/>
                <a:ea typeface="Calibri" panose="020F0502020204030204" pitchFamily="34" charset="0"/>
              </a:rPr>
              <a:t>Montfort does not ignore this Pauline doctrine of baptism, but he will shift the focus to the mystery of the incarnation. </a:t>
            </a:r>
            <a:r>
              <a:rPr lang="es-ES" sz="2800" dirty="0" smtClean="0">
                <a:latin typeface="Franklin Gothic Demi" panose="020B0703020102020204" pitchFamily="34" charset="0"/>
                <a:ea typeface="Calibri" panose="020F0502020204030204" pitchFamily="34" charset="0"/>
              </a:rPr>
              <a:t> </a:t>
            </a:r>
          </a:p>
          <a:p>
            <a:pPr algn="just"/>
            <a:r>
              <a:rPr lang="en-US" sz="2800" dirty="0">
                <a:solidFill>
                  <a:srgbClr val="0070C0"/>
                </a:solidFill>
                <a:latin typeface="Franklin Gothic Demi" panose="020B0703020102020204" pitchFamily="34" charset="0"/>
                <a:ea typeface="Calibri" panose="020F0502020204030204" pitchFamily="34" charset="0"/>
              </a:rPr>
              <a:t>"God the Son wants to be formed and, so to speak, incarnated every day, in his members" (TD 31). </a:t>
            </a:r>
            <a:endParaRPr lang="en-US" sz="2800" dirty="0" smtClean="0">
              <a:solidFill>
                <a:srgbClr val="0070C0"/>
              </a:solidFill>
              <a:latin typeface="Franklin Gothic Demi" panose="020B0703020102020204" pitchFamily="34" charset="0"/>
              <a:ea typeface="Calibri" panose="020F0502020204030204" pitchFamily="34" charset="0"/>
            </a:endParaRPr>
          </a:p>
          <a:p>
            <a:pPr algn="just"/>
            <a:r>
              <a:rPr lang="en-US" sz="2800" dirty="0">
                <a:latin typeface="Franklin Gothic Demi" panose="020B0703020102020204" pitchFamily="34" charset="0"/>
                <a:ea typeface="Calibri" panose="020F0502020204030204" pitchFamily="34" charset="0"/>
              </a:rPr>
              <a:t>We are not our own, but Christ's (1 </a:t>
            </a:r>
            <a:r>
              <a:rPr lang="en-US" sz="2800" dirty="0" err="1">
                <a:latin typeface="Franklin Gothic Demi" panose="020B0703020102020204" pitchFamily="34" charset="0"/>
                <a:ea typeface="Calibri" panose="020F0502020204030204" pitchFamily="34" charset="0"/>
              </a:rPr>
              <a:t>Cor</a:t>
            </a:r>
            <a:r>
              <a:rPr lang="en-US" sz="2800" dirty="0">
                <a:latin typeface="Franklin Gothic Demi" panose="020B0703020102020204" pitchFamily="34" charset="0"/>
                <a:ea typeface="Calibri" panose="020F0502020204030204" pitchFamily="34" charset="0"/>
              </a:rPr>
              <a:t> 6:19), </a:t>
            </a:r>
            <a:r>
              <a:rPr lang="en-US" sz="2800" dirty="0" smtClean="0">
                <a:solidFill>
                  <a:srgbClr val="0070C0"/>
                </a:solidFill>
                <a:latin typeface="Franklin Gothic Demi" panose="020B0703020102020204" pitchFamily="34" charset="0"/>
                <a:ea typeface="Calibri" panose="020F0502020204030204" pitchFamily="34" charset="0"/>
              </a:rPr>
              <a:t>"we are wholly his, like his members" (TD 68) </a:t>
            </a:r>
            <a:r>
              <a:rPr lang="en-US" sz="2800" dirty="0">
                <a:latin typeface="Franklin Gothic Demi" panose="020B0703020102020204" pitchFamily="34" charset="0"/>
                <a:ea typeface="Calibri" panose="020F0502020204030204" pitchFamily="34" charset="0"/>
              </a:rPr>
              <a:t>and as such, associated in a special way with his cross. </a:t>
            </a:r>
            <a:endParaRPr lang="fr-FR" sz="2800" dirty="0">
              <a:latin typeface="Franklin Gothic Demi" panose="020B0703020102020204" pitchFamily="34" charset="0"/>
            </a:endParaRPr>
          </a:p>
        </p:txBody>
      </p:sp>
      <p:pic>
        <p:nvPicPr>
          <p:cNvPr id="5" name="Image 4"/>
          <p:cNvPicPr>
            <a:picLocks noChangeAspect="1"/>
          </p:cNvPicPr>
          <p:nvPr/>
        </p:nvPicPr>
        <p:blipFill>
          <a:blip r:embed="rId2"/>
          <a:stretch>
            <a:fillRect/>
          </a:stretch>
        </p:blipFill>
        <p:spPr>
          <a:xfrm>
            <a:off x="6608618" y="2382982"/>
            <a:ext cx="5457054" cy="3686705"/>
          </a:xfrm>
          <a:prstGeom prst="rect">
            <a:avLst/>
          </a:prstGeom>
        </p:spPr>
      </p:pic>
    </p:spTree>
    <p:extLst>
      <p:ext uri="{BB962C8B-B14F-4D97-AF65-F5344CB8AC3E}">
        <p14:creationId xmlns:p14="http://schemas.microsoft.com/office/powerpoint/2010/main" val="298562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6057" y="943373"/>
            <a:ext cx="5195455" cy="4552015"/>
          </a:xfrm>
          <a:prstGeom prst="rect">
            <a:avLst/>
          </a:prstGeom>
        </p:spPr>
        <p:txBody>
          <a:bodyPr wrap="square">
            <a:spAutoFit/>
          </a:bodyPr>
          <a:lstStyle/>
          <a:p>
            <a:pPr indent="-6985" algn="just">
              <a:lnSpc>
                <a:spcPct val="115000"/>
              </a:lnSpc>
              <a:spcAft>
                <a:spcPts val="0"/>
              </a:spcAft>
            </a:pPr>
            <a:r>
              <a:rPr lang="en-US" sz="2800" dirty="0">
                <a:solidFill>
                  <a:schemeClr val="accent5">
                    <a:lumMod val="50000"/>
                  </a:schemeClr>
                </a:solidFill>
                <a:latin typeface="Franklin Gothic Demi" panose="020B0703020102020204" pitchFamily="34" charset="0"/>
                <a:ea typeface="Calibri" panose="020F0502020204030204" pitchFamily="34" charset="0"/>
                <a:cs typeface="Times New Roman" panose="02020603050405020304" pitchFamily="18" charset="0"/>
              </a:rPr>
              <a:t>At the end, the baptized is crucified with Christ. The promises of baptism are a decision to follow Christ even in his </a:t>
            </a:r>
            <a:r>
              <a:rPr lang="en-US" sz="2800" dirty="0" smtClean="0">
                <a:solidFill>
                  <a:schemeClr val="accent5">
                    <a:lumMod val="50000"/>
                  </a:schemeClr>
                </a:solidFill>
                <a:latin typeface="Franklin Gothic Demi" panose="020B0703020102020204" pitchFamily="34" charset="0"/>
                <a:ea typeface="Calibri" panose="020F0502020204030204" pitchFamily="34" charset="0"/>
                <a:cs typeface="Times New Roman" panose="02020603050405020304" pitchFamily="18" charset="0"/>
              </a:rPr>
              <a:t>suffering: </a:t>
            </a:r>
          </a:p>
          <a:p>
            <a:pPr indent="-6985" algn="just">
              <a:lnSpc>
                <a:spcPct val="115000"/>
              </a:lnSpc>
              <a:spcAft>
                <a:spcPts val="0"/>
              </a:spcAft>
            </a:pPr>
            <a:endParaRPr lang="en-US" sz="2800" dirty="0" smtClean="0">
              <a:solidFill>
                <a:schemeClr val="accent5">
                  <a:lumMod val="50000"/>
                </a:schemeClr>
              </a:solidFill>
              <a:latin typeface="Franklin Gothic Demi" panose="020B0703020102020204" pitchFamily="34" charset="0"/>
              <a:ea typeface="Calibri" panose="020F0502020204030204" pitchFamily="34" charset="0"/>
              <a:cs typeface="Times New Roman" panose="02020603050405020304" pitchFamily="18" charset="0"/>
            </a:endParaRPr>
          </a:p>
          <a:p>
            <a:pPr indent="-6985" algn="just">
              <a:lnSpc>
                <a:spcPct val="115000"/>
              </a:lnSpc>
              <a:spcAft>
                <a:spcPts val="0"/>
              </a:spcAft>
            </a:pPr>
            <a:r>
              <a:rPr lang="es-ES" sz="2800" dirty="0" smtClean="0">
                <a:solidFill>
                  <a:srgbClr val="0070C0"/>
                </a:solidFill>
                <a:latin typeface="Franklin Gothic Demi" panose="020B0703020102020204" pitchFamily="34" charset="0"/>
                <a:ea typeface="Calibri" panose="020F0502020204030204" pitchFamily="34" charset="0"/>
                <a:cs typeface="Times New Roman" panose="02020603050405020304" pitchFamily="18" charset="0"/>
              </a:rPr>
              <a:t>"Me entrego completamente </a:t>
            </a:r>
          </a:p>
          <a:p>
            <a:pPr indent="-6985" algn="just">
              <a:lnSpc>
                <a:spcPct val="115000"/>
              </a:lnSpc>
              <a:spcAft>
                <a:spcPts val="0"/>
              </a:spcAft>
            </a:pPr>
            <a:r>
              <a:rPr lang="es-ES" sz="2800" dirty="0" smtClean="0">
                <a:solidFill>
                  <a:srgbClr val="0070C0"/>
                </a:solidFill>
                <a:latin typeface="Franklin Gothic Demi" panose="020B0703020102020204" pitchFamily="34" charset="0"/>
                <a:ea typeface="Calibri" panose="020F0502020204030204" pitchFamily="34" charset="0"/>
                <a:cs typeface="Times New Roman" panose="02020603050405020304" pitchFamily="18" charset="0"/>
              </a:rPr>
              <a:t>a Jesús, para llevar mi cruz  </a:t>
            </a:r>
          </a:p>
          <a:p>
            <a:pPr indent="-6985" algn="just">
              <a:lnSpc>
                <a:spcPct val="115000"/>
              </a:lnSpc>
              <a:spcAft>
                <a:spcPts val="0"/>
              </a:spcAft>
            </a:pPr>
            <a:r>
              <a:rPr lang="es-ES" sz="2800" dirty="0" smtClean="0">
                <a:solidFill>
                  <a:srgbClr val="0070C0"/>
                </a:solidFill>
                <a:latin typeface="Franklin Gothic Demi" panose="020B0703020102020204" pitchFamily="34" charset="0"/>
                <a:ea typeface="Calibri" panose="020F0502020204030204" pitchFamily="34" charset="0"/>
                <a:cs typeface="Times New Roman" panose="02020603050405020304" pitchFamily="18" charset="0"/>
              </a:rPr>
              <a:t>en su seguimiento".</a:t>
            </a:r>
            <a:endParaRPr lang="es-ES" sz="2800" dirty="0">
              <a:solidFill>
                <a:srgbClr val="0070C0"/>
              </a:solidFill>
              <a:latin typeface="Franklin Gothic Demi" panose="020B0703020102020204" pitchFamily="34" charset="0"/>
              <a:ea typeface="Calibri" panose="020F0502020204030204" pitchFamily="34" charset="0"/>
              <a:cs typeface="Times New Roman" panose="02020603050405020304" pitchFamily="18" charset="0"/>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5891" y="491837"/>
            <a:ext cx="5455088" cy="5455088"/>
          </a:xfrm>
          <a:prstGeom prst="rect">
            <a:avLst/>
          </a:prstGeom>
        </p:spPr>
      </p:pic>
    </p:spTree>
    <p:extLst>
      <p:ext uri="{BB962C8B-B14F-4D97-AF65-F5344CB8AC3E}">
        <p14:creationId xmlns:p14="http://schemas.microsoft.com/office/powerpoint/2010/main" val="20606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plus(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7768" y="549631"/>
            <a:ext cx="7071167" cy="587853"/>
          </a:xfrm>
          <a:prstGeom prst="rect">
            <a:avLst/>
          </a:prstGeom>
        </p:spPr>
        <p:txBody>
          <a:bodyPr wrap="none">
            <a:spAutoFit/>
          </a:bodyPr>
          <a:lstStyle/>
          <a:p>
            <a:pPr lvl="0" algn="just">
              <a:lnSpc>
                <a:spcPct val="115000"/>
              </a:lnSpc>
              <a:spcAft>
                <a:spcPts val="0"/>
              </a:spcAft>
            </a:pPr>
            <a:r>
              <a:rPr lang="fr-FR" sz="2800" b="1"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b) </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Perfect Consecration to Mary and the Cross</a:t>
            </a:r>
            <a:endParaRPr lang="fr-FR"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829041" y="3609066"/>
            <a:ext cx="6544081" cy="2677656"/>
          </a:xfrm>
          <a:prstGeom prst="rect">
            <a:avLst/>
          </a:prstGeom>
        </p:spPr>
        <p:txBody>
          <a:bodyPr wrap="square">
            <a:spAutoFit/>
          </a:bodyPr>
          <a:lstStyle/>
          <a:p>
            <a:pPr algn="just"/>
            <a:r>
              <a:rPr lang="en-US" sz="2800" dirty="0" smtClean="0">
                <a:latin typeface="Franklin Gothic Demi" panose="020B0703020102020204" pitchFamily="34" charset="0"/>
                <a:ea typeface="Calibri" panose="020F0502020204030204" pitchFamily="34" charset="0"/>
              </a:rPr>
              <a:t>The perfect consecration to Jesus Christ through the hands of Mary is </a:t>
            </a:r>
            <a:r>
              <a:rPr lang="en-US" sz="2800" dirty="0" smtClean="0">
                <a:solidFill>
                  <a:srgbClr val="0070C0"/>
                </a:solidFill>
                <a:latin typeface="Franklin Gothic Demi" panose="020B0703020102020204" pitchFamily="34" charset="0"/>
                <a:ea typeface="Calibri" panose="020F0502020204030204" pitchFamily="34" charset="0"/>
              </a:rPr>
              <a:t>"a perfect renewal of the vows and promises of the holy baptism" (TD 120), </a:t>
            </a:r>
            <a:r>
              <a:rPr lang="en-US" sz="2800" dirty="0" smtClean="0">
                <a:latin typeface="Franklin Gothic Demi" panose="020B0703020102020204" pitchFamily="34" charset="0"/>
                <a:ea typeface="Calibri" panose="020F0502020204030204" pitchFamily="34" charset="0"/>
              </a:rPr>
              <a:t>the one who agrees to carry his cross, following Christ </a:t>
            </a:r>
            <a:r>
              <a:rPr lang="fr-FR" sz="2800" dirty="0" smtClean="0">
                <a:latin typeface="Franklin Gothic Demi" panose="020B0703020102020204" pitchFamily="34" charset="0"/>
                <a:ea typeface="Calibri" panose="020F0502020204030204" pitchFamily="34" charset="0"/>
              </a:rPr>
              <a:t> </a:t>
            </a:r>
            <a:r>
              <a:rPr lang="en-US" sz="2800" dirty="0">
                <a:solidFill>
                  <a:srgbClr val="FF0000"/>
                </a:solidFill>
                <a:latin typeface="Franklin Gothic Demi" panose="020B0703020102020204" pitchFamily="34" charset="0"/>
                <a:ea typeface="Calibri" panose="020F0502020204030204" pitchFamily="34" charset="0"/>
              </a:rPr>
              <a:t>"all the days of his life". </a:t>
            </a:r>
            <a:endParaRPr lang="fr-FR" sz="2800" dirty="0">
              <a:solidFill>
                <a:srgbClr val="FF0000"/>
              </a:solidFill>
              <a:latin typeface="Franklin Gothic Demi" panose="020B0703020102020204" pitchFamily="34" charset="0"/>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3010" y="1268480"/>
            <a:ext cx="3163572" cy="5423266"/>
          </a:xfrm>
          <a:prstGeom prst="rect">
            <a:avLst/>
          </a:prstGeom>
        </p:spPr>
      </p:pic>
    </p:spTree>
    <p:extLst>
      <p:ext uri="{BB962C8B-B14F-4D97-AF65-F5344CB8AC3E}">
        <p14:creationId xmlns:p14="http://schemas.microsoft.com/office/powerpoint/2010/main" val="49199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amond(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1" y="1241906"/>
            <a:ext cx="6096000" cy="3970318"/>
          </a:xfrm>
          <a:prstGeom prst="rect">
            <a:avLst/>
          </a:prstGeom>
        </p:spPr>
        <p:txBody>
          <a:bodyPr>
            <a:spAutoFit/>
          </a:bodyPr>
          <a:lstStyle/>
          <a:p>
            <a:r>
              <a:rPr lang="en-US" sz="2800" b="1" dirty="0">
                <a:solidFill>
                  <a:schemeClr val="accent2">
                    <a:lumMod val="75000"/>
                  </a:schemeClr>
                </a:solidFill>
                <a:latin typeface="Franklin Gothic Demi" panose="020B0703020102020204" pitchFamily="34" charset="0"/>
                <a:ea typeface="Calibri" panose="020F0502020204030204" pitchFamily="34" charset="0"/>
              </a:rPr>
              <a:t>According to Montfort, those who have encountered Mary through true devotion suffer more than anyone else from crosses and suffering, </a:t>
            </a:r>
            <a:endParaRPr lang="en-US" sz="2800" b="1" dirty="0" smtClean="0">
              <a:solidFill>
                <a:schemeClr val="accent2">
                  <a:lumMod val="75000"/>
                </a:schemeClr>
              </a:solidFill>
              <a:latin typeface="Franklin Gothic Demi" panose="020B0703020102020204" pitchFamily="34" charset="0"/>
              <a:ea typeface="Calibri" panose="020F0502020204030204" pitchFamily="34" charset="0"/>
            </a:endParaRPr>
          </a:p>
          <a:p>
            <a:endParaRPr lang="en-US" sz="2800" b="1" dirty="0" smtClean="0">
              <a:solidFill>
                <a:schemeClr val="accent2">
                  <a:lumMod val="75000"/>
                </a:schemeClr>
              </a:solidFill>
              <a:latin typeface="Franklin Gothic Demi" panose="020B0703020102020204" pitchFamily="34" charset="0"/>
              <a:ea typeface="Calibri" panose="020F0502020204030204" pitchFamily="34" charset="0"/>
            </a:endParaRPr>
          </a:p>
          <a:p>
            <a:r>
              <a:rPr lang="en-US" sz="2800" b="1" dirty="0">
                <a:solidFill>
                  <a:srgbClr val="0070C0"/>
                </a:solidFill>
                <a:latin typeface="Franklin Gothic Demi" panose="020B0703020102020204" pitchFamily="34" charset="0"/>
                <a:ea typeface="Calibri" panose="020F0502020204030204" pitchFamily="34" charset="0"/>
              </a:rPr>
              <a:t>"because Mary, being the mother of the living, gives to all her children pieces of the Tree of Life which is the cross of Jesus" (SM 22). </a:t>
            </a:r>
            <a:endParaRPr lang="fr-FR" sz="2800" b="1" dirty="0">
              <a:solidFill>
                <a:srgbClr val="0070C0"/>
              </a:solidFill>
              <a:latin typeface="Franklin Gothic Demi" panose="020B0703020102020204" pitchFamily="34" charset="0"/>
            </a:endParaRP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1868" t="1926" r="2326" b="1966"/>
          <a:stretch/>
        </p:blipFill>
        <p:spPr>
          <a:xfrm>
            <a:off x="6705601" y="1080655"/>
            <a:ext cx="4973782" cy="5417128"/>
          </a:xfrm>
          <a:prstGeom prst="rect">
            <a:avLst/>
          </a:prstGeom>
          <a:ln>
            <a:noFill/>
          </a:ln>
          <a:effectLst>
            <a:softEdge rad="112500"/>
          </a:effectLst>
        </p:spPr>
      </p:pic>
    </p:spTree>
    <p:extLst>
      <p:ext uri="{BB962C8B-B14F-4D97-AF65-F5344CB8AC3E}">
        <p14:creationId xmlns:p14="http://schemas.microsoft.com/office/powerpoint/2010/main" val="151634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182525"/>
            <a:ext cx="9434052" cy="1569660"/>
          </a:xfrm>
          <a:prstGeom prst="rect">
            <a:avLst/>
          </a:prstGeom>
        </p:spPr>
        <p:txBody>
          <a:bodyPr wrap="square">
            <a:spAutoFit/>
          </a:bodyPr>
          <a:lstStyle/>
          <a:p>
            <a:r>
              <a:rPr lang="en-US" sz="3200" dirty="0">
                <a:latin typeface="Franklin Gothic Demi" panose="020B0703020102020204" pitchFamily="34" charset="0"/>
                <a:ea typeface="Calibri" panose="020F0502020204030204" pitchFamily="34" charset="0"/>
                <a:cs typeface="Times New Roman" panose="02020603050405020304" pitchFamily="18" charset="0"/>
              </a:rPr>
              <a:t>The spiritual physiognomy of a saint is shaped first and foremost by his/her fidelity to the Gospel and to the initiatives of the Holy </a:t>
            </a:r>
            <a:r>
              <a:rPr lang="en-US" sz="3200" dirty="0" smtClean="0">
                <a:latin typeface="Franklin Gothic Demi" panose="020B0703020102020204" pitchFamily="34" charset="0"/>
                <a:ea typeface="Calibri" panose="020F0502020204030204" pitchFamily="34" charset="0"/>
                <a:cs typeface="Times New Roman" panose="02020603050405020304" pitchFamily="18" charset="0"/>
              </a:rPr>
              <a:t>Spirit.</a:t>
            </a:r>
            <a:r>
              <a:rPr lang="es-ES" sz="3200" dirty="0" smtClean="0">
                <a:latin typeface="Franklin Gothic Demi" panose="020B0703020102020204" pitchFamily="34" charset="0"/>
                <a:ea typeface="Calibri" panose="020F0502020204030204" pitchFamily="34" charset="0"/>
                <a:cs typeface="Times New Roman" panose="02020603050405020304" pitchFamily="18" charset="0"/>
              </a:rPr>
              <a:t>.</a:t>
            </a:r>
            <a:r>
              <a:rPr lang="fr-FR" sz="3200" dirty="0" smtClean="0">
                <a:latin typeface="Franklin Gothic Demi" panose="020B0703020102020204" pitchFamily="34" charset="0"/>
                <a:ea typeface="Calibri" panose="020F0502020204030204" pitchFamily="34" charset="0"/>
                <a:cs typeface="Times New Roman" panose="02020603050405020304" pitchFamily="18" charset="0"/>
              </a:rPr>
              <a:t>. </a:t>
            </a:r>
            <a:endParaRPr lang="fr-FR" sz="3200" dirty="0">
              <a:latin typeface="Franklin Gothic Demi" panose="020B0703020102020204" pitchFamily="34" charset="0"/>
            </a:endParaRPr>
          </a:p>
        </p:txBody>
      </p:sp>
      <p:sp>
        <p:nvSpPr>
          <p:cNvPr id="3" name="Rectangle 2"/>
          <p:cNvSpPr/>
          <p:nvPr/>
        </p:nvSpPr>
        <p:spPr>
          <a:xfrm>
            <a:off x="5796117" y="4187476"/>
            <a:ext cx="6395883" cy="2554545"/>
          </a:xfrm>
          <a:prstGeom prst="rect">
            <a:avLst/>
          </a:prstGeom>
        </p:spPr>
        <p:txBody>
          <a:bodyPr wrap="square">
            <a:spAutoFit/>
          </a:bodyPr>
          <a:lstStyle/>
          <a:p>
            <a:pPr algn="just"/>
            <a:r>
              <a:rPr lang="en-US" sz="3200" dirty="0">
                <a:latin typeface="Franklin Gothic Demi" panose="020B0703020102020204" pitchFamily="34" charset="0"/>
                <a:ea typeface="Calibri" panose="020F0502020204030204" pitchFamily="34" charset="0"/>
                <a:cs typeface="Times New Roman" panose="02020603050405020304" pitchFamily="18" charset="0"/>
              </a:rPr>
              <a:t>But it is also marked by the tradition of the Church</a:t>
            </a:r>
            <a:r>
              <a:rPr lang="es-ES" sz="3200" dirty="0" smtClean="0">
                <a:latin typeface="Franklin Gothic Demi" panose="020B0703020102020204" pitchFamily="34" charset="0"/>
                <a:ea typeface="Calibri" panose="020F0502020204030204" pitchFamily="34" charset="0"/>
                <a:cs typeface="Times New Roman" panose="02020603050405020304" pitchFamily="18" charset="0"/>
              </a:rPr>
              <a:t>... </a:t>
            </a:r>
            <a:endParaRPr lang="es-ES" sz="3200" dirty="0">
              <a:latin typeface="Franklin Gothic Demi" panose="020B0703020102020204" pitchFamily="34" charset="0"/>
              <a:ea typeface="Calibri" panose="020F0502020204030204" pitchFamily="34" charset="0"/>
              <a:cs typeface="Times New Roman" panose="02020603050405020304" pitchFamily="18" charset="0"/>
            </a:endParaRPr>
          </a:p>
          <a:p>
            <a:pPr algn="just"/>
            <a:r>
              <a:rPr lang="en-US" sz="3200" dirty="0">
                <a:latin typeface="Franklin Gothic Demi" panose="020B0703020102020204" pitchFamily="34" charset="0"/>
                <a:ea typeface="Calibri" panose="020F0502020204030204" pitchFamily="34" charset="0"/>
                <a:cs typeface="Times New Roman" panose="02020603050405020304" pitchFamily="18" charset="0"/>
              </a:rPr>
              <a:t>and by the currents of time and the environment in which he/she moves</a:t>
            </a:r>
            <a:r>
              <a:rPr lang="fr-FR" sz="3200" dirty="0" smtClean="0">
                <a:latin typeface="Franklin Gothic Demi" panose="020B0703020102020204" pitchFamily="34" charset="0"/>
                <a:ea typeface="Calibri" panose="020F0502020204030204" pitchFamily="34" charset="0"/>
                <a:cs typeface="Times New Roman" panose="02020603050405020304" pitchFamily="18" charset="0"/>
              </a:rPr>
              <a:t>. </a:t>
            </a:r>
            <a:endParaRPr lang="fr-FR" sz="3200" dirty="0">
              <a:latin typeface="Franklin Gothic Demi" panose="020B0703020102020204" pitchFamily="34" charset="0"/>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83" y="1960004"/>
            <a:ext cx="5699134" cy="3832667"/>
          </a:xfrm>
          <a:prstGeom prst="rect">
            <a:avLst/>
          </a:prstGeom>
        </p:spPr>
      </p:pic>
    </p:spTree>
    <p:extLst>
      <p:ext uri="{BB962C8B-B14F-4D97-AF65-F5344CB8AC3E}">
        <p14:creationId xmlns:p14="http://schemas.microsoft.com/office/powerpoint/2010/main" val="353417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60618" y="1310185"/>
            <a:ext cx="8395855" cy="4056495"/>
          </a:xfrm>
          <a:prstGeom prst="rect">
            <a:avLst/>
          </a:prstGeom>
        </p:spPr>
        <p:txBody>
          <a:bodyPr wrap="square">
            <a:spAutoFit/>
          </a:bodyPr>
          <a:lstStyle/>
          <a:p>
            <a:pPr indent="-6985" algn="just">
              <a:lnSpc>
                <a:spcPct val="115000"/>
              </a:lnSpc>
              <a:spcAft>
                <a:spcPts val="0"/>
              </a:spcAft>
            </a:pPr>
            <a:r>
              <a:rPr lang="fr-FR" sz="2800" b="1" dirty="0">
                <a:solidFill>
                  <a:srgbClr val="7030A0"/>
                </a:solidFill>
                <a:latin typeface="Franklin Gothic Demi" panose="020B0703020102020204" pitchFamily="34" charset="0"/>
                <a:ea typeface="Calibri" panose="020F0502020204030204" pitchFamily="34" charset="0"/>
                <a:cs typeface="Times New Roman" panose="02020603050405020304" pitchFamily="18" charset="0"/>
              </a:rPr>
              <a:t>The cross is </a:t>
            </a:r>
            <a:r>
              <a:rPr lang="en-US" sz="2800" b="1" dirty="0">
                <a:solidFill>
                  <a:schemeClr val="accent4">
                    <a:lumMod val="75000"/>
                  </a:schemeClr>
                </a:solidFill>
                <a:latin typeface="Franklin Gothic Demi" panose="020B0703020102020204" pitchFamily="34" charset="0"/>
                <a:ea typeface="Calibri" panose="020F0502020204030204" pitchFamily="34" charset="0"/>
                <a:cs typeface="Times New Roman" panose="02020603050405020304" pitchFamily="18" charset="0"/>
              </a:rPr>
              <a:t>"less an object of contemplation and an outpouring of sensitivity than a mystery to be </a:t>
            </a:r>
            <a:r>
              <a:rPr lang="en-US" sz="2800" b="1" dirty="0" err="1">
                <a:solidFill>
                  <a:schemeClr val="accent4">
                    <a:lumMod val="75000"/>
                  </a:schemeClr>
                </a:solidFill>
                <a:latin typeface="Franklin Gothic Demi" panose="020B0703020102020204" pitchFamily="34" charset="0"/>
                <a:ea typeface="Calibri" panose="020F0502020204030204" pitchFamily="34" charset="0"/>
                <a:cs typeface="Times New Roman" panose="02020603050405020304" pitchFamily="18" charset="0"/>
              </a:rPr>
              <a:t>unravelled</a:t>
            </a:r>
            <a:r>
              <a:rPr lang="en-US" sz="2800" b="1" dirty="0">
                <a:solidFill>
                  <a:schemeClr val="accent4">
                    <a:lumMod val="75000"/>
                  </a:schemeClr>
                </a:solidFill>
                <a:latin typeface="Franklin Gothic Demi" panose="020B0703020102020204" pitchFamily="34" charset="0"/>
                <a:ea typeface="Calibri" panose="020F0502020204030204" pitchFamily="34" charset="0"/>
                <a:cs typeface="Times New Roman" panose="02020603050405020304" pitchFamily="18" charset="0"/>
              </a:rPr>
              <a:t> and </a:t>
            </a:r>
            <a:r>
              <a:rPr lang="en-US" sz="2800" b="1" dirty="0" smtClean="0">
                <a:solidFill>
                  <a:schemeClr val="accent4">
                    <a:lumMod val="75000"/>
                  </a:schemeClr>
                </a:solidFill>
                <a:latin typeface="Franklin Gothic Demi" panose="020B0703020102020204" pitchFamily="34" charset="0"/>
                <a:ea typeface="Calibri" panose="020F0502020204030204" pitchFamily="34" charset="0"/>
                <a:cs typeface="Times New Roman" panose="02020603050405020304" pitchFamily="18" charset="0"/>
              </a:rPr>
              <a:t>lived“</a:t>
            </a:r>
          </a:p>
          <a:p>
            <a:pPr indent="-6985" algn="just">
              <a:lnSpc>
                <a:spcPct val="115000"/>
              </a:lnSpc>
              <a:spcAft>
                <a:spcPts val="0"/>
              </a:spcAft>
            </a:pPr>
            <a:r>
              <a:rPr lang="en-US" sz="2800" b="1" dirty="0">
                <a:solidFill>
                  <a:srgbClr val="7030A0"/>
                </a:solidFill>
                <a:latin typeface="Franklin Gothic Demi" panose="020B0703020102020204" pitchFamily="34" charset="0"/>
                <a:ea typeface="Calibri" panose="020F0502020204030204" pitchFamily="34" charset="0"/>
              </a:rPr>
              <a:t>It is not enough to proclaim that the Wisdom is the Cross and that the Cross is the Wisdom. One must put oneself in the school of the Master: </a:t>
            </a:r>
            <a:endParaRPr lang="en-US" sz="2800" b="1" dirty="0" smtClean="0">
              <a:solidFill>
                <a:srgbClr val="7030A0"/>
              </a:solidFill>
              <a:latin typeface="Franklin Gothic Demi" panose="020B0703020102020204" pitchFamily="34" charset="0"/>
              <a:ea typeface="Calibri" panose="020F0502020204030204" pitchFamily="34" charset="0"/>
            </a:endParaRPr>
          </a:p>
          <a:p>
            <a:pPr indent="-6985" algn="just">
              <a:lnSpc>
                <a:spcPct val="115000"/>
              </a:lnSpc>
              <a:spcAft>
                <a:spcPts val="0"/>
              </a:spcAft>
            </a:pPr>
            <a:r>
              <a:rPr lang="en-US" sz="2800" b="1" dirty="0">
                <a:solidFill>
                  <a:schemeClr val="accent4">
                    <a:lumMod val="75000"/>
                  </a:schemeClr>
                </a:solidFill>
                <a:latin typeface="Franklin Gothic Demi" panose="020B0703020102020204" pitchFamily="34" charset="0"/>
                <a:ea typeface="Calibri" panose="020F0502020204030204" pitchFamily="34" charset="0"/>
              </a:rPr>
              <a:t>"Only Jesus Christ can teach you and make you taste this mystery by his victorious grace" (LAC 26).</a:t>
            </a:r>
            <a:endParaRPr lang="fr-FR" sz="2800" b="1" dirty="0">
              <a:solidFill>
                <a:schemeClr val="accent4">
                  <a:lumMod val="75000"/>
                </a:schemeClr>
              </a:solidFill>
              <a:effectLst/>
              <a:latin typeface="Franklin Gothic Demi" panose="020B0703020102020204" pitchFamily="34" charset="0"/>
              <a:ea typeface="Calibri" panose="020F0502020204030204" pitchFamily="34" charset="0"/>
              <a:cs typeface="Times New Roman" panose="02020603050405020304" pitchFamily="18" charset="0"/>
            </a:endParaRPr>
          </a:p>
        </p:txBody>
      </p:sp>
      <p:pic>
        <p:nvPicPr>
          <p:cNvPr id="3" name="Image 2" descr="3B715056"/>
          <p:cNvPicPr/>
          <p:nvPr/>
        </p:nvPicPr>
        <p:blipFill>
          <a:blip r:embed="rId2" cstate="print"/>
          <a:srcRect/>
          <a:stretch>
            <a:fillRect/>
          </a:stretch>
        </p:blipFill>
        <p:spPr bwMode="auto">
          <a:xfrm>
            <a:off x="413328" y="1987824"/>
            <a:ext cx="2692400" cy="4120515"/>
          </a:xfrm>
          <a:prstGeom prst="rect">
            <a:avLst/>
          </a:prstGeom>
          <a:noFill/>
          <a:ln w="38100" cmpd="dbl">
            <a:solidFill>
              <a:srgbClr val="000000"/>
            </a:solidFill>
            <a:miter lim="800000"/>
            <a:headEnd/>
            <a:tailEnd/>
          </a:ln>
          <a:effectLst/>
        </p:spPr>
      </p:pic>
      <p:sp>
        <p:nvSpPr>
          <p:cNvPr id="4" name="Rectangle 3"/>
          <p:cNvSpPr/>
          <p:nvPr/>
        </p:nvSpPr>
        <p:spPr>
          <a:xfrm>
            <a:off x="748022" y="415029"/>
            <a:ext cx="5043304" cy="556434"/>
          </a:xfrm>
          <a:prstGeom prst="rect">
            <a:avLst/>
          </a:prstGeom>
        </p:spPr>
        <p:txBody>
          <a:bodyPr wrap="none">
            <a:spAutoFit/>
          </a:bodyPr>
          <a:lstStyle/>
          <a:p>
            <a:pPr marL="342900" lvl="0" indent="-342900" algn="just">
              <a:lnSpc>
                <a:spcPct val="115000"/>
              </a:lnSpc>
              <a:spcAft>
                <a:spcPts val="0"/>
              </a:spcAft>
              <a:buFont typeface="+mj-lt"/>
              <a:buAutoNum type="alphaLcParenR"/>
            </a:pP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The Cross, the Way of Wisdom</a:t>
            </a:r>
            <a:endParaRPr lang="fr-FR" sz="28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451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
                                          </p:val>
                                        </p:tav>
                                        <p:tav tm="100000">
                                          <p:val>
                                            <p:strVal val="#ppt_w"/>
                                          </p:val>
                                        </p:tav>
                                      </p:tavLst>
                                    </p:anim>
                                    <p:anim calcmode="lin" valueType="num">
                                      <p:cBhvr>
                                        <p:cTn id="21" dur="1000" fill="hold"/>
                                        <p:tgtEl>
                                          <p:spTgt spid="3"/>
                                        </p:tgtEl>
                                        <p:attrNameLst>
                                          <p:attrName>ppt_h</p:attrName>
                                        </p:attrNameLst>
                                      </p:cBhvr>
                                      <p:tavLst>
                                        <p:tav tm="0">
                                          <p:val>
                                            <p:fltVal val="0"/>
                                          </p:val>
                                        </p:tav>
                                        <p:tav tm="100000">
                                          <p:val>
                                            <p:strVal val="#ppt_h"/>
                                          </p:val>
                                        </p:tav>
                                      </p:tavLst>
                                    </p:anim>
                                    <p:anim calcmode="lin" valueType="num">
                                      <p:cBhvr>
                                        <p:cTn id="22" dur="1000" fill="hold"/>
                                        <p:tgtEl>
                                          <p:spTgt spid="3"/>
                                        </p:tgtEl>
                                        <p:attrNameLst>
                                          <p:attrName>style.rotation</p:attrName>
                                        </p:attrNameLst>
                                      </p:cBhvr>
                                      <p:tavLst>
                                        <p:tav tm="0">
                                          <p:val>
                                            <p:fltVal val="90"/>
                                          </p:val>
                                        </p:tav>
                                        <p:tav tm="100000">
                                          <p:val>
                                            <p:fltVal val="0"/>
                                          </p:val>
                                        </p:tav>
                                      </p:tavLst>
                                    </p:anim>
                                    <p:animEffect transition="in" filter="fade">
                                      <p:cBhvr>
                                        <p:cTn id="2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709" y="418053"/>
            <a:ext cx="8963891" cy="1384995"/>
          </a:xfrm>
          <a:prstGeom prst="rect">
            <a:avLst/>
          </a:prstGeom>
        </p:spPr>
        <p:txBody>
          <a:bodyPr wrap="square">
            <a:spAutoFit/>
          </a:bodyPr>
          <a:lstStyle/>
          <a:p>
            <a:pPr algn="just"/>
            <a:r>
              <a:rPr lang="en-US" sz="2800" dirty="0">
                <a:solidFill>
                  <a:schemeClr val="accent5">
                    <a:lumMod val="50000"/>
                  </a:schemeClr>
                </a:solidFill>
                <a:latin typeface="Franklin Gothic Demi" panose="020B0703020102020204" pitchFamily="34" charset="0"/>
                <a:ea typeface="Calibri" panose="020F0502020204030204" pitchFamily="34" charset="0"/>
              </a:rPr>
              <a:t>It is therefore necessary to </a:t>
            </a:r>
            <a:r>
              <a:rPr lang="en-US" sz="2800" dirty="0">
                <a:solidFill>
                  <a:srgbClr val="0070C0"/>
                </a:solidFill>
                <a:latin typeface="Franklin Gothic Demi" panose="020B0703020102020204" pitchFamily="34" charset="0"/>
                <a:ea typeface="Calibri" panose="020F0502020204030204" pitchFamily="34" charset="0"/>
              </a:rPr>
              <a:t>"ask for the Wisdom of the Cross, which is a tasty and experimental science of truth."</a:t>
            </a:r>
            <a:endParaRPr lang="fr-FR" sz="2800" dirty="0">
              <a:solidFill>
                <a:schemeClr val="accent5">
                  <a:lumMod val="50000"/>
                </a:schemeClr>
              </a:solidFill>
              <a:latin typeface="Franklin Gothic Demi" panose="020B0703020102020204" pitchFamily="34" charset="0"/>
            </a:endParaRPr>
          </a:p>
        </p:txBody>
      </p:sp>
      <p:sp>
        <p:nvSpPr>
          <p:cNvPr id="3" name="Rectangle 2"/>
          <p:cNvSpPr/>
          <p:nvPr/>
        </p:nvSpPr>
        <p:spPr>
          <a:xfrm>
            <a:off x="831272" y="2517083"/>
            <a:ext cx="4964843" cy="2677656"/>
          </a:xfrm>
          <a:prstGeom prst="rect">
            <a:avLst/>
          </a:prstGeom>
        </p:spPr>
        <p:txBody>
          <a:bodyPr wrap="square">
            <a:spAutoFit/>
          </a:bodyPr>
          <a:lstStyle/>
          <a:p>
            <a:pPr indent="-6985" algn="just">
              <a:spcAft>
                <a:spcPts val="0"/>
              </a:spcAft>
            </a:pPr>
            <a:r>
              <a:rPr lang="en-US" sz="2800" dirty="0">
                <a:solidFill>
                  <a:schemeClr val="accent4">
                    <a:lumMod val="50000"/>
                  </a:schemeClr>
                </a:solidFill>
                <a:latin typeface="Franklin Gothic Demi" panose="020B0703020102020204" pitchFamily="34" charset="0"/>
                <a:ea typeface="Calibri" panose="020F0502020204030204" pitchFamily="34" charset="0"/>
                <a:cs typeface="Times New Roman" panose="02020603050405020304" pitchFamily="18" charset="0"/>
              </a:rPr>
              <a:t>It makes the missionary's word fruitful</a:t>
            </a:r>
            <a:r>
              <a:rPr lang="en-US" sz="2800" dirty="0" smtClean="0">
                <a:solidFill>
                  <a:schemeClr val="accent4">
                    <a:lumMod val="50000"/>
                  </a:schemeClr>
                </a:solidFill>
                <a:latin typeface="Franklin Gothic Demi" panose="020B0703020102020204" pitchFamily="34" charset="0"/>
                <a:ea typeface="Calibri" panose="020F0502020204030204" pitchFamily="34" charset="0"/>
                <a:cs typeface="Times New Roman" panose="02020603050405020304" pitchFamily="18" charset="0"/>
              </a:rPr>
              <a:t>.</a:t>
            </a:r>
          </a:p>
          <a:p>
            <a:pPr indent="-6985" algn="just">
              <a:spcAft>
                <a:spcPts val="0"/>
              </a:spcAft>
            </a:pPr>
            <a:r>
              <a:rPr lang="en-US" sz="2800" dirty="0">
                <a:solidFill>
                  <a:srgbClr val="0070C0"/>
                </a:solidFill>
                <a:latin typeface="Franklin Gothic Demi" panose="020B0703020102020204" pitchFamily="34" charset="0"/>
                <a:ea typeface="Calibri" panose="020F0502020204030204" pitchFamily="34" charset="0"/>
                <a:cs typeface="Times New Roman" panose="02020603050405020304" pitchFamily="18" charset="0"/>
              </a:rPr>
              <a:t>"I have never made more conversions than after the bloodiest and most unjust prohibitions" (L. 26).</a:t>
            </a:r>
            <a:endParaRPr lang="fr-FR" sz="2800" dirty="0">
              <a:solidFill>
                <a:srgbClr val="0070C0"/>
              </a:solidFill>
              <a:effectLst/>
              <a:latin typeface="Franklin Gothic Demi" panose="020B0703020102020204" pitchFamily="34" charset="0"/>
              <a:ea typeface="Calibri" panose="020F0502020204030204" pitchFamily="34" charset="0"/>
              <a:cs typeface="Times New Roman" panose="02020603050405020304" pitchFamily="18" charset="0"/>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5449" y="1372160"/>
            <a:ext cx="3675351" cy="5246791"/>
          </a:xfrm>
          <a:prstGeom prst="rect">
            <a:avLst/>
          </a:prstGeom>
        </p:spPr>
      </p:pic>
    </p:spTree>
    <p:extLst>
      <p:ext uri="{BB962C8B-B14F-4D97-AF65-F5344CB8AC3E}">
        <p14:creationId xmlns:p14="http://schemas.microsoft.com/office/powerpoint/2010/main" val="337248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6993" y="508069"/>
            <a:ext cx="4322017" cy="587853"/>
          </a:xfrm>
          <a:prstGeom prst="rect">
            <a:avLst/>
          </a:prstGeom>
        </p:spPr>
        <p:txBody>
          <a:bodyPr wrap="none">
            <a:spAutoFit/>
          </a:bodyPr>
          <a:lstStyle/>
          <a:p>
            <a:pPr lvl="0" algn="just">
              <a:lnSpc>
                <a:spcPct val="115000"/>
              </a:lnSpc>
              <a:spcAft>
                <a:spcPts val="0"/>
              </a:spcAft>
            </a:pPr>
            <a:r>
              <a:rPr lang="fr-FR" sz="2800" b="1" i="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d) </a:t>
            </a:r>
            <a:r>
              <a:rPr lang="en-US" sz="28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The cross, a sign of love. </a:t>
            </a:r>
            <a:endParaRPr lang="fr-FR" sz="2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854130" y="1194340"/>
            <a:ext cx="6096000" cy="1815882"/>
          </a:xfrm>
          <a:prstGeom prst="rect">
            <a:avLst/>
          </a:prstGeom>
        </p:spPr>
        <p:txBody>
          <a:bodyPr>
            <a:spAutoFit/>
          </a:bodyPr>
          <a:lstStyle/>
          <a:p>
            <a:pPr algn="just">
              <a:spcAft>
                <a:spcPts val="0"/>
              </a:spcAft>
            </a:pPr>
            <a:r>
              <a:rPr lang="en-US" sz="2800" dirty="0">
                <a:solidFill>
                  <a:srgbClr val="0070C0"/>
                </a:solidFill>
                <a:latin typeface="Franklin Gothic Demi" panose="020B0703020102020204" pitchFamily="34" charset="0"/>
                <a:ea typeface="Calibri" panose="020F0502020204030204" pitchFamily="34" charset="0"/>
                <a:cs typeface="Times New Roman" panose="02020603050405020304" pitchFamily="18" charset="0"/>
              </a:rPr>
              <a:t>"I say with certainty, because the best sign that one is loved by God is when one is hated by the world and assaulted by the crosses." (L.13). </a:t>
            </a:r>
            <a:endParaRPr lang="fr-FR" sz="2800" dirty="0">
              <a:solidFill>
                <a:srgbClr val="0070C0"/>
              </a:solidFill>
              <a:effectLst/>
              <a:latin typeface="Franklin Gothic Demi" panose="020B070302010202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339213" y="5064450"/>
            <a:ext cx="12654116" cy="1815882"/>
          </a:xfrm>
          <a:prstGeom prst="rect">
            <a:avLst/>
          </a:prstGeom>
        </p:spPr>
        <p:txBody>
          <a:bodyPr wrap="square">
            <a:spAutoFit/>
          </a:bodyPr>
          <a:lstStyle/>
          <a:p>
            <a:pPr algn="ctr"/>
            <a:r>
              <a:rPr lang="en-US" sz="2800" dirty="0">
                <a:solidFill>
                  <a:schemeClr val="accent4">
                    <a:lumMod val="50000"/>
                  </a:schemeClr>
                </a:solidFill>
                <a:latin typeface="Franklin Gothic Demi" panose="020B0703020102020204" pitchFamily="34" charset="0"/>
                <a:ea typeface="Calibri" panose="020F0502020204030204" pitchFamily="34" charset="0"/>
              </a:rPr>
              <a:t>Montfort insists on the tact and delicacy of </a:t>
            </a:r>
            <a:r>
              <a:rPr lang="en-US" sz="2800" dirty="0" smtClean="0">
                <a:solidFill>
                  <a:schemeClr val="accent4">
                    <a:lumMod val="50000"/>
                  </a:schemeClr>
                </a:solidFill>
                <a:latin typeface="Franklin Gothic Demi" panose="020B0703020102020204" pitchFamily="34" charset="0"/>
                <a:ea typeface="Calibri" panose="020F0502020204030204" pitchFamily="34" charset="0"/>
              </a:rPr>
              <a:t>God</a:t>
            </a:r>
          </a:p>
          <a:p>
            <a:pPr algn="ctr"/>
            <a:r>
              <a:rPr lang="en-US" sz="2800" dirty="0" smtClean="0">
                <a:solidFill>
                  <a:schemeClr val="accent4">
                    <a:lumMod val="50000"/>
                  </a:schemeClr>
                </a:solidFill>
                <a:latin typeface="Franklin Gothic Demi" panose="020B0703020102020204" pitchFamily="34" charset="0"/>
                <a:ea typeface="Calibri" panose="020F0502020204030204" pitchFamily="34" charset="0"/>
              </a:rPr>
              <a:t> </a:t>
            </a:r>
            <a:r>
              <a:rPr lang="en-US" sz="2800" dirty="0">
                <a:solidFill>
                  <a:schemeClr val="accent4">
                    <a:lumMod val="50000"/>
                  </a:schemeClr>
                </a:solidFill>
                <a:latin typeface="Franklin Gothic Demi" panose="020B0703020102020204" pitchFamily="34" charset="0"/>
                <a:ea typeface="Calibri" panose="020F0502020204030204" pitchFamily="34" charset="0"/>
              </a:rPr>
              <a:t>in the distribution of crosses </a:t>
            </a:r>
            <a:endParaRPr lang="en-US" sz="2800" dirty="0" smtClean="0">
              <a:solidFill>
                <a:schemeClr val="accent4">
                  <a:lumMod val="50000"/>
                </a:schemeClr>
              </a:solidFill>
              <a:latin typeface="Franklin Gothic Demi" panose="020B0703020102020204" pitchFamily="34" charset="0"/>
              <a:ea typeface="Calibri" panose="020F0502020204030204" pitchFamily="34" charset="0"/>
            </a:endParaRPr>
          </a:p>
          <a:p>
            <a:pPr algn="ctr"/>
            <a:r>
              <a:rPr lang="en-US" sz="2800" dirty="0" smtClean="0">
                <a:solidFill>
                  <a:srgbClr val="0070C0"/>
                </a:solidFill>
                <a:latin typeface="Franklin Gothic Demi" panose="020B0703020102020204" pitchFamily="34" charset="0"/>
                <a:ea typeface="Calibri" panose="020F0502020204030204" pitchFamily="34" charset="0"/>
              </a:rPr>
              <a:t>"</a:t>
            </a:r>
            <a:r>
              <a:rPr lang="en-US" sz="2800" dirty="0">
                <a:solidFill>
                  <a:srgbClr val="0070C0"/>
                </a:solidFill>
                <a:latin typeface="Franklin Gothic Demi" panose="020B0703020102020204" pitchFamily="34" charset="0"/>
                <a:ea typeface="Calibri" panose="020F0502020204030204" pitchFamily="34" charset="0"/>
              </a:rPr>
              <a:t>in proportion to our weakness" (LEW 103).</a:t>
            </a:r>
            <a:endParaRPr lang="fr-FR" sz="2800" dirty="0" smtClean="0">
              <a:solidFill>
                <a:srgbClr val="0070C0"/>
              </a:solidFill>
              <a:latin typeface="Franklin Gothic Demi" panose="020B0703020102020204" pitchFamily="34" charset="0"/>
              <a:ea typeface="Calibri" panose="020F0502020204030204" pitchFamily="34" charset="0"/>
            </a:endParaRPr>
          </a:p>
          <a:p>
            <a:pPr algn="ctr"/>
            <a:r>
              <a:rPr lang="fr-FR" sz="2800" dirty="0">
                <a:solidFill>
                  <a:schemeClr val="accent4">
                    <a:lumMod val="50000"/>
                  </a:schemeClr>
                </a:solidFill>
                <a:latin typeface="Franklin Gothic Demi" panose="020B0703020102020204" pitchFamily="34" charset="0"/>
                <a:ea typeface="Calibri" panose="020F0502020204030204" pitchFamily="34" charset="0"/>
              </a:rPr>
              <a:t>Each one receives </a:t>
            </a:r>
            <a:r>
              <a:rPr lang="en-US" sz="2800" dirty="0">
                <a:solidFill>
                  <a:srgbClr val="0070C0"/>
                </a:solidFill>
                <a:latin typeface="Franklin Gothic Demi" panose="020B0703020102020204" pitchFamily="34" charset="0"/>
                <a:ea typeface="Calibri" panose="020F0502020204030204" pitchFamily="34" charset="0"/>
              </a:rPr>
              <a:t>"his cross and not someone else's".</a:t>
            </a:r>
            <a:endParaRPr lang="fr-FR" sz="2800" dirty="0">
              <a:solidFill>
                <a:srgbClr val="0070C0"/>
              </a:solidFill>
              <a:latin typeface="Franklin Gothic Demi" panose="020B0703020102020204" pitchFamily="34" charset="0"/>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6474" y="187227"/>
            <a:ext cx="4853422" cy="4853422"/>
          </a:xfrm>
          <a:prstGeom prst="rect">
            <a:avLst/>
          </a:prstGeom>
        </p:spPr>
      </p:pic>
    </p:spTree>
    <p:extLst>
      <p:ext uri="{BB962C8B-B14F-4D97-AF65-F5344CB8AC3E}">
        <p14:creationId xmlns:p14="http://schemas.microsoft.com/office/powerpoint/2010/main" val="17199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0130" y="286395"/>
            <a:ext cx="4121641" cy="587853"/>
          </a:xfrm>
          <a:prstGeom prst="rect">
            <a:avLst/>
          </a:prstGeom>
        </p:spPr>
        <p:txBody>
          <a:bodyPr wrap="none">
            <a:spAutoFit/>
          </a:bodyPr>
          <a:lstStyle/>
          <a:p>
            <a:pPr lvl="0" algn="just">
              <a:lnSpc>
                <a:spcPct val="115000"/>
              </a:lnSpc>
              <a:spcAft>
                <a:spcPts val="0"/>
              </a:spcAft>
            </a:pPr>
            <a:r>
              <a:rPr lang="fr-FR" sz="2800" b="1" i="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e) </a:t>
            </a:r>
            <a:r>
              <a:rPr lang="en-US" sz="28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The cross, a sign of love</a:t>
            </a:r>
            <a:endParaRPr lang="fr-FR" sz="2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57203" y="994728"/>
            <a:ext cx="7287493" cy="1384995"/>
          </a:xfrm>
          <a:prstGeom prst="rect">
            <a:avLst/>
          </a:prstGeom>
        </p:spPr>
        <p:txBody>
          <a:bodyPr wrap="square">
            <a:spAutoFit/>
          </a:bodyPr>
          <a:lstStyle/>
          <a:p>
            <a:r>
              <a:rPr lang="en-US" sz="2800" dirty="0">
                <a:solidFill>
                  <a:schemeClr val="accent4">
                    <a:lumMod val="75000"/>
                  </a:schemeClr>
                </a:solidFill>
                <a:latin typeface="Franklin Gothic Demi" panose="020B0703020102020204" pitchFamily="34" charset="0"/>
                <a:ea typeface="Calibri" panose="020F0502020204030204" pitchFamily="34" charset="0"/>
              </a:rPr>
              <a:t>.  Progressively, Christ associates the Christian with his own cross in many ways: pain, sickness, spiritual sorrows, ... </a:t>
            </a:r>
            <a:endParaRPr lang="es-ES" sz="2800" dirty="0">
              <a:solidFill>
                <a:schemeClr val="accent4">
                  <a:lumMod val="75000"/>
                </a:schemeClr>
              </a:solidFill>
              <a:latin typeface="Franklin Gothic Demi" panose="020B0703020102020204" pitchFamily="34" charset="0"/>
              <a:ea typeface="Calibri" panose="020F0502020204030204" pitchFamily="34" charset="0"/>
            </a:endParaRPr>
          </a:p>
        </p:txBody>
      </p:sp>
      <p:sp>
        <p:nvSpPr>
          <p:cNvPr id="4" name="Rectangle 3"/>
          <p:cNvSpPr/>
          <p:nvPr/>
        </p:nvSpPr>
        <p:spPr>
          <a:xfrm>
            <a:off x="5864848" y="2500203"/>
            <a:ext cx="5641481" cy="3785652"/>
          </a:xfrm>
          <a:prstGeom prst="rect">
            <a:avLst/>
          </a:prstGeom>
        </p:spPr>
        <p:txBody>
          <a:bodyPr wrap="square">
            <a:spAutoFit/>
          </a:bodyPr>
          <a:lstStyle/>
          <a:p>
            <a:r>
              <a:rPr lang="en-US" sz="4000" dirty="0">
                <a:solidFill>
                  <a:srgbClr val="002060"/>
                </a:solidFill>
                <a:latin typeface="Franklin Gothic Demi" panose="020B0703020102020204" pitchFamily="34" charset="0"/>
                <a:ea typeface="Calibri" panose="020F0502020204030204" pitchFamily="34" charset="0"/>
              </a:rPr>
              <a:t>Progressively, Christ associates the Christian with his own cross in many ways: pain, sickness, spiritual sorrows, ... </a:t>
            </a:r>
            <a:endParaRPr lang="fr-FR" sz="4000" dirty="0">
              <a:solidFill>
                <a:srgbClr val="002060"/>
              </a:solidFill>
              <a:latin typeface="Franklin Gothic Demi" panose="020B0703020102020204" pitchFamily="34" charset="0"/>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4486" y="2500203"/>
            <a:ext cx="2450592" cy="4279392"/>
          </a:xfrm>
          <a:prstGeom prst="rect">
            <a:avLst/>
          </a:prstGeom>
        </p:spPr>
      </p:pic>
    </p:spTree>
    <p:extLst>
      <p:ext uri="{BB962C8B-B14F-4D97-AF65-F5344CB8AC3E}">
        <p14:creationId xmlns:p14="http://schemas.microsoft.com/office/powerpoint/2010/main" val="271437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958" y="4068687"/>
            <a:ext cx="9688871" cy="658642"/>
          </a:xfrm>
          <a:prstGeom prst="rect">
            <a:avLst/>
          </a:prstGeom>
        </p:spPr>
        <p:txBody>
          <a:bodyPr wrap="none">
            <a:spAutoFit/>
          </a:bodyPr>
          <a:lstStyle/>
          <a:p>
            <a:pPr marL="180340" indent="-145415">
              <a:lnSpc>
                <a:spcPct val="115000"/>
              </a:lnSpc>
              <a:spcAft>
                <a:spcPts val="0"/>
              </a:spcAft>
            </a:pPr>
            <a:r>
              <a:rPr lang="fr-FR"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3. </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In understanding (and Living) Montfort's teachings</a:t>
            </a:r>
            <a:endParaRPr lang="fr-FR"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806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711" y="216619"/>
            <a:ext cx="3116559" cy="556434"/>
          </a:xfrm>
          <a:prstGeom prst="rect">
            <a:avLst/>
          </a:prstGeom>
        </p:spPr>
        <p:txBody>
          <a:bodyPr wrap="none">
            <a:spAutoFit/>
          </a:bodyPr>
          <a:lstStyle/>
          <a:p>
            <a:pPr marL="514350" indent="-514350" algn="ctr">
              <a:lnSpc>
                <a:spcPct val="115000"/>
              </a:lnSpc>
              <a:spcAft>
                <a:spcPts val="0"/>
              </a:spcAft>
              <a:buAutoNum type="alphaLcParenR"/>
            </a:pPr>
            <a:r>
              <a:rPr lang="fr-FR"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Christian logic</a:t>
            </a:r>
            <a:endParaRPr lang="fr-FR"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87222" y="2481855"/>
            <a:ext cx="3283528" cy="2677656"/>
          </a:xfrm>
          <a:prstGeom prst="rect">
            <a:avLst/>
          </a:prstGeom>
        </p:spPr>
        <p:txBody>
          <a:bodyPr wrap="square">
            <a:spAutoFit/>
          </a:bodyPr>
          <a:lstStyle/>
          <a:p>
            <a:pPr algn="ctr"/>
            <a:r>
              <a:rPr lang="en-US" sz="2800" dirty="0">
                <a:solidFill>
                  <a:schemeClr val="accent4">
                    <a:lumMod val="75000"/>
                  </a:schemeClr>
                </a:solidFill>
                <a:latin typeface="Franklin Gothic Demi" panose="020B0703020102020204" pitchFamily="34" charset="0"/>
                <a:ea typeface="Calibri" panose="020F0502020204030204" pitchFamily="34" charset="0"/>
              </a:rPr>
              <a:t>At first glance, Montfort's behavior and his teaching regarding the cross seem out of the ordinary</a:t>
            </a:r>
            <a:r>
              <a:rPr lang="fr-FR" sz="2800" dirty="0" smtClean="0">
                <a:solidFill>
                  <a:schemeClr val="accent4">
                    <a:lumMod val="75000"/>
                  </a:schemeClr>
                </a:solidFill>
                <a:latin typeface="Franklin Gothic Demi" panose="020B0703020102020204" pitchFamily="34" charset="0"/>
                <a:ea typeface="Calibri" panose="020F0502020204030204" pitchFamily="34" charset="0"/>
              </a:rPr>
              <a:t> </a:t>
            </a:r>
            <a:endParaRPr lang="fr-FR" sz="2800" dirty="0">
              <a:solidFill>
                <a:schemeClr val="accent4">
                  <a:lumMod val="75000"/>
                </a:schemeClr>
              </a:solidFill>
              <a:latin typeface="Franklin Gothic Demi" panose="020B0703020102020204" pitchFamily="34" charset="0"/>
            </a:endParaRPr>
          </a:p>
        </p:txBody>
      </p:sp>
      <p:sp>
        <p:nvSpPr>
          <p:cNvPr id="4" name="Rectangle 3"/>
          <p:cNvSpPr/>
          <p:nvPr/>
        </p:nvSpPr>
        <p:spPr>
          <a:xfrm>
            <a:off x="7627466" y="773053"/>
            <a:ext cx="4197927" cy="4832092"/>
          </a:xfrm>
          <a:prstGeom prst="rect">
            <a:avLst/>
          </a:prstGeom>
        </p:spPr>
        <p:txBody>
          <a:bodyPr wrap="square">
            <a:spAutoFit/>
          </a:bodyPr>
          <a:lstStyle/>
          <a:p>
            <a:pPr algn="ctr"/>
            <a:r>
              <a:rPr lang="en-US" sz="2800" dirty="0">
                <a:solidFill>
                  <a:srgbClr val="7030A0"/>
                </a:solidFill>
                <a:latin typeface="Franklin Gothic Demi" panose="020B0703020102020204" pitchFamily="34" charset="0"/>
                <a:ea typeface="Calibri" panose="020F0502020204030204" pitchFamily="34" charset="0"/>
              </a:rPr>
              <a:t>What feelings encouraged "Montfort the Founder", a few months before his death, when he wished his community of the Daughters of Wisdom "a year full of struggles and victories, of crosses and poverty and contempt" (L.32)?</a:t>
            </a:r>
            <a:endParaRPr lang="fr-FR" sz="2800" dirty="0">
              <a:solidFill>
                <a:srgbClr val="002060"/>
              </a:solidFill>
              <a:latin typeface="Franklin Gothic Demi" panose="020B0703020102020204" pitchFamily="34" charset="0"/>
            </a:endParaRPr>
          </a:p>
        </p:txBody>
      </p:sp>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l="30255" t="6263" r="31598" b="3434"/>
          <a:stretch/>
        </p:blipFill>
        <p:spPr>
          <a:xfrm>
            <a:off x="3470750" y="446956"/>
            <a:ext cx="4073236" cy="6411044"/>
          </a:xfrm>
          <a:prstGeom prst="rect">
            <a:avLst/>
          </a:prstGeom>
        </p:spPr>
      </p:pic>
    </p:spTree>
    <p:extLst>
      <p:ext uri="{BB962C8B-B14F-4D97-AF65-F5344CB8AC3E}">
        <p14:creationId xmlns:p14="http://schemas.microsoft.com/office/powerpoint/2010/main" val="166865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1)">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linds(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3564" y="681487"/>
            <a:ext cx="9559636" cy="1083374"/>
          </a:xfrm>
          <a:prstGeom prst="rect">
            <a:avLst/>
          </a:prstGeom>
        </p:spPr>
        <p:txBody>
          <a:bodyPr wrap="square">
            <a:spAutoFit/>
          </a:bodyPr>
          <a:lstStyle/>
          <a:p>
            <a:pPr algn="just">
              <a:lnSpc>
                <a:spcPct val="115000"/>
              </a:lnSpc>
              <a:spcAft>
                <a:spcPts val="0"/>
              </a:spcAft>
            </a:pPr>
            <a:r>
              <a:rPr lang="en-US" sz="2800" dirty="0">
                <a:solidFill>
                  <a:schemeClr val="accent4">
                    <a:lumMod val="50000"/>
                  </a:schemeClr>
                </a:solidFill>
                <a:latin typeface="Franklin Gothic Demi" panose="020B0703020102020204" pitchFamily="34" charset="0"/>
                <a:ea typeface="Calibri" panose="020F0502020204030204" pitchFamily="34" charset="0"/>
                <a:cs typeface="Times New Roman" panose="02020603050405020304" pitchFamily="18" charset="0"/>
              </a:rPr>
              <a:t>Without denying a certain contempt for human nature, his deepest motivations lie elsewhere. </a:t>
            </a:r>
            <a:endParaRPr lang="es-ES" sz="2800" dirty="0">
              <a:solidFill>
                <a:schemeClr val="accent4">
                  <a:lumMod val="50000"/>
                </a:schemeClr>
              </a:solidFill>
              <a:latin typeface="Franklin Gothic Demi" panose="020B070302010202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830862" y="3579168"/>
            <a:ext cx="6511636" cy="2677656"/>
          </a:xfrm>
          <a:prstGeom prst="rect">
            <a:avLst/>
          </a:prstGeom>
        </p:spPr>
        <p:txBody>
          <a:bodyPr wrap="square">
            <a:spAutoFit/>
          </a:bodyPr>
          <a:lstStyle/>
          <a:p>
            <a:r>
              <a:rPr lang="en-US" sz="2800" dirty="0">
                <a:solidFill>
                  <a:srgbClr val="0070C0"/>
                </a:solidFill>
                <a:latin typeface="Franklin Gothic Demi" panose="020B0703020102020204" pitchFamily="34" charset="0"/>
                <a:ea typeface="Calibri" panose="020F0502020204030204" pitchFamily="34" charset="0"/>
              </a:rPr>
              <a:t>"God alone", Jesus Christ Wisdom incarnate and crucified, his Gospel, are his only references. Through spiritual intuition and grace, he understood that God himself, in order to save man, chose the path of suffering and Calvary.</a:t>
            </a:r>
            <a:endParaRPr lang="es-ES" sz="2800" dirty="0">
              <a:solidFill>
                <a:srgbClr val="0070C0"/>
              </a:solidFill>
              <a:latin typeface="Franklin Gothic Demi" panose="020B0703020102020204" pitchFamily="34" charset="0"/>
              <a:ea typeface="Calibri" panose="020F0502020204030204" pitchFamily="34" charset="0"/>
            </a:endParaRPr>
          </a:p>
        </p:txBody>
      </p:sp>
      <p:pic>
        <p:nvPicPr>
          <p:cNvPr id="4" name="Image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l="20987" t="17622" r="20390" b="20107"/>
          <a:stretch/>
        </p:blipFill>
        <p:spPr>
          <a:xfrm>
            <a:off x="1371601" y="2030106"/>
            <a:ext cx="3269672" cy="4641563"/>
          </a:xfrm>
          <a:prstGeom prst="rect">
            <a:avLst/>
          </a:prstGeom>
        </p:spPr>
      </p:pic>
    </p:spTree>
    <p:extLst>
      <p:ext uri="{BB962C8B-B14F-4D97-AF65-F5344CB8AC3E}">
        <p14:creationId xmlns:p14="http://schemas.microsoft.com/office/powerpoint/2010/main" val="2328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8255" y="293592"/>
            <a:ext cx="10634480" cy="2246769"/>
          </a:xfrm>
          <a:prstGeom prst="rect">
            <a:avLst/>
          </a:prstGeom>
        </p:spPr>
        <p:txBody>
          <a:bodyPr wrap="square">
            <a:spAutoFit/>
          </a:bodyPr>
          <a:lstStyle/>
          <a:p>
            <a:r>
              <a:rPr lang="en-US" sz="2800" dirty="0">
                <a:solidFill>
                  <a:srgbClr val="0070C0"/>
                </a:solidFill>
                <a:latin typeface="Franklin Gothic Demi" panose="020B0703020102020204" pitchFamily="34" charset="0"/>
                <a:ea typeface="Calibri" panose="020F0502020204030204" pitchFamily="34" charset="0"/>
              </a:rPr>
              <a:t>As a baptized person and a missionary, he must borrow the same path. Walking in the footsteps of Jesus Christ requires choosing a way of life that is the opposite of that of the world. The struggle against worldly wisdom generates difficulties that are the source of life and a guarantee of fertility. [...]</a:t>
            </a:r>
            <a:endParaRPr lang="es-ES" sz="2800" dirty="0">
              <a:solidFill>
                <a:srgbClr val="0070C0"/>
              </a:solidFill>
              <a:latin typeface="Franklin Gothic Demi" panose="020B0703020102020204" pitchFamily="34" charset="0"/>
              <a:ea typeface="Calibri" panose="020F0502020204030204" pitchFamily="34" charset="0"/>
            </a:endParaRPr>
          </a:p>
        </p:txBody>
      </p:sp>
      <p:sp>
        <p:nvSpPr>
          <p:cNvPr id="3" name="Rectangle 2"/>
          <p:cNvSpPr/>
          <p:nvPr/>
        </p:nvSpPr>
        <p:spPr>
          <a:xfrm>
            <a:off x="3192379" y="5473005"/>
            <a:ext cx="8783311" cy="1384995"/>
          </a:xfrm>
          <a:prstGeom prst="rect">
            <a:avLst/>
          </a:prstGeom>
        </p:spPr>
        <p:txBody>
          <a:bodyPr wrap="square">
            <a:spAutoFit/>
          </a:bodyPr>
          <a:lstStyle/>
          <a:p>
            <a:r>
              <a:rPr lang="en-US" sz="2800" dirty="0">
                <a:solidFill>
                  <a:srgbClr val="002060"/>
                </a:solidFill>
                <a:latin typeface="Franklin Gothic Demi" panose="020B0703020102020204" pitchFamily="34" charset="0"/>
                <a:ea typeface="Calibri" panose="020F0502020204030204" pitchFamily="34" charset="0"/>
              </a:rPr>
              <a:t>Montfort invites all the "friends" of Jesus Christ to understand the need of the cross and to committing themselves to it without compromise.</a:t>
            </a:r>
            <a:endParaRPr lang="fr-FR" sz="2800" dirty="0">
              <a:solidFill>
                <a:srgbClr val="002060"/>
              </a:solidFill>
              <a:latin typeface="Franklin Gothic Demi" panose="020B0703020102020204" pitchFamily="34" charset="0"/>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631" y="2551436"/>
            <a:ext cx="5133224" cy="2921569"/>
          </a:xfrm>
          <a:prstGeom prst="rect">
            <a:avLst/>
          </a:prstGeom>
        </p:spPr>
      </p:pic>
    </p:spTree>
    <p:extLst>
      <p:ext uri="{BB962C8B-B14F-4D97-AF65-F5344CB8AC3E}">
        <p14:creationId xmlns:p14="http://schemas.microsoft.com/office/powerpoint/2010/main" val="319217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4638" y="1290936"/>
            <a:ext cx="8194109" cy="1815882"/>
          </a:xfrm>
          <a:prstGeom prst="rect">
            <a:avLst/>
          </a:prstGeom>
        </p:spPr>
        <p:txBody>
          <a:bodyPr wrap="square">
            <a:spAutoFit/>
          </a:bodyPr>
          <a:lstStyle/>
          <a:p>
            <a:pPr algn="just"/>
            <a:r>
              <a:rPr lang="en-US" sz="2800" dirty="0">
                <a:solidFill>
                  <a:schemeClr val="accent4">
                    <a:lumMod val="50000"/>
                  </a:schemeClr>
                </a:solidFill>
                <a:latin typeface="Franklin Gothic Demi" panose="020B0703020102020204" pitchFamily="34" charset="0"/>
                <a:ea typeface="Calibri" panose="020F0502020204030204" pitchFamily="34" charset="0"/>
              </a:rPr>
              <a:t>Certain statements or abbreviated formulas in Montfort's language can give rise to false interpretations of his spiritual doctrine, especially when he speaks of the cross.</a:t>
            </a:r>
            <a:endParaRPr lang="es-ES" sz="2800" dirty="0">
              <a:solidFill>
                <a:schemeClr val="accent4">
                  <a:lumMod val="50000"/>
                </a:schemeClr>
              </a:solidFill>
              <a:latin typeface="Franklin Gothic Demi" panose="020B0703020102020204" pitchFamily="34" charset="0"/>
              <a:ea typeface="Calibri" panose="020F0502020204030204" pitchFamily="34" charset="0"/>
            </a:endParaRPr>
          </a:p>
        </p:txBody>
      </p:sp>
      <p:sp>
        <p:nvSpPr>
          <p:cNvPr id="3" name="Rectangle 2"/>
          <p:cNvSpPr/>
          <p:nvPr/>
        </p:nvSpPr>
        <p:spPr>
          <a:xfrm>
            <a:off x="5652654" y="4311226"/>
            <a:ext cx="6539346" cy="1815882"/>
          </a:xfrm>
          <a:prstGeom prst="rect">
            <a:avLst/>
          </a:prstGeom>
        </p:spPr>
        <p:txBody>
          <a:bodyPr wrap="square">
            <a:spAutoFit/>
          </a:bodyPr>
          <a:lstStyle/>
          <a:p>
            <a:r>
              <a:rPr lang="en-US" sz="2800" dirty="0">
                <a:solidFill>
                  <a:schemeClr val="accent4">
                    <a:lumMod val="75000"/>
                  </a:schemeClr>
                </a:solidFill>
                <a:latin typeface="Franklin Gothic Demi" panose="020B0703020102020204" pitchFamily="34" charset="0"/>
                <a:ea typeface="Calibri" panose="020F0502020204030204" pitchFamily="34" charset="0"/>
              </a:rPr>
              <a:t>Example in LEW chapter XIV: "Wisdom takes her pleasure in it, appreciates it among all that is great and bright in heaven and on earth. (LEW 168).</a:t>
            </a:r>
            <a:endParaRPr lang="fr-FR" sz="2800" dirty="0">
              <a:solidFill>
                <a:schemeClr val="accent4">
                  <a:lumMod val="75000"/>
                </a:schemeClr>
              </a:solidFill>
              <a:latin typeface="Franklin Gothic Demi" panose="020B0703020102020204" pitchFamily="34" charset="0"/>
            </a:endParaRPr>
          </a:p>
        </p:txBody>
      </p:sp>
      <p:sp>
        <p:nvSpPr>
          <p:cNvPr id="4" name="Rectangle 3"/>
          <p:cNvSpPr/>
          <p:nvPr/>
        </p:nvSpPr>
        <p:spPr>
          <a:xfrm>
            <a:off x="477187" y="537867"/>
            <a:ext cx="3834127" cy="587853"/>
          </a:xfrm>
          <a:prstGeom prst="rect">
            <a:avLst/>
          </a:prstGeom>
        </p:spPr>
        <p:txBody>
          <a:bodyPr wrap="none">
            <a:spAutoFit/>
          </a:bodyPr>
          <a:lstStyle/>
          <a:p>
            <a:pPr lvl="0" algn="just">
              <a:lnSpc>
                <a:spcPct val="115000"/>
              </a:lnSpc>
              <a:spcAft>
                <a:spcPts val="0"/>
              </a:spcAft>
            </a:pPr>
            <a:r>
              <a:rPr lang="fr-FR" sz="2800" b="1" i="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 </a:t>
            </a:r>
            <a:r>
              <a:rPr lang="fr-FR" sz="28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Wisdom or Madness? </a:t>
            </a:r>
            <a:endParaRPr lang="fr-FR" sz="28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310" y="3106818"/>
            <a:ext cx="2637126" cy="3566269"/>
          </a:xfrm>
          <a:prstGeom prst="rect">
            <a:avLst/>
          </a:prstGeom>
        </p:spPr>
      </p:pic>
    </p:spTree>
    <p:extLst>
      <p:ext uri="{BB962C8B-B14F-4D97-AF65-F5344CB8AC3E}">
        <p14:creationId xmlns:p14="http://schemas.microsoft.com/office/powerpoint/2010/main" val="80945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900" decel="100000" fill="hold"/>
                                        <p:tgtEl>
                                          <p:spTgt spid="3"/>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6690" y="182940"/>
            <a:ext cx="8562109" cy="2677656"/>
          </a:xfrm>
          <a:prstGeom prst="rect">
            <a:avLst/>
          </a:prstGeom>
        </p:spPr>
        <p:txBody>
          <a:bodyPr wrap="square">
            <a:spAutoFit/>
          </a:bodyPr>
          <a:lstStyle/>
          <a:p>
            <a:pPr algn="just"/>
            <a:r>
              <a:rPr lang="en-US" sz="2800" dirty="0">
                <a:solidFill>
                  <a:srgbClr val="0070C0"/>
                </a:solidFill>
                <a:latin typeface="Franklin Gothic Demi" panose="020B0703020102020204" pitchFamily="34" charset="0"/>
                <a:ea typeface="Calibri" panose="020F0502020204030204" pitchFamily="34" charset="0"/>
              </a:rPr>
              <a:t>Taking these abrupt expressions as they are, or taking them out of context, would lead to seeing God as a perverse being who delights in human suffering. They are partially illuminated when we see in them the extreme manifestation of God's love and friendship for man. </a:t>
            </a:r>
            <a:endParaRPr lang="es-ES" sz="2800" dirty="0">
              <a:solidFill>
                <a:srgbClr val="0070C0"/>
              </a:solidFill>
              <a:latin typeface="Franklin Gothic Demi" panose="020B0703020102020204" pitchFamily="34" charset="0"/>
              <a:ea typeface="Calibri" panose="020F0502020204030204" pitchFamily="34" charset="0"/>
            </a:endParaRPr>
          </a:p>
        </p:txBody>
      </p:sp>
      <p:sp>
        <p:nvSpPr>
          <p:cNvPr id="3" name="Rectangle 2"/>
          <p:cNvSpPr/>
          <p:nvPr/>
        </p:nvSpPr>
        <p:spPr>
          <a:xfrm>
            <a:off x="4239492" y="3318570"/>
            <a:ext cx="7952508" cy="3108543"/>
          </a:xfrm>
          <a:prstGeom prst="rect">
            <a:avLst/>
          </a:prstGeom>
        </p:spPr>
        <p:txBody>
          <a:bodyPr wrap="square">
            <a:spAutoFit/>
          </a:bodyPr>
          <a:lstStyle/>
          <a:p>
            <a:pPr algn="just"/>
            <a:r>
              <a:rPr lang="en-US" sz="2800" dirty="0" smtClean="0">
                <a:solidFill>
                  <a:schemeClr val="accent3">
                    <a:lumMod val="50000"/>
                  </a:schemeClr>
                </a:solidFill>
                <a:latin typeface="Franklin Gothic Demi" panose="020B0703020102020204" pitchFamily="34" charset="0"/>
                <a:ea typeface="Calibri" panose="020F0502020204030204" pitchFamily="34" charset="0"/>
              </a:rPr>
              <a:t>"There is a bond of friendship so great between Eternal Wisdom and man that it is incomprehensible... ». </a:t>
            </a:r>
            <a:r>
              <a:rPr lang="en-US" sz="2800" dirty="0" smtClean="0">
                <a:latin typeface="Franklin Gothic Demi" panose="020B0703020102020204" pitchFamily="34" charset="0"/>
                <a:ea typeface="Calibri" panose="020F0502020204030204" pitchFamily="34" charset="0"/>
              </a:rPr>
              <a:t>It was because of "the excess of love she had for him" that she "gave herself up to death to save him" (cf. his reference to Rom. 5:8-9 in LEW 156 </a:t>
            </a:r>
            <a:r>
              <a:rPr lang="en-US" sz="2800" i="1" dirty="0">
                <a:solidFill>
                  <a:srgbClr val="FF0000"/>
                </a:solidFill>
                <a:latin typeface="Franklin Gothic Demi" panose="020B0703020102020204" pitchFamily="34" charset="0"/>
                <a:ea typeface="Calibri" panose="020F0502020204030204" pitchFamily="34" charset="0"/>
              </a:rPr>
              <a:t>"Jesus Christ showed the love he has for us by dying for us, </a:t>
            </a:r>
            <a:r>
              <a:rPr lang="en-US" sz="2800" i="1" dirty="0">
                <a:latin typeface="Franklin Gothic Demi" panose="020B0703020102020204" pitchFamily="34" charset="0"/>
                <a:ea typeface="Calibri" panose="020F0502020204030204" pitchFamily="34" charset="0"/>
              </a:rPr>
              <a:t>etc.").</a:t>
            </a:r>
            <a:endParaRPr lang="fr-FR" sz="2800" dirty="0">
              <a:latin typeface="Franklin Gothic Demi" panose="020B0703020102020204" pitchFamily="34" charset="0"/>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46" y="3865419"/>
            <a:ext cx="4174746" cy="2538412"/>
          </a:xfrm>
          <a:prstGeom prst="rect">
            <a:avLst/>
          </a:prstGeom>
        </p:spPr>
      </p:pic>
    </p:spTree>
    <p:extLst>
      <p:ext uri="{BB962C8B-B14F-4D97-AF65-F5344CB8AC3E}">
        <p14:creationId xmlns:p14="http://schemas.microsoft.com/office/powerpoint/2010/main" val="27189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545" y="141098"/>
            <a:ext cx="11956473" cy="2554545"/>
          </a:xfrm>
          <a:prstGeom prst="rect">
            <a:avLst/>
          </a:prstGeom>
        </p:spPr>
        <p:txBody>
          <a:bodyPr wrap="square">
            <a:spAutoFit/>
          </a:bodyPr>
          <a:lstStyle/>
          <a:p>
            <a:pPr algn="just">
              <a:spcAft>
                <a:spcPts val="0"/>
              </a:spcAft>
            </a:pPr>
            <a:r>
              <a:rPr lang="en-US" sz="3200" i="1" dirty="0">
                <a:latin typeface="Franklin Gothic Demi" panose="020B0703020102020204" pitchFamily="34" charset="0"/>
                <a:ea typeface="Times New Roman" panose="02020603050405020304" pitchFamily="18" charset="0"/>
              </a:rPr>
              <a:t>His References regarding the Mystery of the </a:t>
            </a:r>
            <a:r>
              <a:rPr lang="en-US" sz="3200" i="1" dirty="0" smtClean="0">
                <a:latin typeface="Franklin Gothic Demi" panose="020B0703020102020204" pitchFamily="34" charset="0"/>
                <a:ea typeface="Times New Roman" panose="02020603050405020304" pitchFamily="18" charset="0"/>
              </a:rPr>
              <a:t>Cross</a:t>
            </a:r>
          </a:p>
          <a:p>
            <a:pPr marL="457200" indent="-457200" algn="just">
              <a:spcAft>
                <a:spcPts val="0"/>
              </a:spcAft>
              <a:buFont typeface="Arial" panose="020B0604020202020204" pitchFamily="34" charset="0"/>
              <a:buChar char="•"/>
            </a:pPr>
            <a:r>
              <a:rPr lang="fr-FR" sz="3200" dirty="0" smtClean="0">
                <a:latin typeface="Franklin Gothic Demi" panose="020B0703020102020204" pitchFamily="34" charset="0"/>
                <a:ea typeface="Times New Roman" panose="02020603050405020304" pitchFamily="18" charset="0"/>
              </a:rPr>
              <a:t>Henri Boudon: </a:t>
            </a:r>
            <a:r>
              <a:rPr lang="fr-FR" sz="3200" i="1" dirty="0" smtClean="0">
                <a:latin typeface="Franklin Gothic Demi" panose="020B0703020102020204" pitchFamily="34" charset="0"/>
                <a:ea typeface="Times New Roman" panose="02020603050405020304" pitchFamily="18" charset="0"/>
              </a:rPr>
              <a:t>The Holy Ways of the Cross</a:t>
            </a:r>
            <a:endParaRPr lang="fr-FR" sz="3200" dirty="0">
              <a:latin typeface="Franklin Gothic Demi" panose="020B0703020102020204" pitchFamily="34" charset="0"/>
              <a:ea typeface="Times New Roman" panose="02020603050405020304" pitchFamily="18" charset="0"/>
            </a:endParaRPr>
          </a:p>
          <a:p>
            <a:pPr marL="457200" indent="-457200" algn="just">
              <a:spcAft>
                <a:spcPts val="0"/>
              </a:spcAft>
              <a:buFont typeface="Arial" panose="020B0604020202020204" pitchFamily="34" charset="0"/>
              <a:buChar char="•"/>
            </a:pPr>
            <a:r>
              <a:rPr lang="fr-FR" sz="3200" dirty="0" smtClean="0">
                <a:latin typeface="Franklin Gothic Demi" panose="020B0703020102020204" pitchFamily="34" charset="0"/>
                <a:ea typeface="Times New Roman" panose="02020603050405020304" pitchFamily="18" charset="0"/>
              </a:rPr>
              <a:t>Joseph Surin: Spiritual Letters</a:t>
            </a:r>
            <a:endParaRPr lang="fr-FR" sz="3200" dirty="0">
              <a:latin typeface="Franklin Gothic Demi" panose="020B0703020102020204" pitchFamily="34" charset="0"/>
              <a:ea typeface="Times New Roman" panose="02020603050405020304" pitchFamily="18" charset="0"/>
            </a:endParaRPr>
          </a:p>
          <a:p>
            <a:pPr marL="457200" indent="-457200" algn="just">
              <a:spcAft>
                <a:spcPts val="0"/>
              </a:spcAft>
              <a:buFont typeface="Arial" panose="020B0604020202020204" pitchFamily="34" charset="0"/>
              <a:buChar char="•"/>
            </a:pPr>
            <a:r>
              <a:rPr lang="fr-FR" sz="3200" dirty="0" smtClean="0">
                <a:latin typeface="Franklin Gothic Demi" panose="020B0703020102020204" pitchFamily="34" charset="0"/>
                <a:ea typeface="Times New Roman" panose="02020603050405020304" pitchFamily="18" charset="0"/>
              </a:rPr>
              <a:t>M</a:t>
            </a:r>
            <a:r>
              <a:rPr lang="fr-FR" sz="3200" dirty="0">
                <a:latin typeface="Franklin Gothic Demi" panose="020B0703020102020204" pitchFamily="34" charset="0"/>
                <a:ea typeface="Times New Roman" panose="02020603050405020304" pitchFamily="18" charset="0"/>
              </a:rPr>
              <a:t>. Olier </a:t>
            </a:r>
            <a:r>
              <a:rPr lang="fr-FR" sz="3200" dirty="0" smtClean="0">
                <a:latin typeface="Franklin Gothic Demi" panose="020B0703020102020204" pitchFamily="34" charset="0"/>
                <a:ea typeface="Times New Roman" panose="02020603050405020304" pitchFamily="18" charset="0"/>
              </a:rPr>
              <a:t>(Founder of the Seminary of Saint Sulpice in Paris) </a:t>
            </a:r>
            <a:endParaRPr lang="fr-FR" sz="3200" dirty="0" smtClean="0">
              <a:latin typeface="Franklin Gothic Demi" panose="020B0703020102020204" pitchFamily="34" charset="0"/>
              <a:ea typeface="Times New Roman" panose="02020603050405020304" pitchFamily="18" charset="0"/>
            </a:endParaRPr>
          </a:p>
          <a:p>
            <a:pPr lvl="0" algn="just">
              <a:spcAft>
                <a:spcPts val="0"/>
              </a:spcAft>
            </a:pPr>
            <a:r>
              <a:rPr lang="fr-FR" sz="3200" dirty="0" smtClean="0">
                <a:latin typeface="Franklin Gothic Demi" panose="020B0703020102020204" pitchFamily="34" charset="0"/>
                <a:ea typeface="Times New Roman" panose="02020603050405020304" pitchFamily="18" charset="0"/>
              </a:rPr>
              <a:t>   </a:t>
            </a:r>
            <a:r>
              <a:rPr lang="fr-FR" sz="3200" dirty="0" smtClean="0">
                <a:latin typeface="Franklin Gothic Demi" panose="020B0703020102020204" pitchFamily="34" charset="0"/>
                <a:ea typeface="Times New Roman" panose="02020603050405020304" pitchFamily="18" charset="0"/>
              </a:rPr>
              <a:t>and the Sulpician contexto where it was formed for eight years.</a:t>
            </a:r>
            <a:endParaRPr lang="fr-FR" sz="3200" dirty="0">
              <a:effectLst/>
              <a:latin typeface="Franklin Gothic Demi" panose="020B0703020102020204" pitchFamily="34" charset="0"/>
              <a:ea typeface="Times New Roman" panose="02020603050405020304" pitchFamily="18" charset="0"/>
            </a:endParaRPr>
          </a:p>
        </p:txBody>
      </p:sp>
      <p:pic>
        <p:nvPicPr>
          <p:cNvPr id="4" name="Image 3"/>
          <p:cNvPicPr>
            <a:picLocks noChangeAspect="1"/>
          </p:cNvPicPr>
          <p:nvPr/>
        </p:nvPicPr>
        <p:blipFill>
          <a:blip r:embed="rId2"/>
          <a:stretch>
            <a:fillRect/>
          </a:stretch>
        </p:blipFill>
        <p:spPr>
          <a:xfrm>
            <a:off x="272351" y="2695643"/>
            <a:ext cx="2664812" cy="3752850"/>
          </a:xfrm>
          <a:prstGeom prst="rect">
            <a:avLst/>
          </a:prstGeom>
        </p:spPr>
      </p:pic>
      <p:pic>
        <p:nvPicPr>
          <p:cNvPr id="5" name="Image 4"/>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025611" y="2695643"/>
            <a:ext cx="3257550" cy="375285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1609" y="2697108"/>
            <a:ext cx="2822864" cy="3754409"/>
          </a:xfrm>
          <a:prstGeom prst="rect">
            <a:avLst/>
          </a:prstGeom>
        </p:spPr>
      </p:pic>
      <p:sp>
        <p:nvSpPr>
          <p:cNvPr id="7" name="Rectangle 6"/>
          <p:cNvSpPr/>
          <p:nvPr/>
        </p:nvSpPr>
        <p:spPr>
          <a:xfrm>
            <a:off x="797484" y="6448493"/>
            <a:ext cx="1614545" cy="369332"/>
          </a:xfrm>
          <a:prstGeom prst="rect">
            <a:avLst/>
          </a:prstGeom>
        </p:spPr>
        <p:txBody>
          <a:bodyPr wrap="none">
            <a:spAutoFit/>
          </a:bodyPr>
          <a:lstStyle/>
          <a:p>
            <a:r>
              <a:rPr lang="fr-FR" dirty="0">
                <a:latin typeface="Franklin Gothic Demi" panose="020B0703020102020204" pitchFamily="34" charset="0"/>
                <a:ea typeface="Times New Roman" panose="02020603050405020304" pitchFamily="18" charset="0"/>
              </a:rPr>
              <a:t>Henri Boudon </a:t>
            </a:r>
            <a:endParaRPr lang="fr-FR" dirty="0"/>
          </a:p>
        </p:txBody>
      </p:sp>
      <p:sp>
        <p:nvSpPr>
          <p:cNvPr id="8" name="Rectangle 7"/>
          <p:cNvSpPr/>
          <p:nvPr/>
        </p:nvSpPr>
        <p:spPr>
          <a:xfrm>
            <a:off x="5016560" y="6448493"/>
            <a:ext cx="1869423" cy="369332"/>
          </a:xfrm>
          <a:prstGeom prst="rect">
            <a:avLst/>
          </a:prstGeom>
        </p:spPr>
        <p:txBody>
          <a:bodyPr wrap="none">
            <a:spAutoFit/>
          </a:bodyPr>
          <a:lstStyle/>
          <a:p>
            <a:r>
              <a:rPr lang="fr-FR" dirty="0">
                <a:latin typeface="Franklin Gothic Demi" panose="020B0703020102020204" pitchFamily="34" charset="0"/>
                <a:ea typeface="Times New Roman" panose="02020603050405020304" pitchFamily="18" charset="0"/>
              </a:rPr>
              <a:t>Joseph </a:t>
            </a:r>
            <a:r>
              <a:rPr lang="fr-FR" dirty="0" smtClean="0">
                <a:latin typeface="Franklin Gothic Demi" panose="020B0703020102020204" pitchFamily="34" charset="0"/>
                <a:ea typeface="Times New Roman" panose="02020603050405020304" pitchFamily="18" charset="0"/>
              </a:rPr>
              <a:t>Surin </a:t>
            </a:r>
            <a:r>
              <a:rPr lang="fr-FR" dirty="0" err="1" smtClean="0">
                <a:latin typeface="Franklin Gothic Demi" panose="020B0703020102020204" pitchFamily="34" charset="0"/>
                <a:ea typeface="Times New Roman" panose="02020603050405020304" pitchFamily="18" charset="0"/>
              </a:rPr>
              <a:t>s.j</a:t>
            </a:r>
            <a:r>
              <a:rPr lang="fr-FR" dirty="0" smtClean="0">
                <a:latin typeface="Franklin Gothic Demi" panose="020B0703020102020204" pitchFamily="34" charset="0"/>
                <a:ea typeface="Times New Roman" panose="02020603050405020304" pitchFamily="18" charset="0"/>
              </a:rPr>
              <a:t>. </a:t>
            </a:r>
            <a:endParaRPr lang="fr-FR" dirty="0"/>
          </a:p>
        </p:txBody>
      </p:sp>
      <p:sp>
        <p:nvSpPr>
          <p:cNvPr id="9" name="Rectangle 8"/>
          <p:cNvSpPr/>
          <p:nvPr/>
        </p:nvSpPr>
        <p:spPr>
          <a:xfrm>
            <a:off x="8851878" y="6468477"/>
            <a:ext cx="2109873" cy="369332"/>
          </a:xfrm>
          <a:prstGeom prst="rect">
            <a:avLst/>
          </a:prstGeom>
        </p:spPr>
        <p:txBody>
          <a:bodyPr wrap="none">
            <a:spAutoFit/>
          </a:bodyPr>
          <a:lstStyle/>
          <a:p>
            <a:r>
              <a:rPr lang="fr-FR" dirty="0" smtClean="0">
                <a:latin typeface="Franklin Gothic Demi" panose="020B0703020102020204" pitchFamily="34" charset="0"/>
                <a:ea typeface="Times New Roman" panose="02020603050405020304" pitchFamily="18" charset="0"/>
              </a:rPr>
              <a:t>Jean-Jacques Olier </a:t>
            </a:r>
            <a:endParaRPr lang="fr-FR" dirty="0"/>
          </a:p>
        </p:txBody>
      </p:sp>
    </p:spTree>
    <p:extLst>
      <p:ext uri="{BB962C8B-B14F-4D97-AF65-F5344CB8AC3E}">
        <p14:creationId xmlns:p14="http://schemas.microsoft.com/office/powerpoint/2010/main" val="140516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sp>
        <p:nvSpPr>
          <p:cNvPr id="2" name="Rectangle 1"/>
          <p:cNvSpPr/>
          <p:nvPr/>
        </p:nvSpPr>
        <p:spPr>
          <a:xfrm>
            <a:off x="5029201" y="4180344"/>
            <a:ext cx="6831184" cy="1815882"/>
          </a:xfrm>
          <a:prstGeom prst="rect">
            <a:avLst/>
          </a:prstGeom>
        </p:spPr>
        <p:txBody>
          <a:bodyPr wrap="square">
            <a:spAutoFit/>
          </a:bodyPr>
          <a:lstStyle/>
          <a:p>
            <a:pPr algn="ctr"/>
            <a:r>
              <a:rPr lang="en-US" sz="2800" dirty="0">
                <a:solidFill>
                  <a:srgbClr val="00B0F0"/>
                </a:solidFill>
                <a:latin typeface="Franklin Gothic Demi" panose="020B0703020102020204" pitchFamily="34" charset="0"/>
                <a:ea typeface="Calibri" panose="020F0502020204030204" pitchFamily="34" charset="0"/>
              </a:rPr>
              <a:t>But the mystery of the cross, as of all suffering, does not cease, however. It gets darker and darker when it is God who makes the decision.</a:t>
            </a:r>
            <a:r>
              <a:rPr lang="fr-FR" sz="2800" dirty="0" smtClean="0">
                <a:solidFill>
                  <a:srgbClr val="00B0F0"/>
                </a:solidFill>
                <a:latin typeface="Franklin Gothic Demi" panose="020B0703020102020204" pitchFamily="34" charset="0"/>
                <a:ea typeface="Calibri" panose="020F0502020204030204" pitchFamily="34" charset="0"/>
              </a:rPr>
              <a:t>.</a:t>
            </a:r>
            <a:endParaRPr lang="fr-FR" sz="2800" dirty="0">
              <a:solidFill>
                <a:srgbClr val="00B0F0"/>
              </a:solidFill>
              <a:latin typeface="Franklin Gothic Demi" panose="020B0703020102020204" pitchFamily="34" charset="0"/>
            </a:endParaRPr>
          </a:p>
        </p:txBody>
      </p:sp>
    </p:spTree>
    <p:extLst>
      <p:ext uri="{BB962C8B-B14F-4D97-AF65-F5344CB8AC3E}">
        <p14:creationId xmlns:p14="http://schemas.microsoft.com/office/powerpoint/2010/main" val="421916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0783" y="0"/>
            <a:ext cx="12192000" cy="6858000"/>
          </a:xfrm>
          <a:prstGeom prst="rect">
            <a:avLst/>
          </a:prstGeom>
        </p:spPr>
      </p:pic>
      <p:sp>
        <p:nvSpPr>
          <p:cNvPr id="2" name="Rectangle 1"/>
          <p:cNvSpPr/>
          <p:nvPr/>
        </p:nvSpPr>
        <p:spPr>
          <a:xfrm>
            <a:off x="138544" y="4611231"/>
            <a:ext cx="11873345" cy="1815882"/>
          </a:xfrm>
          <a:prstGeom prst="rect">
            <a:avLst/>
          </a:prstGeom>
        </p:spPr>
        <p:txBody>
          <a:bodyPr wrap="square">
            <a:spAutoFit/>
          </a:bodyPr>
          <a:lstStyle/>
          <a:p>
            <a:r>
              <a:rPr lang="en-US" sz="2800" dirty="0">
                <a:solidFill>
                  <a:srgbClr val="00B0F0"/>
                </a:solidFill>
                <a:latin typeface="Franklin Gothic Demi" panose="020B0703020102020204" pitchFamily="34" charset="0"/>
                <a:ea typeface="Calibri" panose="020F0502020204030204" pitchFamily="34" charset="0"/>
              </a:rPr>
              <a:t>God never wants evil and suffering since he made man to be happy. But, apparently powerless in the face of evil, he wanted to be in solidarity with men in their suffering. This extreme solidarity opens a breach, allowing "hope against hope" (Rom 4:18). </a:t>
            </a:r>
            <a:endParaRPr lang="es-ES" sz="2800" dirty="0">
              <a:solidFill>
                <a:srgbClr val="00B0F0"/>
              </a:solidFill>
              <a:latin typeface="Franklin Gothic Demi" panose="020B0703020102020204" pitchFamily="34" charset="0"/>
              <a:ea typeface="Calibri" panose="020F0502020204030204" pitchFamily="34" charset="0"/>
            </a:endParaRPr>
          </a:p>
        </p:txBody>
      </p:sp>
    </p:spTree>
    <p:extLst>
      <p:ext uri="{BB962C8B-B14F-4D97-AF65-F5344CB8AC3E}">
        <p14:creationId xmlns:p14="http://schemas.microsoft.com/office/powerpoint/2010/main" val="207249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1164" y="425152"/>
            <a:ext cx="6096000" cy="5047536"/>
          </a:xfrm>
          <a:prstGeom prst="rect">
            <a:avLst/>
          </a:prstGeom>
        </p:spPr>
        <p:txBody>
          <a:bodyPr>
            <a:spAutoFit/>
          </a:bodyPr>
          <a:lstStyle/>
          <a:p>
            <a:pPr algn="just">
              <a:lnSpc>
                <a:spcPct val="115000"/>
              </a:lnSpc>
              <a:spcAft>
                <a:spcPts val="0"/>
              </a:spcAft>
            </a:pPr>
            <a:r>
              <a:rPr lang="en-US" sz="2800" dirty="0">
                <a:solidFill>
                  <a:srgbClr val="7030A0"/>
                </a:solidFill>
                <a:latin typeface="Franklin Gothic Demi" panose="020B0703020102020204" pitchFamily="34" charset="0"/>
                <a:ea typeface="Calibri" panose="020F0502020204030204" pitchFamily="34" charset="0"/>
                <a:cs typeface="Times New Roman" panose="02020603050405020304" pitchFamily="18" charset="0"/>
              </a:rPr>
              <a:t>On the cross, God became credible, in his apparent helplessness, becoming man's good Samaritan in his misery, taking on all suffering (Isa 53:4; cf. Isa 53:3.10).</a:t>
            </a:r>
            <a:endParaRPr lang="fr-FR" sz="2800" dirty="0" smtClean="0">
              <a:solidFill>
                <a:srgbClr val="FF0000"/>
              </a:solidFill>
              <a:latin typeface="Franklin Gothic Demi" panose="020B0703020102020204" pitchFamily="34" charset="0"/>
              <a:ea typeface="Calibri" panose="020F0502020204030204" pitchFamily="34" charset="0"/>
              <a:cs typeface="Times New Roman" panose="02020603050405020304" pitchFamily="18" charset="0"/>
            </a:endParaRPr>
          </a:p>
          <a:p>
            <a:pPr algn="just">
              <a:lnSpc>
                <a:spcPct val="115000"/>
              </a:lnSpc>
              <a:spcAft>
                <a:spcPts val="0"/>
              </a:spcAft>
            </a:pPr>
            <a:endParaRPr lang="fr-FR" sz="2800" dirty="0" smtClean="0">
              <a:solidFill>
                <a:srgbClr val="FF0000"/>
              </a:solidFill>
              <a:latin typeface="Franklin Gothic Demi" panose="020B0703020102020204" pitchFamily="34" charset="0"/>
              <a:ea typeface="Calibri" panose="020F0502020204030204" pitchFamily="34" charset="0"/>
              <a:cs typeface="Times New Roman" panose="02020603050405020304" pitchFamily="18" charset="0"/>
            </a:endParaRPr>
          </a:p>
          <a:p>
            <a:pPr algn="just">
              <a:lnSpc>
                <a:spcPct val="115000"/>
              </a:lnSpc>
              <a:spcAft>
                <a:spcPts val="0"/>
              </a:spcAft>
            </a:pPr>
            <a:endParaRPr lang="fr-FR" sz="2800" dirty="0">
              <a:solidFill>
                <a:srgbClr val="FF0000"/>
              </a:solidFill>
              <a:latin typeface="Franklin Gothic Demi" panose="020B070302010202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dirty="0">
                <a:solidFill>
                  <a:srgbClr val="FF0000"/>
                </a:solidFill>
                <a:latin typeface="Franklin Gothic Demi" panose="020B0703020102020204" pitchFamily="34" charset="0"/>
                <a:ea typeface="Calibri" panose="020F0502020204030204" pitchFamily="34" charset="0"/>
                <a:cs typeface="Times New Roman" panose="02020603050405020304" pitchFamily="18" charset="0"/>
              </a:rPr>
              <a:t>From now on nothing can separate man from the love of God thus manifested in Jesus crucified.</a:t>
            </a:r>
            <a:endParaRPr lang="es-ES" sz="2800" dirty="0">
              <a:solidFill>
                <a:srgbClr val="FF0000"/>
              </a:solidFill>
              <a:latin typeface="Franklin Gothic Demi" panose="020B0703020102020204" pitchFamily="34" charset="0"/>
              <a:ea typeface="Calibri" panose="020F0502020204030204" pitchFamily="34" charset="0"/>
              <a:cs typeface="Times New Roman" panose="02020603050405020304" pitchFamily="18" charset="0"/>
            </a:endParaRPr>
          </a:p>
        </p:txBody>
      </p:sp>
      <p:pic>
        <p:nvPicPr>
          <p:cNvPr id="5" name="Image 4"/>
          <p:cNvPicPr>
            <a:picLocks noChangeAspect="1"/>
          </p:cNvPicPr>
          <p:nvPr/>
        </p:nvPicPr>
        <p:blipFill>
          <a:blip r:embed="rId2"/>
          <a:stretch>
            <a:fillRect/>
          </a:stretch>
        </p:blipFill>
        <p:spPr>
          <a:xfrm>
            <a:off x="7144615" y="1530254"/>
            <a:ext cx="4915766" cy="4915766"/>
          </a:xfrm>
          <a:prstGeom prst="rect">
            <a:avLst/>
          </a:prstGeom>
        </p:spPr>
      </p:pic>
    </p:spTree>
    <p:extLst>
      <p:ext uri="{BB962C8B-B14F-4D97-AF65-F5344CB8AC3E}">
        <p14:creationId xmlns:p14="http://schemas.microsoft.com/office/powerpoint/2010/main" val="374135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amond(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96683"/>
            <a:ext cx="6691746" cy="5047536"/>
          </a:xfrm>
          <a:prstGeom prst="rect">
            <a:avLst/>
          </a:prstGeom>
        </p:spPr>
        <p:txBody>
          <a:bodyPr wrap="square">
            <a:spAutoFit/>
          </a:bodyPr>
          <a:lstStyle/>
          <a:p>
            <a:pPr algn="just">
              <a:lnSpc>
                <a:spcPct val="115000"/>
              </a:lnSpc>
              <a:spcAft>
                <a:spcPts val="0"/>
              </a:spcAft>
            </a:pPr>
            <a:r>
              <a:rPr lang="en-US" sz="2800" dirty="0">
                <a:solidFill>
                  <a:srgbClr val="7030A0"/>
                </a:solidFill>
                <a:latin typeface="Franklin Gothic Demi" panose="020B0703020102020204" pitchFamily="34" charset="0"/>
                <a:ea typeface="Calibri" panose="020F0502020204030204" pitchFamily="34" charset="0"/>
                <a:cs typeface="Times New Roman" panose="02020603050405020304" pitchFamily="18" charset="0"/>
              </a:rPr>
              <a:t>"God did not spare his own Son, but gave him up for us...  "(Rm 8, 32-39). [...] </a:t>
            </a:r>
            <a:endParaRPr lang="en-US" sz="2800" dirty="0" smtClean="0">
              <a:solidFill>
                <a:srgbClr val="7030A0"/>
              </a:solidFill>
              <a:latin typeface="Franklin Gothic Demi" panose="020B0703020102020204" pitchFamily="34" charset="0"/>
              <a:ea typeface="Calibri" panose="020F0502020204030204" pitchFamily="34" charset="0"/>
              <a:cs typeface="Times New Roman" panose="02020603050405020304" pitchFamily="18" charset="0"/>
            </a:endParaRPr>
          </a:p>
          <a:p>
            <a:pPr algn="just">
              <a:lnSpc>
                <a:spcPct val="115000"/>
              </a:lnSpc>
              <a:spcAft>
                <a:spcPts val="0"/>
              </a:spcAft>
            </a:pPr>
            <a:endParaRPr lang="en-US" sz="2800" dirty="0" smtClean="0">
              <a:solidFill>
                <a:srgbClr val="7030A0"/>
              </a:solidFill>
              <a:latin typeface="Franklin Gothic Demi" panose="020B070302010202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dirty="0">
                <a:solidFill>
                  <a:srgbClr val="FF0000"/>
                </a:solidFill>
                <a:latin typeface="Franklin Gothic Demi" panose="020B0703020102020204" pitchFamily="34" charset="0"/>
                <a:ea typeface="Calibri" panose="020F0502020204030204" pitchFamily="34" charset="0"/>
                <a:cs typeface="Times New Roman" panose="02020603050405020304" pitchFamily="18" charset="0"/>
              </a:rPr>
              <a:t>"It is through Christ and in Christ that the enigma of suffering and death which, out of his Gospel, overwhelms us" (Vatican Council II, GS 22</a:t>
            </a:r>
            <a:r>
              <a:rPr lang="en-US" sz="2800" dirty="0" smtClean="0">
                <a:solidFill>
                  <a:srgbClr val="FF0000"/>
                </a:solidFill>
                <a:latin typeface="Franklin Gothic Demi" panose="020B0703020102020204" pitchFamily="34" charset="0"/>
                <a:ea typeface="Calibri" panose="020F0502020204030204" pitchFamily="34" charset="0"/>
                <a:cs typeface="Times New Roman" panose="02020603050405020304" pitchFamily="18" charset="0"/>
              </a:rPr>
              <a:t>).</a:t>
            </a:r>
          </a:p>
          <a:p>
            <a:pPr algn="just">
              <a:lnSpc>
                <a:spcPct val="115000"/>
              </a:lnSpc>
              <a:spcAft>
                <a:spcPts val="0"/>
              </a:spcAft>
            </a:pPr>
            <a:endParaRPr lang="fr-FR" sz="2800" i="1" dirty="0" smtClean="0">
              <a:solidFill>
                <a:srgbClr val="FF0000"/>
              </a:solidFill>
              <a:latin typeface="Franklin Gothic Demi" panose="020B070302010202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dirty="0">
                <a:solidFill>
                  <a:srgbClr val="0070C0"/>
                </a:solidFill>
                <a:latin typeface="Franklin Gothic Demi" panose="020B0703020102020204" pitchFamily="34" charset="0"/>
                <a:ea typeface="Calibri" panose="020F0502020204030204" pitchFamily="34" charset="0"/>
                <a:cs typeface="Times New Roman" panose="02020603050405020304" pitchFamily="18" charset="0"/>
              </a:rPr>
              <a:t>Jesus Christ proposes his disciples a new way of life, a wisdom according God…</a:t>
            </a:r>
            <a:endParaRPr lang="fr-FR" sz="2800" dirty="0">
              <a:solidFill>
                <a:srgbClr val="0070C0"/>
              </a:solidFill>
              <a:effectLst/>
              <a:latin typeface="Franklin Gothic Demi" panose="020B0703020102020204" pitchFamily="34" charset="0"/>
              <a:ea typeface="Calibri" panose="020F0502020204030204" pitchFamily="34" charset="0"/>
              <a:cs typeface="Times New Roman" panose="02020603050405020304" pitchFamily="18" charset="0"/>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3400" y="3172691"/>
            <a:ext cx="5308600" cy="2992582"/>
          </a:xfrm>
          <a:prstGeom prst="rect">
            <a:avLst/>
          </a:prstGeom>
        </p:spPr>
      </p:pic>
    </p:spTree>
    <p:extLst>
      <p:ext uri="{BB962C8B-B14F-4D97-AF65-F5344CB8AC3E}">
        <p14:creationId xmlns:p14="http://schemas.microsoft.com/office/powerpoint/2010/main" val="241804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382" y="495163"/>
            <a:ext cx="5999017" cy="6534096"/>
          </a:xfrm>
          <a:prstGeom prst="rect">
            <a:avLst/>
          </a:prstGeom>
        </p:spPr>
        <p:txBody>
          <a:bodyPr wrap="square">
            <a:spAutoFit/>
          </a:bodyPr>
          <a:lstStyle/>
          <a:p>
            <a:pPr algn="ctr">
              <a:lnSpc>
                <a:spcPct val="115000"/>
              </a:lnSpc>
              <a:spcAft>
                <a:spcPts val="0"/>
              </a:spcAft>
            </a:pPr>
            <a:r>
              <a:rPr lang="en-US" sz="2800" dirty="0">
                <a:solidFill>
                  <a:schemeClr val="accent5">
                    <a:lumMod val="75000"/>
                  </a:schemeClr>
                </a:solidFill>
                <a:latin typeface="Franklin Gothic Demi" panose="020B0703020102020204" pitchFamily="34" charset="0"/>
                <a:ea typeface="Calibri" panose="020F0502020204030204" pitchFamily="34" charset="0"/>
                <a:cs typeface="Times New Roman" panose="02020603050405020304" pitchFamily="18" charset="0"/>
              </a:rPr>
              <a:t>Crazy for Christ </a:t>
            </a:r>
            <a:endParaRPr lang="en-US" sz="2800" dirty="0" smtClean="0">
              <a:solidFill>
                <a:schemeClr val="accent5">
                  <a:lumMod val="75000"/>
                </a:schemeClr>
              </a:solidFill>
              <a:latin typeface="Franklin Gothic Demi" panose="020B070302010202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US" sz="2800" dirty="0" smtClean="0">
                <a:solidFill>
                  <a:schemeClr val="accent5">
                    <a:lumMod val="75000"/>
                  </a:schemeClr>
                </a:solidFill>
                <a:latin typeface="Franklin Gothic Demi" panose="020B0703020102020204" pitchFamily="34" charset="0"/>
                <a:ea typeface="Calibri" panose="020F0502020204030204" pitchFamily="34" charset="0"/>
                <a:cs typeface="Times New Roman" panose="02020603050405020304" pitchFamily="18" charset="0"/>
              </a:rPr>
              <a:t>(</a:t>
            </a:r>
            <a:r>
              <a:rPr lang="en-US" sz="2800" dirty="0">
                <a:solidFill>
                  <a:schemeClr val="accent5">
                    <a:lumMod val="75000"/>
                  </a:schemeClr>
                </a:solidFill>
                <a:latin typeface="Franklin Gothic Demi" panose="020B0703020102020204" pitchFamily="34" charset="0"/>
                <a:ea typeface="Calibri" panose="020F0502020204030204" pitchFamily="34" charset="0"/>
                <a:cs typeface="Times New Roman" panose="02020603050405020304" pitchFamily="18" charset="0"/>
              </a:rPr>
              <a:t>1 Co 5,10). </a:t>
            </a:r>
            <a:endParaRPr lang="en-US" sz="2800" dirty="0" smtClean="0">
              <a:solidFill>
                <a:schemeClr val="accent5">
                  <a:lumMod val="75000"/>
                </a:schemeClr>
              </a:solidFill>
              <a:latin typeface="Franklin Gothic Demi" panose="020B0703020102020204" pitchFamily="34" charset="0"/>
              <a:ea typeface="Calibri" panose="020F0502020204030204" pitchFamily="34" charset="0"/>
              <a:cs typeface="Times New Roman" panose="02020603050405020304" pitchFamily="18" charset="0"/>
            </a:endParaRPr>
          </a:p>
          <a:p>
            <a:pPr algn="ctr">
              <a:lnSpc>
                <a:spcPct val="115000"/>
              </a:lnSpc>
              <a:spcAft>
                <a:spcPts val="0"/>
              </a:spcAft>
            </a:pPr>
            <a:endParaRPr lang="en-US" sz="2800" dirty="0" smtClean="0">
              <a:solidFill>
                <a:schemeClr val="accent5">
                  <a:lumMod val="75000"/>
                </a:schemeClr>
              </a:solidFill>
              <a:latin typeface="Franklin Gothic Demi" panose="020B070302010202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US" sz="2800" dirty="0">
                <a:solidFill>
                  <a:srgbClr val="002060"/>
                </a:solidFill>
                <a:latin typeface="Franklin Gothic Demi" panose="020B0703020102020204" pitchFamily="34" charset="0"/>
                <a:ea typeface="Calibri" panose="020F0502020204030204" pitchFamily="34" charset="0"/>
                <a:cs typeface="Times New Roman" panose="02020603050405020304" pitchFamily="18" charset="0"/>
              </a:rPr>
              <a:t>Like Francis of Assisi, Ignatius of Loyola, John of the Cross, Teresa of Avila, Teresa of Jesus... like so many others, Montfort's choice is unequivocal. </a:t>
            </a:r>
            <a:endParaRPr lang="en-US" sz="2800" dirty="0" smtClean="0">
              <a:solidFill>
                <a:srgbClr val="002060"/>
              </a:solidFill>
              <a:latin typeface="Franklin Gothic Demi" panose="020B0703020102020204" pitchFamily="34" charset="0"/>
              <a:ea typeface="Calibri" panose="020F0502020204030204" pitchFamily="34" charset="0"/>
              <a:cs typeface="Times New Roman" panose="02020603050405020304" pitchFamily="18" charset="0"/>
            </a:endParaRPr>
          </a:p>
          <a:p>
            <a:pPr algn="ctr">
              <a:lnSpc>
                <a:spcPct val="115000"/>
              </a:lnSpc>
              <a:spcAft>
                <a:spcPts val="0"/>
              </a:spcAft>
            </a:pPr>
            <a:endParaRPr lang="fr-FR" sz="2800" dirty="0" smtClean="0">
              <a:solidFill>
                <a:srgbClr val="002060"/>
              </a:solidFill>
              <a:latin typeface="Franklin Gothic Demi" panose="020B070302010202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US" sz="2800" dirty="0">
                <a:solidFill>
                  <a:srgbClr val="FF0000"/>
                </a:solidFill>
                <a:latin typeface="Franklin Gothic Demi" panose="020B0703020102020204" pitchFamily="34" charset="0"/>
                <a:ea typeface="Calibri" panose="020F0502020204030204" pitchFamily="34" charset="0"/>
                <a:cs typeface="Times New Roman" panose="02020603050405020304" pitchFamily="18" charset="0"/>
              </a:rPr>
              <a:t>To suffer and be despised for Christ, to value only the cross, to ask God for it urgently (Cf. LEW 177), to live it day by day.</a:t>
            </a:r>
            <a:endParaRPr lang="es-ES" sz="2800" dirty="0">
              <a:solidFill>
                <a:srgbClr val="FF0000"/>
              </a:solidFill>
              <a:latin typeface="Franklin Gothic Demi" panose="020B0703020102020204" pitchFamily="34" charset="0"/>
              <a:ea typeface="Calibri" panose="020F0502020204030204" pitchFamily="34" charset="0"/>
              <a:cs typeface="Times New Roman" panose="02020603050405020304" pitchFamily="18" charset="0"/>
            </a:endParaRP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51871" t="2645" r="2294" b="28603"/>
          <a:stretch/>
        </p:blipFill>
        <p:spPr>
          <a:xfrm>
            <a:off x="7232072" y="216069"/>
            <a:ext cx="4211782" cy="6317670"/>
          </a:xfrm>
          <a:prstGeom prst="rect">
            <a:avLst/>
          </a:prstGeom>
        </p:spPr>
      </p:pic>
    </p:spTree>
    <p:extLst>
      <p:ext uri="{BB962C8B-B14F-4D97-AF65-F5344CB8AC3E}">
        <p14:creationId xmlns:p14="http://schemas.microsoft.com/office/powerpoint/2010/main" val="408523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7927" y="272964"/>
            <a:ext cx="6553200" cy="5543056"/>
          </a:xfrm>
          <a:prstGeom prst="rect">
            <a:avLst/>
          </a:prstGeom>
        </p:spPr>
        <p:txBody>
          <a:bodyPr wrap="square">
            <a:spAutoFit/>
          </a:bodyPr>
          <a:lstStyle/>
          <a:p>
            <a:pPr algn="just">
              <a:lnSpc>
                <a:spcPct val="115000"/>
              </a:lnSpc>
              <a:spcAft>
                <a:spcPts val="0"/>
              </a:spcAft>
            </a:pPr>
            <a:r>
              <a:rPr lang="en-US" sz="2800" dirty="0">
                <a:solidFill>
                  <a:schemeClr val="accent5">
                    <a:lumMod val="75000"/>
                  </a:schemeClr>
                </a:solidFill>
                <a:latin typeface="Franklin Gothic Demi" panose="020B0703020102020204" pitchFamily="34" charset="0"/>
                <a:ea typeface="Calibri" panose="020F0502020204030204" pitchFamily="34" charset="0"/>
                <a:cs typeface="Times New Roman" panose="02020603050405020304" pitchFamily="18" charset="0"/>
              </a:rPr>
              <a:t>Montfort certainly lived what St. Paul writes to the Galatians: </a:t>
            </a:r>
            <a:endParaRPr lang="en-US" sz="2800" dirty="0" smtClean="0">
              <a:solidFill>
                <a:schemeClr val="accent5">
                  <a:lumMod val="75000"/>
                </a:schemeClr>
              </a:solidFill>
              <a:latin typeface="Franklin Gothic Demi" panose="020B070302010202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US" sz="2800" dirty="0">
                <a:solidFill>
                  <a:srgbClr val="FF0000"/>
                </a:solidFill>
                <a:latin typeface="Franklin Gothic Demi" panose="020B0703020102020204" pitchFamily="34" charset="0"/>
                <a:ea typeface="Calibri" panose="020F0502020204030204" pitchFamily="34" charset="0"/>
                <a:cs typeface="Times New Roman" panose="02020603050405020304" pitchFamily="18" charset="0"/>
              </a:rPr>
              <a:t>"I live, but it is no longer I, but Christ who lives in me" (Gal 2:20). </a:t>
            </a:r>
            <a:endParaRPr lang="en-US" sz="2800" dirty="0" smtClean="0">
              <a:solidFill>
                <a:srgbClr val="FF0000"/>
              </a:solidFill>
              <a:latin typeface="Franklin Gothic Demi" panose="020B070302010202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US" sz="2800" dirty="0">
                <a:solidFill>
                  <a:srgbClr val="0070C0"/>
                </a:solidFill>
                <a:latin typeface="Franklin Gothic Demi" panose="020B0703020102020204" pitchFamily="34" charset="0"/>
                <a:ea typeface="Calibri" panose="020F0502020204030204" pitchFamily="34" charset="0"/>
                <a:cs typeface="Times New Roman" panose="02020603050405020304" pitchFamily="18" charset="0"/>
              </a:rPr>
              <a:t>The saints understand the cross. Following God the Man, they welcome the daily cross as their most precious possession. They love it throughout their lives</a:t>
            </a:r>
            <a:r>
              <a:rPr lang="en-US" sz="2800" dirty="0" smtClean="0">
                <a:solidFill>
                  <a:srgbClr val="0070C0"/>
                </a:solidFill>
                <a:latin typeface="Franklin Gothic Demi" panose="020B0703020102020204" pitchFamily="34" charset="0"/>
                <a:ea typeface="Calibri" panose="020F0502020204030204" pitchFamily="34" charset="0"/>
                <a:cs typeface="Times New Roman" panose="02020603050405020304" pitchFamily="18" charset="0"/>
              </a:rPr>
              <a:t>... </a:t>
            </a:r>
            <a:r>
              <a:rPr lang="en-US" sz="2800" dirty="0">
                <a:solidFill>
                  <a:srgbClr val="7030A0"/>
                </a:solidFill>
                <a:latin typeface="Franklin Gothic Demi" panose="020B0703020102020204" pitchFamily="34" charset="0"/>
                <a:ea typeface="Calibri" panose="020F0502020204030204" pitchFamily="34" charset="0"/>
                <a:cs typeface="Times New Roman" panose="02020603050405020304" pitchFamily="18" charset="0"/>
              </a:rPr>
              <a:t>The cross is the indispensable instrument by which the divine penetrates the human being".</a:t>
            </a:r>
            <a:endParaRPr lang="fr-FR" sz="2800" dirty="0">
              <a:solidFill>
                <a:srgbClr val="7030A0"/>
              </a:solidFill>
              <a:latin typeface="Franklin Gothic Demi" panose="020B0703020102020204" pitchFamily="34" charset="0"/>
              <a:ea typeface="Calibri" panose="020F0502020204030204" pitchFamily="34" charset="0"/>
              <a:cs typeface="Times New Roman" panose="02020603050405020304" pitchFamily="18" charset="0"/>
            </a:endParaRPr>
          </a:p>
        </p:txBody>
      </p:sp>
      <p:pic>
        <p:nvPicPr>
          <p:cNvPr id="4" name="Image 3"/>
          <p:cNvPicPr>
            <a:picLocks noChangeAspect="1"/>
          </p:cNvPicPr>
          <p:nvPr/>
        </p:nvPicPr>
        <p:blipFill>
          <a:blip r:embed="rId2"/>
          <a:stretch>
            <a:fillRect/>
          </a:stretch>
        </p:blipFill>
        <p:spPr>
          <a:xfrm>
            <a:off x="6941127" y="-12415"/>
            <a:ext cx="5076133" cy="6870415"/>
          </a:xfrm>
          <a:prstGeom prst="rect">
            <a:avLst/>
          </a:prstGeom>
        </p:spPr>
      </p:pic>
    </p:spTree>
    <p:extLst>
      <p:ext uri="{BB962C8B-B14F-4D97-AF65-F5344CB8AC3E}">
        <p14:creationId xmlns:p14="http://schemas.microsoft.com/office/powerpoint/2010/main" val="349502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427866"/>
            <a:ext cx="12192000" cy="3108543"/>
          </a:xfrm>
          <a:prstGeom prst="rect">
            <a:avLst/>
          </a:prstGeom>
        </p:spPr>
        <p:txBody>
          <a:bodyPr wrap="square">
            <a:spAutoFit/>
          </a:bodyPr>
          <a:lstStyle/>
          <a:p>
            <a:r>
              <a:rPr lang="en-US" sz="2800" dirty="0">
                <a:solidFill>
                  <a:srgbClr val="FF0000"/>
                </a:solidFill>
                <a:latin typeface="Franklin Gothic Demi" panose="020B0703020102020204" pitchFamily="34" charset="0"/>
                <a:ea typeface="Calibri" panose="020F0502020204030204" pitchFamily="34" charset="0"/>
              </a:rPr>
              <a:t>All members of the Church are called to holiness (1 Thessalonians 4:3; cf. Ephesians 1:4), in different forms of life and in different professions</a:t>
            </a:r>
            <a:r>
              <a:rPr lang="en-US" sz="2800" dirty="0" smtClean="0">
                <a:solidFill>
                  <a:srgbClr val="FF0000"/>
                </a:solidFill>
                <a:latin typeface="Franklin Gothic Demi" panose="020B0703020102020204" pitchFamily="34" charset="0"/>
                <a:ea typeface="Calibri" panose="020F0502020204030204" pitchFamily="34" charset="0"/>
              </a:rPr>
              <a:t>.</a:t>
            </a:r>
          </a:p>
          <a:p>
            <a:r>
              <a:rPr lang="en-US" sz="2800" dirty="0">
                <a:solidFill>
                  <a:srgbClr val="0070C0"/>
                </a:solidFill>
                <a:latin typeface="Franklin Gothic Demi" panose="020B0703020102020204" pitchFamily="34" charset="0"/>
                <a:ea typeface="Calibri" panose="020F0502020204030204" pitchFamily="34" charset="0"/>
              </a:rPr>
              <a:t>Under the guidance of the Spirit and in obedience to the Father, all walk in the footsteps of the poor, humble, cross-bearing Christ to deserve to share in his glory (cf. LG 39:41). </a:t>
            </a:r>
            <a:endParaRPr lang="en-US" sz="2800" dirty="0" smtClean="0">
              <a:solidFill>
                <a:srgbClr val="0070C0"/>
              </a:solidFill>
              <a:latin typeface="Franklin Gothic Demi" panose="020B0703020102020204" pitchFamily="34" charset="0"/>
              <a:ea typeface="Calibri" panose="020F0502020204030204" pitchFamily="34" charset="0"/>
            </a:endParaRPr>
          </a:p>
          <a:p>
            <a:r>
              <a:rPr lang="en-US" sz="2800" dirty="0">
                <a:solidFill>
                  <a:schemeClr val="accent5">
                    <a:lumMod val="75000"/>
                  </a:schemeClr>
                </a:solidFill>
                <a:latin typeface="Franklin Gothic Demi" panose="020B0703020102020204" pitchFamily="34" charset="0"/>
                <a:ea typeface="Calibri" panose="020F0502020204030204" pitchFamily="34" charset="0"/>
              </a:rPr>
              <a:t>The more room Christ crucified has in their hearts and lives, the more his holiness is manifested. </a:t>
            </a:r>
            <a:endParaRPr lang="es-ES" sz="2800" dirty="0">
              <a:solidFill>
                <a:schemeClr val="accent5">
                  <a:lumMod val="75000"/>
                </a:schemeClr>
              </a:solidFill>
              <a:latin typeface="Franklin Gothic Demi" panose="020B0703020102020204" pitchFamily="34" charset="0"/>
              <a:ea typeface="Calibri" panose="020F0502020204030204" pitchFamily="34" charset="0"/>
            </a:endParaRPr>
          </a:p>
        </p:txBody>
      </p:sp>
      <p:sp>
        <p:nvSpPr>
          <p:cNvPr id="3" name="Rectangle 2"/>
          <p:cNvSpPr/>
          <p:nvPr/>
        </p:nvSpPr>
        <p:spPr>
          <a:xfrm>
            <a:off x="930312" y="102086"/>
            <a:ext cx="2178802" cy="611449"/>
          </a:xfrm>
          <a:prstGeom prst="rect">
            <a:avLst/>
          </a:prstGeom>
        </p:spPr>
        <p:txBody>
          <a:bodyPr wrap="none">
            <a:spAutoFit/>
          </a:bodyPr>
          <a:lstStyle/>
          <a:p>
            <a:pPr algn="just">
              <a:lnSpc>
                <a:spcPct val="115000"/>
              </a:lnSpc>
              <a:spcAft>
                <a:spcPts val="0"/>
              </a:spcAft>
            </a:pPr>
            <a:r>
              <a:rPr lang="fr-FR" sz="3200" b="1" dirty="0">
                <a:solidFill>
                  <a:srgbClr val="0070C0"/>
                </a:solidFill>
                <a:latin typeface="Franklin Gothic Demi" panose="020B0703020102020204" pitchFamily="34" charset="0"/>
                <a:ea typeface="Calibri" panose="020F0502020204030204" pitchFamily="34" charset="0"/>
                <a:cs typeface="Times New Roman" panose="02020603050405020304" pitchFamily="18" charset="0"/>
              </a:rPr>
              <a:t>Conclusion</a:t>
            </a:r>
            <a:endParaRPr lang="fr-FR" sz="3200" dirty="0">
              <a:solidFill>
                <a:srgbClr val="0070C0"/>
              </a:solidFill>
              <a:latin typeface="Franklin Gothic Demi" panose="020B0703020102020204" pitchFamily="34" charset="0"/>
              <a:ea typeface="Calibri" panose="020F0502020204030204" pitchFamily="34" charset="0"/>
              <a:cs typeface="Times New Roman" panose="02020603050405020304" pitchFamily="18" charset="0"/>
            </a:endParaRPr>
          </a:p>
        </p:txBody>
      </p:sp>
      <p:pic>
        <p:nvPicPr>
          <p:cNvPr id="5" name="Image 4"/>
          <p:cNvPicPr>
            <a:picLocks noChangeAspect="1"/>
          </p:cNvPicPr>
          <p:nvPr/>
        </p:nvPicPr>
        <p:blipFill>
          <a:blip r:embed="rId2"/>
          <a:stretch>
            <a:fillRect/>
          </a:stretch>
        </p:blipFill>
        <p:spPr>
          <a:xfrm>
            <a:off x="1136986" y="713535"/>
            <a:ext cx="1765454" cy="2802819"/>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4426" y="97182"/>
            <a:ext cx="5132283" cy="3419172"/>
          </a:xfrm>
          <a:prstGeom prst="rect">
            <a:avLst/>
          </a:prstGeom>
        </p:spPr>
      </p:pic>
    </p:spTree>
    <p:extLst>
      <p:ext uri="{BB962C8B-B14F-4D97-AF65-F5344CB8AC3E}">
        <p14:creationId xmlns:p14="http://schemas.microsoft.com/office/powerpoint/2010/main" val="197221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1000" fill="hold"/>
                                        <p:tgtEl>
                                          <p:spTgt spid="2"/>
                                        </p:tgtEl>
                                        <p:attrNameLst>
                                          <p:attrName>ppt_w</p:attrName>
                                        </p:attrNameLst>
                                      </p:cBhvr>
                                      <p:tavLst>
                                        <p:tav tm="0">
                                          <p:val>
                                            <p:strVal val="#ppt_w*0.70"/>
                                          </p:val>
                                        </p:tav>
                                        <p:tav tm="100000">
                                          <p:val>
                                            <p:strVal val="#ppt_w"/>
                                          </p:val>
                                        </p:tav>
                                      </p:tavLst>
                                    </p:anim>
                                    <p:anim calcmode="lin" valueType="num">
                                      <p:cBhvr>
                                        <p:cTn id="29" dur="1000" fill="hold"/>
                                        <p:tgtEl>
                                          <p:spTgt spid="2"/>
                                        </p:tgtEl>
                                        <p:attrNameLst>
                                          <p:attrName>ppt_h</p:attrName>
                                        </p:attrNameLst>
                                      </p:cBhvr>
                                      <p:tavLst>
                                        <p:tav tm="0">
                                          <p:val>
                                            <p:strVal val="#ppt_h"/>
                                          </p:val>
                                        </p:tav>
                                        <p:tav tm="100000">
                                          <p:val>
                                            <p:strVal val="#ppt_h"/>
                                          </p:val>
                                        </p:tav>
                                      </p:tavLst>
                                    </p:anim>
                                    <p:animEffect transition="in" filter="fade">
                                      <p:cBhvr>
                                        <p:cTn id="3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42108" y="4303455"/>
            <a:ext cx="10708381" cy="2369880"/>
          </a:xfrm>
          <a:prstGeom prst="rect">
            <a:avLst/>
          </a:prstGeom>
          <a:noFill/>
        </p:spPr>
        <p:txBody>
          <a:bodyPr wrap="none" rtlCol="0">
            <a:spAutoFit/>
          </a:bodyPr>
          <a:lstStyle/>
          <a:p>
            <a:r>
              <a:rPr lang="en-US" sz="3200" b="1" dirty="0">
                <a:solidFill>
                  <a:srgbClr val="002060"/>
                </a:solidFill>
                <a:latin typeface="Lucida Calligraphy" panose="03010101010101010101" pitchFamily="66" charset="0"/>
              </a:rPr>
              <a:t>The cross is a very deep mystery down here. </a:t>
            </a:r>
            <a:endParaRPr lang="en-US" sz="3200" b="1" dirty="0" smtClean="0">
              <a:solidFill>
                <a:srgbClr val="002060"/>
              </a:solidFill>
              <a:latin typeface="Lucida Calligraphy" panose="03010101010101010101" pitchFamily="66" charset="0"/>
            </a:endParaRPr>
          </a:p>
          <a:p>
            <a:r>
              <a:rPr lang="en-US" sz="3200" b="1" dirty="0" smtClean="0">
                <a:solidFill>
                  <a:srgbClr val="002060"/>
                </a:solidFill>
                <a:latin typeface="Lucida Calligraphy" panose="03010101010101010101" pitchFamily="66" charset="0"/>
              </a:rPr>
              <a:t>Without </a:t>
            </a:r>
            <a:r>
              <a:rPr lang="en-US" sz="3200" b="1" dirty="0">
                <a:solidFill>
                  <a:srgbClr val="002060"/>
                </a:solidFill>
                <a:latin typeface="Lucida Calligraphy" panose="03010101010101010101" pitchFamily="66" charset="0"/>
              </a:rPr>
              <a:t>much light we do not understand it. </a:t>
            </a:r>
            <a:endParaRPr lang="en-US" sz="3200" b="1" dirty="0" smtClean="0">
              <a:solidFill>
                <a:srgbClr val="002060"/>
              </a:solidFill>
              <a:latin typeface="Lucida Calligraphy" panose="03010101010101010101" pitchFamily="66" charset="0"/>
            </a:endParaRPr>
          </a:p>
          <a:p>
            <a:r>
              <a:rPr lang="en-US" sz="3200" b="1" dirty="0" smtClean="0">
                <a:solidFill>
                  <a:srgbClr val="002060"/>
                </a:solidFill>
                <a:latin typeface="Lucida Calligraphy" panose="03010101010101010101" pitchFamily="66" charset="0"/>
              </a:rPr>
              <a:t>To </a:t>
            </a:r>
            <a:r>
              <a:rPr lang="en-US" sz="3200" b="1" dirty="0">
                <a:solidFill>
                  <a:srgbClr val="002060"/>
                </a:solidFill>
                <a:latin typeface="Lucida Calligraphy" panose="03010101010101010101" pitchFamily="66" charset="0"/>
              </a:rPr>
              <a:t>understand it you need a high spirit, </a:t>
            </a:r>
            <a:endParaRPr lang="en-US" sz="3200" b="1" dirty="0" smtClean="0">
              <a:solidFill>
                <a:srgbClr val="002060"/>
              </a:solidFill>
              <a:latin typeface="Lucida Calligraphy" panose="03010101010101010101" pitchFamily="66" charset="0"/>
            </a:endParaRPr>
          </a:p>
          <a:p>
            <a:r>
              <a:rPr lang="en-US" sz="3200" b="1" dirty="0" smtClean="0">
                <a:solidFill>
                  <a:srgbClr val="002060"/>
                </a:solidFill>
                <a:latin typeface="Lucida Calligraphy" panose="03010101010101010101" pitchFamily="66" charset="0"/>
              </a:rPr>
              <a:t>but </a:t>
            </a:r>
            <a:r>
              <a:rPr lang="en-US" sz="3200" b="1" dirty="0">
                <a:solidFill>
                  <a:srgbClr val="002060"/>
                </a:solidFill>
                <a:latin typeface="Lucida Calligraphy" panose="03010101010101010101" pitchFamily="66" charset="0"/>
              </a:rPr>
              <a:t>you have to listen to it in order to be saved. </a:t>
            </a:r>
            <a:endParaRPr lang="fr-FR" sz="1200" i="1" dirty="0" smtClean="0">
              <a:latin typeface="Lucida Calligraphy" panose="03010101010101010101" pitchFamily="66" charset="0"/>
            </a:endParaRPr>
          </a:p>
          <a:p>
            <a:r>
              <a:rPr lang="en-US" sz="2000" b="1" i="1" dirty="0">
                <a:solidFill>
                  <a:srgbClr val="002060"/>
                </a:solidFill>
                <a:latin typeface="Lucida Calligraphy" panose="03010101010101010101" pitchFamily="66" charset="0"/>
              </a:rPr>
              <a:t>Canticle 19 and 102 of Father of Montfort.</a:t>
            </a:r>
            <a:endParaRPr lang="fr-FR" sz="2000" b="1" i="1" dirty="0">
              <a:solidFill>
                <a:srgbClr val="002060"/>
              </a:solidFill>
              <a:latin typeface="Lucida Calligraphy" panose="03010101010101010101" pitchFamily="66" charset="0"/>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1302" y="0"/>
            <a:ext cx="6303054" cy="4215167"/>
          </a:xfrm>
          <a:prstGeom prst="rect">
            <a:avLst/>
          </a:prstGeom>
          <a:ln>
            <a:noFill/>
          </a:ln>
          <a:effectLst>
            <a:softEdge rad="112500"/>
          </a:effectLst>
        </p:spPr>
      </p:pic>
    </p:spTree>
    <p:extLst>
      <p:ext uri="{BB962C8B-B14F-4D97-AF65-F5344CB8AC3E}">
        <p14:creationId xmlns:p14="http://schemas.microsoft.com/office/powerpoint/2010/main" val="278421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2833" y="2579315"/>
            <a:ext cx="9501320" cy="830997"/>
          </a:xfrm>
          <a:prstGeom prst="rect">
            <a:avLst/>
          </a:prstGeom>
          <a:solidFill>
            <a:schemeClr val="accent3">
              <a:lumMod val="60000"/>
              <a:lumOff val="40000"/>
            </a:schemeClr>
          </a:solidFill>
        </p:spPr>
        <p:txBody>
          <a:bodyPr wrap="none">
            <a:spAutoFit/>
          </a:bodyPr>
          <a:lstStyle/>
          <a:p>
            <a:pPr marL="1028700" lvl="0" indent="-1028700" algn="ctr">
              <a:spcAft>
                <a:spcPts val="0"/>
              </a:spcAft>
              <a:buClr>
                <a:srgbClr val="C00000"/>
              </a:buClr>
              <a:buAutoNum type="romanUcPeriod" startAt="2"/>
            </a:pPr>
            <a:r>
              <a:rPr lang="en-US" sz="4800" b="1" dirty="0">
                <a:solidFill>
                  <a:srgbClr val="7030A0"/>
                </a:solidFill>
                <a:latin typeface="Arial Narrow" panose="020B0606020202030204" pitchFamily="34" charset="0"/>
                <a:ea typeface="Times New Roman" panose="02020603050405020304" pitchFamily="18" charset="0"/>
              </a:rPr>
              <a:t>THE CROSS IN MONTFORT'S LIFE</a:t>
            </a:r>
            <a:endParaRPr lang="fr-FR" sz="4800" b="1" dirty="0">
              <a:solidFill>
                <a:srgbClr val="7030A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0751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47229" y="63112"/>
            <a:ext cx="2216889" cy="584775"/>
          </a:xfrm>
          <a:prstGeom prst="rect">
            <a:avLst/>
          </a:prstGeom>
        </p:spPr>
        <p:txBody>
          <a:bodyPr wrap="none">
            <a:spAutoFit/>
          </a:bodyPr>
          <a:lstStyle/>
          <a:p>
            <a:pPr algn="just">
              <a:spcAft>
                <a:spcPts val="0"/>
              </a:spcAft>
            </a:pPr>
            <a:r>
              <a:rPr lang="fr-FR" sz="3200" b="1" dirty="0">
                <a:solidFill>
                  <a:srgbClr val="7030A0"/>
                </a:solidFill>
                <a:latin typeface="Franklin Gothic Demi" panose="020B0703020102020204" pitchFamily="34" charset="0"/>
                <a:ea typeface="Times New Roman" panose="02020603050405020304" pitchFamily="18" charset="0"/>
              </a:rPr>
              <a:t>1. </a:t>
            </a:r>
            <a:r>
              <a:rPr lang="fr-FR" sz="3200" b="1" dirty="0" smtClean="0">
                <a:solidFill>
                  <a:srgbClr val="7030A0"/>
                </a:solidFill>
                <a:latin typeface="Franklin Gothic Demi" panose="020B0703020102020204" pitchFamily="34" charset="0"/>
                <a:ea typeface="Times New Roman" panose="02020603050405020304" pitchFamily="18" charset="0"/>
              </a:rPr>
              <a:t>His tests</a:t>
            </a:r>
            <a:endParaRPr lang="fr-FR" sz="3200" dirty="0">
              <a:solidFill>
                <a:srgbClr val="7030A0"/>
              </a:solidFill>
              <a:effectLst/>
              <a:latin typeface="Franklin Gothic Demi" panose="020B0703020102020204" pitchFamily="34" charset="0"/>
              <a:ea typeface="Times New Roman" panose="02020603050405020304" pitchFamily="18" charset="0"/>
            </a:endParaRPr>
          </a:p>
        </p:txBody>
      </p:sp>
      <p:sp>
        <p:nvSpPr>
          <p:cNvPr id="3" name="Rectangle 2"/>
          <p:cNvSpPr/>
          <p:nvPr/>
        </p:nvSpPr>
        <p:spPr>
          <a:xfrm>
            <a:off x="266256" y="913839"/>
            <a:ext cx="7284917" cy="1569660"/>
          </a:xfrm>
          <a:prstGeom prst="rect">
            <a:avLst/>
          </a:prstGeom>
        </p:spPr>
        <p:txBody>
          <a:bodyPr wrap="square">
            <a:spAutoFit/>
          </a:bodyPr>
          <a:lstStyle/>
          <a:p>
            <a:pPr algn="just">
              <a:spcAft>
                <a:spcPts val="0"/>
              </a:spcAft>
            </a:pPr>
            <a:r>
              <a:rPr lang="fr-FR" sz="32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1700</a:t>
            </a:r>
            <a:r>
              <a:rPr lang="fr-FR" sz="3200" b="1" dirty="0">
                <a:latin typeface="Calibri" panose="020F0502020204030204" pitchFamily="34" charset="0"/>
                <a:ea typeface="Times New Roman" panose="02020603050405020304" pitchFamily="18" charset="0"/>
                <a:cs typeface="Calibri" panose="020F0502020204030204" pitchFamily="34" charset="0"/>
              </a:rPr>
              <a:t> : </a:t>
            </a:r>
            <a:r>
              <a:rPr lang="en-US" sz="3200" b="1" dirty="0">
                <a:latin typeface="Calibri" panose="020F0502020204030204" pitchFamily="34" charset="0"/>
                <a:ea typeface="Times New Roman" panose="02020603050405020304" pitchFamily="18" charset="0"/>
                <a:cs typeface="Calibri" panose="020F0502020204030204" pitchFamily="34" charset="0"/>
              </a:rPr>
              <a:t>during his six-month stay in Saint Clément de Nantes after leaving the seminary, he suffered from inaction</a:t>
            </a:r>
            <a:r>
              <a:rPr lang="es-ES" sz="3200" b="1" dirty="0" smtClean="0">
                <a:latin typeface="Calibri" panose="020F0502020204030204" pitchFamily="34" charset="0"/>
                <a:ea typeface="Times New Roman" panose="02020603050405020304" pitchFamily="18" charset="0"/>
                <a:cs typeface="Calibri" panose="020F0502020204030204" pitchFamily="34" charset="0"/>
              </a:rPr>
              <a:t>.</a:t>
            </a:r>
            <a:endParaRPr lang="es-ES" sz="3200"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4" name="Rectangle 3"/>
          <p:cNvSpPr/>
          <p:nvPr/>
        </p:nvSpPr>
        <p:spPr>
          <a:xfrm>
            <a:off x="-81804" y="2912930"/>
            <a:ext cx="9010159" cy="584775"/>
          </a:xfrm>
          <a:prstGeom prst="rect">
            <a:avLst/>
          </a:prstGeom>
        </p:spPr>
        <p:txBody>
          <a:bodyPr wrap="none">
            <a:spAutoFit/>
          </a:bodyPr>
          <a:lstStyle/>
          <a:p>
            <a:r>
              <a:rPr lang="fr-FR"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1703 </a:t>
            </a:r>
            <a:r>
              <a:rPr lang="fr-FR" sz="3200" b="1" dirty="0">
                <a:latin typeface="Calibri" panose="020F0502020204030204" pitchFamily="34" charset="0"/>
                <a:ea typeface="Calibri" panose="020F0502020204030204" pitchFamily="34" charset="0"/>
                <a:cs typeface="Times New Roman" panose="02020603050405020304" pitchFamily="18" charset="0"/>
              </a:rPr>
              <a:t>: </a:t>
            </a:r>
            <a:r>
              <a:rPr lang="fr-FR" sz="3200" b="1" dirty="0">
                <a:latin typeface="Calibri" panose="020F0502020204030204" pitchFamily="34" charset="0"/>
                <a:ea typeface="Calibri" panose="020F0502020204030204" pitchFamily="34" charset="0"/>
                <a:cs typeface="Times New Roman" panose="02020603050405020304" pitchFamily="18" charset="0"/>
              </a:rPr>
              <a:t>experience in the Rue du Pot-de-Fer in Paris</a:t>
            </a:r>
            <a:endParaRPr lang="fr-FR" sz="3200" b="1" dirty="0"/>
          </a:p>
        </p:txBody>
      </p:sp>
      <p:sp>
        <p:nvSpPr>
          <p:cNvPr id="5" name="Rectangle 4"/>
          <p:cNvSpPr/>
          <p:nvPr/>
        </p:nvSpPr>
        <p:spPr>
          <a:xfrm>
            <a:off x="266257" y="4470131"/>
            <a:ext cx="10529562" cy="2062103"/>
          </a:xfrm>
          <a:prstGeom prst="rect">
            <a:avLst/>
          </a:prstGeom>
        </p:spPr>
        <p:txBody>
          <a:bodyPr wrap="square">
            <a:spAutoFit/>
          </a:bodyPr>
          <a:lstStyle/>
          <a:p>
            <a:r>
              <a:rPr lang="fr-FR"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1706</a:t>
            </a:r>
            <a:r>
              <a:rPr lang="fr-FR" sz="3200" b="1" dirty="0">
                <a:latin typeface="Calibri" panose="020F0502020204030204" pitchFamily="34" charset="0"/>
                <a:ea typeface="Calibri" panose="020F0502020204030204" pitchFamily="34" charset="0"/>
                <a:cs typeface="Times New Roman" panose="02020603050405020304" pitchFamily="18" charset="0"/>
              </a:rPr>
              <a:t> : </a:t>
            </a:r>
            <a:r>
              <a:rPr lang="en-US" sz="3200" b="1" dirty="0">
                <a:latin typeface="Calibri" panose="020F0502020204030204" pitchFamily="34" charset="0"/>
                <a:ea typeface="Calibri" panose="020F0502020204030204" pitchFamily="34" charset="0"/>
                <a:cs typeface="Times New Roman" panose="02020603050405020304" pitchFamily="18" charset="0"/>
              </a:rPr>
              <a:t>Rejection in Poitiers, trip to Rome, meeting with Pope Clement XI. </a:t>
            </a:r>
            <a:endParaRPr lang="en-US" sz="3200" b="1" dirty="0" smtClean="0">
              <a:latin typeface="Calibri" panose="020F0502020204030204" pitchFamily="34" charset="0"/>
              <a:ea typeface="Calibri" panose="020F0502020204030204" pitchFamily="34" charset="0"/>
              <a:cs typeface="Times New Roman" panose="02020603050405020304" pitchFamily="18" charset="0"/>
            </a:endParaRPr>
          </a:p>
          <a:p>
            <a:r>
              <a:rPr lang="en-US" sz="3200" b="1" dirty="0" smtClean="0">
                <a:latin typeface="Calibri" panose="020F0502020204030204" pitchFamily="34" charset="0"/>
                <a:ea typeface="Calibri" panose="020F0502020204030204" pitchFamily="34" charset="0"/>
                <a:cs typeface="Times New Roman" panose="02020603050405020304" pitchFamily="18" charset="0"/>
              </a:rPr>
              <a:t>On </a:t>
            </a:r>
            <a:r>
              <a:rPr lang="en-US" sz="3200" b="1" dirty="0">
                <a:latin typeface="Calibri" panose="020F0502020204030204" pitchFamily="34" charset="0"/>
                <a:ea typeface="Calibri" panose="020F0502020204030204" pitchFamily="34" charset="0"/>
                <a:cs typeface="Times New Roman" panose="02020603050405020304" pitchFamily="18" charset="0"/>
              </a:rPr>
              <a:t>his return from Rome as an apostolic missionary, he will have the cross as his companion in life until </a:t>
            </a:r>
            <a:r>
              <a:rPr lang="en-US" sz="3200" b="1" dirty="0" err="1">
                <a:latin typeface="Calibri" panose="020F0502020204030204" pitchFamily="34" charset="0"/>
                <a:ea typeface="Calibri" panose="020F0502020204030204" pitchFamily="34" charset="0"/>
                <a:cs typeface="Times New Roman" panose="02020603050405020304" pitchFamily="18" charset="0"/>
              </a:rPr>
              <a:t>deat</a:t>
            </a:r>
            <a:r>
              <a:rPr lang="es-ES" sz="3200" b="1" dirty="0" smtClean="0">
                <a:latin typeface="Calibri" panose="020F0502020204030204" pitchFamily="34" charset="0"/>
                <a:ea typeface="Calibri" panose="020F0502020204030204" pitchFamily="34" charset="0"/>
                <a:cs typeface="Times New Roman" panose="02020603050405020304" pitchFamily="18" charset="0"/>
              </a:rPr>
              <a:t>.</a:t>
            </a:r>
            <a:endParaRPr lang="es-ES" sz="32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5284" y="84914"/>
            <a:ext cx="3211134" cy="4385217"/>
          </a:xfrm>
          <a:prstGeom prst="rect">
            <a:avLst/>
          </a:prstGeom>
        </p:spPr>
      </p:pic>
    </p:spTree>
    <p:extLst>
      <p:ext uri="{BB962C8B-B14F-4D97-AF65-F5344CB8AC3E}">
        <p14:creationId xmlns:p14="http://schemas.microsoft.com/office/powerpoint/2010/main" val="27626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80">
                                          <p:stCondLst>
                                            <p:cond delay="0"/>
                                          </p:stCondLst>
                                        </p:cTn>
                                        <p:tgtEl>
                                          <p:spTgt spid="4"/>
                                        </p:tgtEl>
                                      </p:cBhvr>
                                    </p:animEffect>
                                    <p:anim calcmode="lin" valueType="num">
                                      <p:cBhvr>
                                        <p:cTn id="2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6" dur="26">
                                          <p:stCondLst>
                                            <p:cond delay="650"/>
                                          </p:stCondLst>
                                        </p:cTn>
                                        <p:tgtEl>
                                          <p:spTgt spid="4"/>
                                        </p:tgtEl>
                                      </p:cBhvr>
                                      <p:to x="100000" y="60000"/>
                                    </p:animScale>
                                    <p:animScale>
                                      <p:cBhvr>
                                        <p:cTn id="27" dur="166" decel="50000">
                                          <p:stCondLst>
                                            <p:cond delay="676"/>
                                          </p:stCondLst>
                                        </p:cTn>
                                        <p:tgtEl>
                                          <p:spTgt spid="4"/>
                                        </p:tgtEl>
                                      </p:cBhvr>
                                      <p:to x="100000" y="100000"/>
                                    </p:animScale>
                                    <p:animScale>
                                      <p:cBhvr>
                                        <p:cTn id="28" dur="26">
                                          <p:stCondLst>
                                            <p:cond delay="1312"/>
                                          </p:stCondLst>
                                        </p:cTn>
                                        <p:tgtEl>
                                          <p:spTgt spid="4"/>
                                        </p:tgtEl>
                                      </p:cBhvr>
                                      <p:to x="100000" y="80000"/>
                                    </p:animScale>
                                    <p:animScale>
                                      <p:cBhvr>
                                        <p:cTn id="29" dur="166" decel="50000">
                                          <p:stCondLst>
                                            <p:cond delay="1338"/>
                                          </p:stCondLst>
                                        </p:cTn>
                                        <p:tgtEl>
                                          <p:spTgt spid="4"/>
                                        </p:tgtEl>
                                      </p:cBhvr>
                                      <p:to x="100000" y="100000"/>
                                    </p:animScale>
                                    <p:animScale>
                                      <p:cBhvr>
                                        <p:cTn id="30" dur="26">
                                          <p:stCondLst>
                                            <p:cond delay="1642"/>
                                          </p:stCondLst>
                                        </p:cTn>
                                        <p:tgtEl>
                                          <p:spTgt spid="4"/>
                                        </p:tgtEl>
                                      </p:cBhvr>
                                      <p:to x="100000" y="90000"/>
                                    </p:animScale>
                                    <p:animScale>
                                      <p:cBhvr>
                                        <p:cTn id="31" dur="166" decel="50000">
                                          <p:stCondLst>
                                            <p:cond delay="1668"/>
                                          </p:stCondLst>
                                        </p:cTn>
                                        <p:tgtEl>
                                          <p:spTgt spid="4"/>
                                        </p:tgtEl>
                                      </p:cBhvr>
                                      <p:to x="100000" y="100000"/>
                                    </p:animScale>
                                    <p:animScale>
                                      <p:cBhvr>
                                        <p:cTn id="32" dur="26">
                                          <p:stCondLst>
                                            <p:cond delay="1808"/>
                                          </p:stCondLst>
                                        </p:cTn>
                                        <p:tgtEl>
                                          <p:spTgt spid="4"/>
                                        </p:tgtEl>
                                      </p:cBhvr>
                                      <p:to x="100000" y="95000"/>
                                    </p:animScale>
                                    <p:animScale>
                                      <p:cBhvr>
                                        <p:cTn id="33" dur="166" decel="50000">
                                          <p:stCondLst>
                                            <p:cond delay="1834"/>
                                          </p:stCondLst>
                                        </p:cTn>
                                        <p:tgtEl>
                                          <p:spTgt spid="4"/>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animEffect transition="in" filter="fade">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8873" y="0"/>
            <a:ext cx="8229600" cy="1384995"/>
          </a:xfrm>
          <a:prstGeom prst="rect">
            <a:avLst/>
          </a:prstGeom>
        </p:spPr>
        <p:txBody>
          <a:bodyPr wrap="square">
            <a:spAutoFit/>
          </a:bodyPr>
          <a:lstStyle/>
          <a:p>
            <a:r>
              <a:rPr lang="en-US" sz="2800" b="1" dirty="0">
                <a:latin typeface="Calibri" panose="020F0502020204030204" pitchFamily="34" charset="0"/>
                <a:ea typeface="Calibri" panose="020F0502020204030204" pitchFamily="34" charset="0"/>
                <a:cs typeface="Times New Roman" panose="02020603050405020304" pitchFamily="18" charset="0"/>
              </a:rPr>
              <a:t>His preaching bothers and makes him enemies. The detractors call him "</a:t>
            </a:r>
            <a:r>
              <a:rPr lang="en-US" sz="2800" b="1" dirty="0" smtClean="0">
                <a:latin typeface="Calibri" panose="020F0502020204030204" pitchFamily="34" charset="0"/>
                <a:ea typeface="Calibri" panose="020F0502020204030204" pitchFamily="34" charset="0"/>
                <a:cs typeface="Times New Roman" panose="02020603050405020304" pitchFamily="18" charset="0"/>
              </a:rPr>
              <a:t>adventurer“, </a:t>
            </a:r>
            <a:r>
              <a:rPr lang="es-ES" sz="2800" b="1" dirty="0" smtClean="0">
                <a:latin typeface="Calibri" panose="020F0502020204030204" pitchFamily="34" charset="0"/>
                <a:ea typeface="Calibri" panose="020F0502020204030204" pitchFamily="34" charset="0"/>
                <a:cs typeface="Times New Roman" panose="02020603050405020304" pitchFamily="18" charset="0"/>
              </a:rPr>
              <a:t>... </a:t>
            </a:r>
            <a:r>
              <a:rPr lang="en-US" sz="2800" b="1" dirty="0">
                <a:latin typeface="Calibri" panose="020F0502020204030204" pitchFamily="34" charset="0"/>
                <a:ea typeface="Calibri" panose="020F0502020204030204" pitchFamily="34" charset="0"/>
                <a:cs typeface="Times New Roman" panose="02020603050405020304" pitchFamily="18" charset="0"/>
              </a:rPr>
              <a:t>while the humble see in him the "good Father of Montfort". </a:t>
            </a:r>
            <a:endParaRPr lang="fr-FR" sz="2800" b="1" dirty="0"/>
          </a:p>
        </p:txBody>
      </p:sp>
      <p:sp>
        <p:nvSpPr>
          <p:cNvPr id="3" name="Rectangle 2"/>
          <p:cNvSpPr/>
          <p:nvPr/>
        </p:nvSpPr>
        <p:spPr>
          <a:xfrm>
            <a:off x="6151418" y="3493854"/>
            <a:ext cx="5860473" cy="3108543"/>
          </a:xfrm>
          <a:prstGeom prst="rect">
            <a:avLst/>
          </a:prstGeom>
        </p:spPr>
        <p:txBody>
          <a:bodyPr wrap="square">
            <a:spAutoFit/>
          </a:bodyPr>
          <a:lstStyle/>
          <a:p>
            <a:pPr algn="just"/>
            <a:r>
              <a:rPr lang="en-US" sz="2800" b="1" dirty="0">
                <a:latin typeface="Calibri" panose="020F0502020204030204" pitchFamily="34" charset="0"/>
                <a:ea typeface="Calibri" panose="020F0502020204030204" pitchFamily="34" charset="0"/>
                <a:cs typeface="Times New Roman" panose="02020603050405020304" pitchFamily="18" charset="0"/>
              </a:rPr>
              <a:t>They will try to take his life (La Rochelle...). Several times he was forbidden or rejected in seven dioceses because of unjust reports or his untimely zeal, although he always wanted to be faithful to the directives of the Bishops.</a:t>
            </a:r>
            <a:endParaRPr lang="fr-FR" sz="2800" b="1"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672" y="1815882"/>
            <a:ext cx="4807528" cy="4807528"/>
          </a:xfrm>
          <a:prstGeom prst="rect">
            <a:avLst/>
          </a:prstGeom>
        </p:spPr>
      </p:pic>
    </p:spTree>
    <p:extLst>
      <p:ext uri="{BB962C8B-B14F-4D97-AF65-F5344CB8AC3E}">
        <p14:creationId xmlns:p14="http://schemas.microsoft.com/office/powerpoint/2010/main" val="148517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heckerboard(across)">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087" y="748000"/>
            <a:ext cx="6210024" cy="3108543"/>
          </a:xfrm>
          <a:prstGeom prst="rect">
            <a:avLst/>
          </a:prstGeom>
        </p:spPr>
        <p:txBody>
          <a:bodyPr wrap="square">
            <a:spAutoFit/>
          </a:bodyPr>
          <a:lstStyle/>
          <a:p>
            <a:pPr algn="just"/>
            <a:r>
              <a:rPr lang="en-US" sz="2800" b="1" dirty="0">
                <a:latin typeface="Calibri" panose="020F0502020204030204" pitchFamily="34" charset="0"/>
                <a:ea typeface="Calibri" panose="020F0502020204030204" pitchFamily="34" charset="0"/>
                <a:cs typeface="Times New Roman" panose="02020603050405020304" pitchFamily="18" charset="0"/>
              </a:rPr>
              <a:t>Testimony in the letter to his sister </a:t>
            </a:r>
            <a:r>
              <a:rPr lang="en-US" sz="2800" b="1" dirty="0" err="1">
                <a:latin typeface="Calibri" panose="020F0502020204030204" pitchFamily="34" charset="0"/>
                <a:ea typeface="Calibri" panose="020F0502020204030204" pitchFamily="34" charset="0"/>
                <a:cs typeface="Times New Roman" panose="02020603050405020304" pitchFamily="18" charset="0"/>
              </a:rPr>
              <a:t>Guyonne</a:t>
            </a:r>
            <a:r>
              <a:rPr lang="en-US" sz="2800" b="1" dirty="0">
                <a:latin typeface="Calibri" panose="020F0502020204030204" pitchFamily="34" charset="0"/>
                <a:ea typeface="Calibri" panose="020F0502020204030204" pitchFamily="34" charset="0"/>
                <a:cs typeface="Times New Roman" panose="02020603050405020304" pitchFamily="18" charset="0"/>
              </a:rPr>
              <a:t> Jeanne dated in 1713: </a:t>
            </a:r>
            <a:endParaRPr lang="en-US" sz="2800" b="1" dirty="0" smtClean="0">
              <a:latin typeface="Calibri" panose="020F0502020204030204" pitchFamily="34" charset="0"/>
              <a:ea typeface="Calibri" panose="020F0502020204030204" pitchFamily="34" charset="0"/>
              <a:cs typeface="Times New Roman" panose="02020603050405020304" pitchFamily="18" charset="0"/>
            </a:endParaRPr>
          </a:p>
          <a:p>
            <a:pPr algn="just"/>
            <a:endParaRPr lang="fr-FR" sz="2800" b="1" dirty="0" smtClean="0">
              <a:latin typeface="Calibri" panose="020F0502020204030204" pitchFamily="34" charset="0"/>
              <a:ea typeface="Calibri" panose="020F0502020204030204" pitchFamily="34" charset="0"/>
              <a:cs typeface="Times New Roman" panose="02020603050405020304" pitchFamily="18" charset="0"/>
            </a:endParaRPr>
          </a:p>
          <a:p>
            <a:r>
              <a:rPr lang="fr-FR" sz="2800" b="1" i="1" dirty="0" smtClean="0">
                <a:solidFill>
                  <a:srgbClr val="0070C0"/>
                </a:solidFill>
                <a:latin typeface="Lucida Handwriting" panose="03010101010101010101" pitchFamily="66" charset="0"/>
                <a:ea typeface="Calibri" panose="020F0502020204030204" pitchFamily="34" charset="0"/>
                <a:cs typeface="Times New Roman" panose="02020603050405020304" pitchFamily="18" charset="0"/>
              </a:rPr>
              <a:t>«</a:t>
            </a:r>
            <a:r>
              <a:rPr lang="fr-FR" sz="2800" b="1" i="1" dirty="0">
                <a:solidFill>
                  <a:srgbClr val="0070C0"/>
                </a:solidFill>
                <a:latin typeface="Lucida Handwriting" panose="03010101010101010101" pitchFamily="66" charset="0"/>
                <a:ea typeface="Calibri" panose="020F0502020204030204" pitchFamily="34" charset="0"/>
                <a:cs typeface="Times New Roman" panose="02020603050405020304" pitchFamily="18" charset="0"/>
              </a:rPr>
              <a:t>  </a:t>
            </a:r>
            <a:r>
              <a:rPr lang="en-US" sz="2800" b="1" i="1" dirty="0">
                <a:solidFill>
                  <a:srgbClr val="0070C0"/>
                </a:solidFill>
                <a:latin typeface="Lucida Handwriting" panose="03010101010101010101" pitchFamily="66" charset="0"/>
                <a:ea typeface="Calibri" panose="020F0502020204030204" pitchFamily="34" charset="0"/>
                <a:cs typeface="Times New Roman" panose="02020603050405020304" pitchFamily="18" charset="0"/>
              </a:rPr>
              <a:t>If you knew my crosses and humiliations in detail, I doubt that you would wish so much to see me</a:t>
            </a:r>
            <a:r>
              <a:rPr lang="fr-FR" sz="2800" b="1" i="1" dirty="0" smtClean="0">
                <a:solidFill>
                  <a:srgbClr val="0070C0"/>
                </a:solidFill>
                <a:latin typeface="Lucida Handwriting" panose="03010101010101010101" pitchFamily="66" charset="0"/>
                <a:ea typeface="Calibri" panose="020F0502020204030204" pitchFamily="34" charset="0"/>
                <a:cs typeface="Times New Roman" panose="02020603050405020304" pitchFamily="18" charset="0"/>
              </a:rPr>
              <a:t>»</a:t>
            </a:r>
            <a:endParaRPr lang="fr-FR" sz="2800" b="1" dirty="0">
              <a:solidFill>
                <a:srgbClr val="0070C0"/>
              </a:solidFill>
              <a:latin typeface="Lucida Handwriting" panose="03010101010101010101" pitchFamily="66" charset="0"/>
            </a:endParaRPr>
          </a:p>
        </p:txBody>
      </p:sp>
      <p:sp>
        <p:nvSpPr>
          <p:cNvPr id="3" name="Rectangle 2"/>
          <p:cNvSpPr/>
          <p:nvPr/>
        </p:nvSpPr>
        <p:spPr>
          <a:xfrm>
            <a:off x="169856" y="5245958"/>
            <a:ext cx="6009271" cy="1384995"/>
          </a:xfrm>
          <a:prstGeom prst="rect">
            <a:avLst/>
          </a:prstGeom>
        </p:spPr>
        <p:txBody>
          <a:bodyPr wrap="square">
            <a:spAutoFit/>
          </a:bodyPr>
          <a:lstStyle/>
          <a:p>
            <a:pPr algn="just"/>
            <a:r>
              <a:rPr lang="en-US" sz="2800" b="1" dirty="0" smtClean="0">
                <a:latin typeface="Calibri" panose="020F0502020204030204" pitchFamily="34" charset="0"/>
                <a:ea typeface="Calibri" panose="020F0502020204030204" pitchFamily="34" charset="0"/>
                <a:cs typeface="Times New Roman" panose="02020603050405020304" pitchFamily="18" charset="0"/>
              </a:rPr>
              <a:t>This letter, like the ones that will follow, has as </a:t>
            </a:r>
            <a:r>
              <a:rPr lang="en-US" sz="2800" b="1" dirty="0" err="1" smtClean="0">
                <a:latin typeface="Calibri" panose="020F0502020204030204" pitchFamily="34" charset="0"/>
                <a:ea typeface="Calibri" panose="020F0502020204030204" pitchFamily="34" charset="0"/>
                <a:cs typeface="Times New Roman" panose="02020603050405020304" pitchFamily="18" charset="0"/>
              </a:rPr>
              <a:t>epigraph:</a:t>
            </a:r>
            <a:r>
              <a:rPr lang="en-US" sz="2800" b="1" dirty="0" err="1">
                <a:solidFill>
                  <a:srgbClr val="FF0000"/>
                </a:solidFill>
                <a:latin typeface="Lucida Handwriting" panose="03010101010101010101" pitchFamily="66" charset="0"/>
                <a:ea typeface="Calibri" panose="020F0502020204030204" pitchFamily="34" charset="0"/>
                <a:cs typeface="Times New Roman" panose="02020603050405020304" pitchFamily="18" charset="0"/>
              </a:rPr>
              <a:t>"Long</a:t>
            </a:r>
            <a:r>
              <a:rPr lang="en-US" sz="2800" b="1" dirty="0">
                <a:solidFill>
                  <a:srgbClr val="FF0000"/>
                </a:solidFill>
                <a:latin typeface="Lucida Handwriting" panose="03010101010101010101" pitchFamily="66" charset="0"/>
                <a:ea typeface="Calibri" panose="020F0502020204030204" pitchFamily="34" charset="0"/>
                <a:cs typeface="Times New Roman" panose="02020603050405020304" pitchFamily="18" charset="0"/>
              </a:rPr>
              <a:t> live Jesus, long live his Cross".</a:t>
            </a:r>
            <a:endParaRPr lang="fr-FR" dirty="0">
              <a:solidFill>
                <a:srgbClr val="FF0000"/>
              </a:solidFill>
              <a:latin typeface="Lucida Handwriting" panose="03010101010101010101" pitchFamily="66" charset="0"/>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2111" y="912858"/>
            <a:ext cx="5025597" cy="5025597"/>
          </a:xfrm>
          <a:prstGeom prst="rect">
            <a:avLst/>
          </a:prstGeom>
        </p:spPr>
      </p:pic>
    </p:spTree>
    <p:extLst>
      <p:ext uri="{BB962C8B-B14F-4D97-AF65-F5344CB8AC3E}">
        <p14:creationId xmlns:p14="http://schemas.microsoft.com/office/powerpoint/2010/main" val="179943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2134" y="293317"/>
            <a:ext cx="5353325" cy="584775"/>
          </a:xfrm>
          <a:prstGeom prst="rect">
            <a:avLst/>
          </a:prstGeom>
        </p:spPr>
        <p:txBody>
          <a:bodyPr wrap="none">
            <a:spAutoFit/>
          </a:bodyPr>
          <a:lstStyle/>
          <a:p>
            <a:pPr algn="just">
              <a:spcAft>
                <a:spcPts val="0"/>
              </a:spcAft>
            </a:pPr>
            <a:r>
              <a:rPr lang="fr-FR" sz="3200" b="1" dirty="0">
                <a:solidFill>
                  <a:srgbClr val="7030A0"/>
                </a:solidFill>
                <a:latin typeface="Times New Roman" panose="02020603050405020304" pitchFamily="18" charset="0"/>
                <a:ea typeface="Times New Roman" panose="02020603050405020304" pitchFamily="18" charset="0"/>
              </a:rPr>
              <a:t>2. </a:t>
            </a:r>
            <a:r>
              <a:rPr lang="fr-FR" sz="3200" b="1" dirty="0">
                <a:solidFill>
                  <a:srgbClr val="7030A0"/>
                </a:solidFill>
                <a:latin typeface="Times New Roman" panose="02020603050405020304" pitchFamily="18" charset="0"/>
                <a:ea typeface="Times New Roman" panose="02020603050405020304" pitchFamily="18" charset="0"/>
              </a:rPr>
              <a:t>The Crucifix, the Calvaries</a:t>
            </a:r>
            <a:endParaRPr lang="fr-FR" sz="3200" dirty="0">
              <a:solidFill>
                <a:srgbClr val="7030A0"/>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3616036" y="2594405"/>
            <a:ext cx="4461164" cy="3970318"/>
          </a:xfrm>
          <a:prstGeom prst="rect">
            <a:avLst/>
          </a:prstGeom>
        </p:spPr>
        <p:txBody>
          <a:bodyPr wrap="square">
            <a:spAutoFit/>
          </a:bodyPr>
          <a:lstStyle/>
          <a:p>
            <a:pPr algn="ctr"/>
            <a:r>
              <a:rPr lang="en-US" sz="2800" b="1" dirty="0">
                <a:latin typeface="Calibri" panose="020F0502020204030204" pitchFamily="34" charset="0"/>
                <a:cs typeface="Calibri" panose="020F0502020204030204" pitchFamily="34" charset="0"/>
              </a:rPr>
              <a:t>Montfort as a student "always carried a crucifix and a picture of the Blessed Virgin in </a:t>
            </a:r>
            <a:r>
              <a:rPr lang="en-US" sz="2800" b="1" dirty="0" smtClean="0">
                <a:latin typeface="Calibri" panose="020F0502020204030204" pitchFamily="34" charset="0"/>
                <a:cs typeface="Calibri" panose="020F0502020204030204" pitchFamily="34" charset="0"/>
              </a:rPr>
              <a:t>relief</a:t>
            </a:r>
          </a:p>
          <a:p>
            <a:pPr algn="ctr"/>
            <a:r>
              <a:rPr lang="es-ES" sz="2800" b="1" dirty="0">
                <a:solidFill>
                  <a:srgbClr val="FF0000"/>
                </a:solidFill>
                <a:latin typeface="Calibri" panose="020F0502020204030204" pitchFamily="34" charset="0"/>
                <a:cs typeface="Calibri" panose="020F0502020204030204" pitchFamily="34" charset="0"/>
              </a:rPr>
              <a:t>to </a:t>
            </a:r>
            <a:r>
              <a:rPr lang="es-ES" sz="2800" b="1" dirty="0" err="1">
                <a:solidFill>
                  <a:srgbClr val="FF0000"/>
                </a:solidFill>
                <a:latin typeface="Calibri" panose="020F0502020204030204" pitchFamily="34" charset="0"/>
                <a:cs typeface="Calibri" panose="020F0502020204030204" pitchFamily="34" charset="0"/>
              </a:rPr>
              <a:t>his</a:t>
            </a:r>
            <a:r>
              <a:rPr lang="es-ES" sz="2800" b="1" dirty="0">
                <a:solidFill>
                  <a:srgbClr val="FF0000"/>
                </a:solidFill>
                <a:latin typeface="Calibri" panose="020F0502020204030204" pitchFamily="34" charset="0"/>
                <a:cs typeface="Calibri" panose="020F0502020204030204" pitchFamily="34" charset="0"/>
              </a:rPr>
              <a:t> </a:t>
            </a:r>
            <a:r>
              <a:rPr lang="es-ES" sz="2800" b="1" dirty="0" err="1">
                <a:solidFill>
                  <a:srgbClr val="FF0000"/>
                </a:solidFill>
                <a:latin typeface="Calibri" panose="020F0502020204030204" pitchFamily="34" charset="0"/>
                <a:cs typeface="Calibri" panose="020F0502020204030204" pitchFamily="34" charset="0"/>
              </a:rPr>
              <a:t>ivory</a:t>
            </a:r>
            <a:r>
              <a:rPr lang="es-ES" sz="2800" b="1" dirty="0">
                <a:solidFill>
                  <a:srgbClr val="FF0000"/>
                </a:solidFill>
                <a:latin typeface="Calibri" panose="020F0502020204030204" pitchFamily="34" charset="0"/>
                <a:cs typeface="Calibri" panose="020F0502020204030204" pitchFamily="34" charset="0"/>
              </a:rPr>
              <a:t> </a:t>
            </a:r>
            <a:r>
              <a:rPr lang="es-ES" sz="2800" b="1" dirty="0" err="1">
                <a:solidFill>
                  <a:srgbClr val="FF0000"/>
                </a:solidFill>
                <a:latin typeface="Calibri" panose="020F0502020204030204" pitchFamily="34" charset="0"/>
                <a:cs typeface="Calibri" panose="020F0502020204030204" pitchFamily="34" charset="0"/>
              </a:rPr>
              <a:t>crucifix</a:t>
            </a:r>
            <a:r>
              <a:rPr lang="es-ES" sz="2800" b="1" dirty="0">
                <a:solidFill>
                  <a:srgbClr val="FF0000"/>
                </a:solidFill>
                <a:latin typeface="Calibri" panose="020F0502020204030204" pitchFamily="34" charset="0"/>
                <a:cs typeface="Calibri" panose="020F0502020204030204" pitchFamily="34" charset="0"/>
              </a:rPr>
              <a:t> </a:t>
            </a:r>
            <a:endParaRPr lang="es-ES" sz="2800" b="1" dirty="0" smtClean="0">
              <a:solidFill>
                <a:srgbClr val="FF0000"/>
              </a:solidFill>
              <a:latin typeface="Calibri" panose="020F0502020204030204" pitchFamily="34" charset="0"/>
              <a:cs typeface="Calibri" panose="020F0502020204030204" pitchFamily="34" charset="0"/>
            </a:endParaRPr>
          </a:p>
          <a:p>
            <a:pPr algn="ctr"/>
            <a:r>
              <a:rPr lang="es-ES" sz="2800" b="1" dirty="0">
                <a:latin typeface="Calibri" panose="020F0502020204030204" pitchFamily="34" charset="0"/>
                <a:cs typeface="Calibri" panose="020F0502020204030204" pitchFamily="34" charset="0"/>
              </a:rPr>
              <a:t>a </a:t>
            </a:r>
            <a:r>
              <a:rPr lang="es-ES" sz="2800" b="1" dirty="0" err="1">
                <a:latin typeface="Calibri" panose="020F0502020204030204" pitchFamily="34" charset="0"/>
                <a:cs typeface="Calibri" panose="020F0502020204030204" pitchFamily="34" charset="0"/>
              </a:rPr>
              <a:t>plenary</a:t>
            </a:r>
            <a:r>
              <a:rPr lang="es-ES" sz="2800" b="1" dirty="0">
                <a:latin typeface="Calibri" panose="020F0502020204030204" pitchFamily="34" charset="0"/>
                <a:cs typeface="Calibri" panose="020F0502020204030204" pitchFamily="34" charset="0"/>
              </a:rPr>
              <a:t> </a:t>
            </a:r>
            <a:r>
              <a:rPr lang="es-ES" sz="2800" b="1" dirty="0" err="1">
                <a:latin typeface="Calibri" panose="020F0502020204030204" pitchFamily="34" charset="0"/>
                <a:cs typeface="Calibri" panose="020F0502020204030204" pitchFamily="34" charset="0"/>
              </a:rPr>
              <a:t>indulgence</a:t>
            </a:r>
            <a:r>
              <a:rPr lang="es-ES" sz="2800" b="1" dirty="0">
                <a:latin typeface="Calibri" panose="020F0502020204030204" pitchFamily="34" charset="0"/>
                <a:cs typeface="Calibri" panose="020F0502020204030204" pitchFamily="34" charset="0"/>
              </a:rPr>
              <a:t>... </a:t>
            </a:r>
            <a:endParaRPr lang="es-ES" sz="2800" b="1" dirty="0" smtClean="0">
              <a:latin typeface="Calibri" panose="020F0502020204030204" pitchFamily="34" charset="0"/>
              <a:cs typeface="Calibri" panose="020F0502020204030204" pitchFamily="34" charset="0"/>
            </a:endParaRPr>
          </a:p>
          <a:p>
            <a:pPr algn="ctr"/>
            <a:r>
              <a:rPr lang="en-US" sz="2800" b="1" dirty="0">
                <a:latin typeface="Calibri" panose="020F0502020204030204" pitchFamily="34" charset="0"/>
                <a:cs typeface="Calibri" panose="020F0502020204030204" pitchFamily="34" charset="0"/>
              </a:rPr>
              <a:t>He held it in his right hand during his last hours and thus blessed his last visitors. </a:t>
            </a:r>
            <a:endParaRPr lang="es-ES" sz="2800" b="1" dirty="0">
              <a:latin typeface="Calibri" panose="020F0502020204030204" pitchFamily="34" charset="0"/>
              <a:cs typeface="Calibri" panose="020F0502020204030204" pitchFamily="34" charset="0"/>
            </a:endParaRPr>
          </a:p>
        </p:txBody>
      </p:sp>
      <p:sp>
        <p:nvSpPr>
          <p:cNvPr id="4" name="Rectangle 3"/>
          <p:cNvSpPr/>
          <p:nvPr/>
        </p:nvSpPr>
        <p:spPr>
          <a:xfrm>
            <a:off x="568036" y="1043751"/>
            <a:ext cx="6096000" cy="1384995"/>
          </a:xfrm>
          <a:prstGeom prst="rect">
            <a:avLst/>
          </a:prstGeom>
        </p:spPr>
        <p:txBody>
          <a:bodyPr>
            <a:spAutoFit/>
          </a:bodyPr>
          <a:lstStyle/>
          <a:p>
            <a:pPr algn="just"/>
            <a:r>
              <a:rPr lang="en-US" sz="2800" b="1" dirty="0">
                <a:latin typeface="Calibri" panose="020F0502020204030204" pitchFamily="34" charset="0"/>
                <a:ea typeface="Calibri" panose="020F0502020204030204" pitchFamily="34" charset="0"/>
                <a:cs typeface="Times New Roman" panose="02020603050405020304" pitchFamily="18" charset="0"/>
              </a:rPr>
              <a:t>Montfort as a student "always carried a crucifix and a picture of the Blessed Virgin in relief</a:t>
            </a:r>
            <a:endParaRPr lang="es-ES" sz="28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518" y="2863437"/>
            <a:ext cx="3153842" cy="3863140"/>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5121" y="2797725"/>
            <a:ext cx="3527941" cy="3994563"/>
          </a:xfrm>
          <a:prstGeom prst="rect">
            <a:avLst/>
          </a:prstGeom>
        </p:spPr>
      </p:pic>
    </p:spTree>
    <p:extLst>
      <p:ext uri="{BB962C8B-B14F-4D97-AF65-F5344CB8AC3E}">
        <p14:creationId xmlns:p14="http://schemas.microsoft.com/office/powerpoint/2010/main" val="419569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amond(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amond(in)">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3186</TotalTime>
  <Words>2374</Words>
  <Application>Microsoft Office PowerPoint</Application>
  <PresentationFormat>Panorámica</PresentationFormat>
  <Paragraphs>138</Paragraphs>
  <Slides>47</Slides>
  <Notes>1</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47</vt:i4>
      </vt:variant>
    </vt:vector>
  </HeadingPairs>
  <TitlesOfParts>
    <vt:vector size="57" baseType="lpstr">
      <vt:lpstr>Arial</vt:lpstr>
      <vt:lpstr>Arial Narrow</vt:lpstr>
      <vt:lpstr>Calibri</vt:lpstr>
      <vt:lpstr>Franklin Gothic Demi</vt:lpstr>
      <vt:lpstr>Lucida Calligraphy</vt:lpstr>
      <vt:lpstr>Lucida Handwriting</vt:lpstr>
      <vt:lpstr>Times New Roman</vt:lpstr>
      <vt:lpstr>Trebuchet MS</vt:lpstr>
      <vt:lpstr>Wingdings 3</vt:lpstr>
      <vt:lpstr>Facette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Crabeil Noel</dc:creator>
  <cp:lastModifiedBy>HP</cp:lastModifiedBy>
  <cp:revision>101</cp:revision>
  <dcterms:created xsi:type="dcterms:W3CDTF">2018-09-17T12:36:26Z</dcterms:created>
  <dcterms:modified xsi:type="dcterms:W3CDTF">2020-06-23T16:14:33Z</dcterms:modified>
</cp:coreProperties>
</file>