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7"/>
  </p:notesMasterIdLst>
  <p:sldIdLst>
    <p:sldId id="256" r:id="rId2"/>
    <p:sldId id="308" r:id="rId3"/>
    <p:sldId id="259" r:id="rId4"/>
    <p:sldId id="279" r:id="rId5"/>
    <p:sldId id="265" r:id="rId6"/>
    <p:sldId id="260" r:id="rId7"/>
    <p:sldId id="280" r:id="rId8"/>
    <p:sldId id="261" r:id="rId9"/>
    <p:sldId id="311" r:id="rId10"/>
    <p:sldId id="266" r:id="rId11"/>
    <p:sldId id="267" r:id="rId12"/>
    <p:sldId id="282" r:id="rId13"/>
    <p:sldId id="290" r:id="rId14"/>
    <p:sldId id="284" r:id="rId15"/>
    <p:sldId id="286" r:id="rId16"/>
    <p:sldId id="269" r:id="rId17"/>
    <p:sldId id="288" r:id="rId18"/>
    <p:sldId id="306" r:id="rId19"/>
    <p:sldId id="272" r:id="rId20"/>
    <p:sldId id="302" r:id="rId21"/>
    <p:sldId id="292" r:id="rId22"/>
    <p:sldId id="275" r:id="rId23"/>
    <p:sldId id="276" r:id="rId24"/>
    <p:sldId id="277" r:id="rId25"/>
    <p:sldId id="293" r:id="rId26"/>
    <p:sldId id="278" r:id="rId27"/>
    <p:sldId id="301" r:id="rId28"/>
    <p:sldId id="295" r:id="rId29"/>
    <p:sldId id="296" r:id="rId30"/>
    <p:sldId id="297" r:id="rId31"/>
    <p:sldId id="298" r:id="rId32"/>
    <p:sldId id="299" r:id="rId33"/>
    <p:sldId id="310" r:id="rId34"/>
    <p:sldId id="303" r:id="rId35"/>
    <p:sldId id="305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E922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DF521-1370-4B59-A2FA-CCB399AD85D0}" type="datetimeFigureOut">
              <a:rPr lang="fr-FR" smtClean="0"/>
              <a:pPr/>
              <a:t>25/06/2020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57DEB-35DF-4787-912C-CAB098427A24}" type="slidenum">
              <a:rPr lang="fr-FR" smtClean="0"/>
              <a:pPr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674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9D3504-A128-4FAE-80D5-5F6DF85E3A65}" type="slidenum">
              <a:rPr lang="fr-FR"/>
              <a:pPr/>
              <a:t>14</a:t>
            </a:fld>
            <a:endParaRPr lang="fr-FR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192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E9F0E8-3BA8-40D0-8B3E-F3D4D753ED46}" type="slidenum">
              <a:rPr lang="fr-FR"/>
              <a:pPr/>
              <a:t>17</a:t>
            </a:fld>
            <a:endParaRPr lang="fr-FR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176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E9F0E8-3BA8-40D0-8B3E-F3D4D753ED46}" type="slidenum">
              <a:rPr lang="fr-FR"/>
              <a:pPr/>
              <a:t>18</a:t>
            </a:fld>
            <a:endParaRPr lang="fr-FR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592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25/06/2020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25/06/2020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25/06/2020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25/06/2020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25/06/2020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25/06/2020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25/06/2020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25/06/2020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25/06/2020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25/06/2020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25/06/2020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E16FD9E-8352-47FE-9A90-9B45E7769C79}" type="datetimeFigureOut">
              <a:rPr lang="fr-FR" smtClean="0"/>
              <a:pPr/>
              <a:t>25/06/2020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hyperlink" Target="http://fr.academic.ru/pictures/frwiki/82/Rennes_-_%C3%A9glise_Saint-Sauveur_-_vierge_%C3%A0_l'enfant_-_2008070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aintlaurentsursevre.fr/web/upload_img/images_patrimoine_historique/basilique/ciborium.jpg" TargetMode="External"/><Relationship Id="rId5" Type="http://schemas.openxmlformats.org/officeDocument/2006/relationships/image" Target="../media/image7.jpeg"/><Relationship Id="rId10" Type="http://schemas.openxmlformats.org/officeDocument/2006/relationships/image" Target="../media/image11.jpeg"/><Relationship Id="rId4" Type="http://schemas.openxmlformats.org/officeDocument/2006/relationships/hyperlink" Target="http://www.google.fr/imgres?imgurl=http://montfort-jp2.com/images/web/P1000139.jpg&amp;imgrefurl=http://montfort-jp2.com/fr_FR/qui.html&amp;usg=__lD5K5FxBgRrnDrbeUjxRIzad2Qg=&amp;h=536&amp;w=859&amp;sz=230&amp;hl=fr&amp;start=49&amp;itbs=1&amp;tbnid=JdAqj6Z6TdXl8M:&amp;tbnh=90&amp;tbnw=145&amp;prev=/images?q=saint+laurent+sur+s%C3%A8vre&amp;start=40&amp;hl=fr&amp;sa=N&amp;gbv=2&amp;ndsp=20&amp;tbs=isch:1" TargetMode="External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aintlaurentsursevre.fr/web/upload_img/images_patrimoine_historique/basilique/ciborium.jpg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://www.google.fr/imgres?imgurl=http://montfort-jp2.com/images/web/P1000139.jpg&amp;imgrefurl=http://montfort-jp2.com/fr_FR/qui.html&amp;usg=__lD5K5FxBgRrnDrbeUjxRIzad2Qg=&amp;h=536&amp;w=859&amp;sz=230&amp;hl=fr&amp;start=49&amp;itbs=1&amp;tbnid=JdAqj6Z6TdXl8M:&amp;tbnh=90&amp;tbnw=145&amp;prev=/images?q=saint+laurent+sur+s%C3%A8vre&amp;start=40&amp;hl=fr&amp;sa=N&amp;gbv=2&amp;ndsp=20&amp;tbs=isch:1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hyperlink" Target="http://www.google.fr/imgres?imgurl=http://www.helmo.be/esas/mapage/images/1_5_salpetriere.jpg&amp;imgrefurl=http://www.helmo.be/esas/mapage/dossiers/hopigene.html&amp;usg=__zIKAd69q_2q4l1PlDWQJNP_lGR0=&amp;h=325&amp;w=466&amp;sz=58&amp;hl=fr&amp;start=16&amp;zoom=1&amp;itbs=1&amp;tbnid=A8-kptQ7YOoSuM:&amp;tbnh=89&amp;tbnw=128&amp;prev=/images?q=Louis+XIV+h%C3%B4pitaux+g%C3%A9n%C3%A9raux&amp;hl=fr&amp;sa=G&amp;gbv=2&amp;tbs=isch:1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642878" y="908720"/>
            <a:ext cx="8501122" cy="5500726"/>
          </a:xfrm>
          <a:prstGeom prst="ellips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 smtClean="0"/>
          </a:p>
          <a:p>
            <a:pPr algn="ctr"/>
            <a:r>
              <a:rPr lang="fr-FR" sz="4800" b="1" dirty="0" smtClean="0">
                <a:solidFill>
                  <a:srgbClr val="002060"/>
                </a:solidFill>
                <a:latin typeface="Copperplate Gothic Bold" pitchFamily="34" charset="0"/>
              </a:rPr>
              <a:t>San</a:t>
            </a:r>
          </a:p>
          <a:p>
            <a:pPr algn="ctr"/>
            <a:r>
              <a:rPr lang="fr-FR" sz="4800" b="1" dirty="0" smtClean="0">
                <a:solidFill>
                  <a:srgbClr val="002060"/>
                </a:solidFill>
                <a:latin typeface="Copperplate Gothic Bold" pitchFamily="34" charset="0"/>
              </a:rPr>
              <a:t>LUIS MARÍA GRIGNION</a:t>
            </a:r>
          </a:p>
          <a:p>
            <a:pPr algn="ctr"/>
            <a:r>
              <a:rPr lang="fr-FR" sz="4800" b="1" dirty="0" smtClean="0">
                <a:solidFill>
                  <a:srgbClr val="002060"/>
                </a:solidFill>
                <a:latin typeface="Copperplate Gothic Bold" pitchFamily="34" charset="0"/>
              </a:rPr>
              <a:t> DE MONTFORT</a:t>
            </a:r>
          </a:p>
          <a:p>
            <a:pPr algn="ctr"/>
            <a:endParaRPr lang="fr-FR" sz="2000" b="1" dirty="0" smtClean="0">
              <a:solidFill>
                <a:srgbClr val="002060"/>
              </a:solidFill>
            </a:endParaRPr>
          </a:p>
          <a:p>
            <a:pPr algn="ctr"/>
            <a:r>
              <a:rPr lang="fr-FR" sz="4800" b="1" dirty="0" smtClean="0">
                <a:solidFill>
                  <a:srgbClr val="002060"/>
                </a:solidFill>
                <a:latin typeface="Copperplate Gothic Bold" pitchFamily="34" charset="0"/>
              </a:rPr>
              <a:t>¿QUIÉN ERES? </a:t>
            </a:r>
            <a:endParaRPr lang="fr-FR" b="1" dirty="0">
              <a:solidFill>
                <a:srgbClr val="002060"/>
              </a:solidFill>
              <a:latin typeface="Copperplate Gothic Bold" pitchFamily="34" charset="0"/>
            </a:endParaRPr>
          </a:p>
        </p:txBody>
      </p:sp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714356"/>
            <a:ext cx="2052289" cy="3150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23" y="4936464"/>
            <a:ext cx="2642322" cy="1983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2836904" cy="2132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Le Bois-Marqu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4556" y="1628800"/>
            <a:ext cx="5469444" cy="372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0" y="243043"/>
            <a:ext cx="412055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FFFF00"/>
                </a:solidFill>
              </a:rPr>
              <a:t>1673-1685 </a:t>
            </a:r>
          </a:p>
          <a:p>
            <a:r>
              <a:rPr lang="fr-FR" sz="4000" b="1" dirty="0" smtClean="0"/>
              <a:t>En familia, </a:t>
            </a:r>
          </a:p>
          <a:p>
            <a:r>
              <a:rPr lang="fr-FR" sz="4000" b="1" dirty="0" smtClean="0"/>
              <a:t>en Montfort</a:t>
            </a:r>
          </a:p>
          <a:p>
            <a:r>
              <a:rPr lang="fr-FR" sz="4000" b="1" dirty="0" smtClean="0"/>
              <a:t>et en Iffendic,</a:t>
            </a:r>
          </a:p>
          <a:p>
            <a:r>
              <a:rPr lang="fr-FR" sz="4000" b="1" dirty="0"/>
              <a:t>h</a:t>
            </a:r>
            <a:r>
              <a:rPr lang="fr-FR" sz="4000" b="1" dirty="0" smtClean="0"/>
              <a:t>asta los 12 años</a:t>
            </a:r>
            <a:endParaRPr lang="fr-FR" sz="4000" b="1" dirty="0"/>
          </a:p>
        </p:txBody>
      </p:sp>
      <p:pic>
        <p:nvPicPr>
          <p:cNvPr id="34820" name="Picture 4" descr="Montfort et sa jeune soeu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436382"/>
            <a:ext cx="3357586" cy="2207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ollège Saint-Thom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0" y="21429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FF0000"/>
                </a:solidFill>
                <a:latin typeface="Monotype Corsiva" pitchFamily="66" charset="0"/>
              </a:rPr>
              <a:t>1685 – 1693 </a:t>
            </a:r>
            <a:r>
              <a:rPr lang="fr-FR" sz="4400" b="1" dirty="0" smtClean="0">
                <a:latin typeface="Monotype Corsiva" pitchFamily="66" charset="0"/>
              </a:rPr>
              <a:t>( 12 – 20 años )</a:t>
            </a:r>
          </a:p>
          <a:p>
            <a:pPr algn="ctr"/>
            <a:r>
              <a:rPr lang="fr-FR" sz="4400" b="1" dirty="0" smtClean="0">
                <a:latin typeface="Monotype Corsiva" pitchFamily="66" charset="0"/>
              </a:rPr>
              <a:t>Estudios en el  Colegio  Jesuita Thomas Becket en Rennes</a:t>
            </a:r>
            <a:endParaRPr lang="fr-FR" sz="44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4" name="Picture 14" descr="http://fr.academic.ru/pictures/frwiki/49/180px-Rennes_-_%C3%A9glise_Saint-Sauveur_-_vierge_%C3%A0_l%27enfant_-_20080706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642918"/>
            <a:ext cx="3159446" cy="4651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0" name="Picture 20" descr="http://www.ephphata.net/images-grignion/louis-marie-grignon-img016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5857884" y="214290"/>
            <a:ext cx="3653126" cy="339752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LeftDown"/>
            <a:lightRig rig="threePt" dir="t"/>
          </a:scene3d>
        </p:spPr>
      </p:pic>
      <p:pic>
        <p:nvPicPr>
          <p:cNvPr id="71701" name="Picture 21" descr="C:\Users\mauriceherault85\Documents\Montfort\Iconographie Montfort\louis-marie-grignon-img019[1].jp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C00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-428660" y="3857628"/>
            <a:ext cx="4143404" cy="250033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RightUp"/>
            <a:lightRig rig="threePt" dir="t"/>
          </a:scene3d>
        </p:spPr>
      </p:pic>
      <p:pic>
        <p:nvPicPr>
          <p:cNvPr id="71702" name="Picture 22" descr="C:\Users\mauriceherault85\Documents\Montfort\Iconographie Montfort\louis-marie-grignon-img020[1].jp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7030A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5786446" y="3071810"/>
            <a:ext cx="3840219" cy="335001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LeftDown"/>
            <a:lightRig rig="threePt" dir="t"/>
          </a:scene3d>
        </p:spPr>
      </p:pic>
      <p:sp>
        <p:nvSpPr>
          <p:cNvPr id="14" name="ZoneTexte 13"/>
          <p:cNvSpPr txBox="1"/>
          <p:nvPr/>
        </p:nvSpPr>
        <p:spPr>
          <a:xfrm>
            <a:off x="3286116" y="4214818"/>
            <a:ext cx="3000396" cy="2862322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Arial Black" pitchFamily="34" charset="0"/>
              </a:rPr>
              <a:t>Encuentro </a:t>
            </a:r>
          </a:p>
          <a:p>
            <a:pPr algn="ctr"/>
            <a:r>
              <a:rPr lang="fr-FR" sz="2000" dirty="0" smtClean="0">
                <a:latin typeface="Arial Black" pitchFamily="34" charset="0"/>
              </a:rPr>
              <a:t>de sacerdotes </a:t>
            </a:r>
          </a:p>
          <a:p>
            <a:pPr algn="ctr"/>
            <a:r>
              <a:rPr lang="fr-FR" sz="2000" dirty="0">
                <a:latin typeface="Arial Black" pitchFamily="34" charset="0"/>
              </a:rPr>
              <a:t>y</a:t>
            </a:r>
            <a:r>
              <a:rPr lang="fr-FR" sz="2000" dirty="0" smtClean="0">
                <a:latin typeface="Arial Black" pitchFamily="34" charset="0"/>
              </a:rPr>
              <a:t> misioneros</a:t>
            </a:r>
          </a:p>
          <a:p>
            <a:pPr algn="ctr"/>
            <a:endParaRPr lang="fr-FR" sz="2000" dirty="0" smtClean="0">
              <a:latin typeface="Arial Black" pitchFamily="34" charset="0"/>
            </a:endParaRPr>
          </a:p>
          <a:p>
            <a:pPr algn="ctr"/>
            <a:r>
              <a:rPr lang="fr-FR" sz="2000" dirty="0" smtClean="0">
                <a:latin typeface="Arial Black" pitchFamily="34" charset="0"/>
              </a:rPr>
              <a:t>Acompañamiento  espiritual</a:t>
            </a:r>
          </a:p>
          <a:p>
            <a:pPr algn="ctr"/>
            <a:endParaRPr lang="fr-FR" sz="2000" dirty="0" smtClean="0">
              <a:latin typeface="Arial Black" pitchFamily="34" charset="0"/>
            </a:endParaRPr>
          </a:p>
          <a:p>
            <a:pPr algn="ctr"/>
            <a:r>
              <a:rPr lang="fr-FR" sz="2000" dirty="0" smtClean="0">
                <a:latin typeface="Arial Black" pitchFamily="34" charset="0"/>
              </a:rPr>
              <a:t>Confianza total </a:t>
            </a:r>
          </a:p>
          <a:p>
            <a:pPr algn="ctr"/>
            <a:r>
              <a:rPr lang="fr-FR" sz="2000" dirty="0" smtClean="0">
                <a:latin typeface="Arial Black" pitchFamily="34" charset="0"/>
              </a:rPr>
              <a:t>en María</a:t>
            </a:r>
          </a:p>
        </p:txBody>
      </p:sp>
      <p:pic>
        <p:nvPicPr>
          <p:cNvPr id="74754" name="Picture 2" descr="http://www.ephphata.net/images-grignion/louis-marie-grignon-img037.jpg"/>
          <p:cNvPicPr>
            <a:picLocks noChangeAspect="1" noChangeArrowheads="1"/>
          </p:cNvPicPr>
          <p:nvPr/>
        </p:nvPicPr>
        <p:blipFill>
          <a:blip r:embed="rId7">
            <a:lum contrast="40000"/>
          </a:blip>
          <a:srcRect/>
          <a:stretch>
            <a:fillRect/>
          </a:stretch>
        </p:blipFill>
        <p:spPr bwMode="auto">
          <a:xfrm>
            <a:off x="-428660" y="571480"/>
            <a:ext cx="4372647" cy="335758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RightUp"/>
            <a:lightRig rig="threePt" dir="t"/>
          </a:scene3d>
        </p:spPr>
      </p:pic>
      <p:sp>
        <p:nvSpPr>
          <p:cNvPr id="9" name="Ellipse 8"/>
          <p:cNvSpPr/>
          <p:nvPr/>
        </p:nvSpPr>
        <p:spPr>
          <a:xfrm>
            <a:off x="77792" y="2714620"/>
            <a:ext cx="3065448" cy="1571636"/>
          </a:xfrm>
          <a:prstGeom prst="ellipse">
            <a:avLst/>
          </a:prstGeom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Arial Black" pitchFamily="34" charset="0"/>
              </a:rPr>
              <a:t>Estudios</a:t>
            </a:r>
          </a:p>
          <a:p>
            <a:pPr algn="ctr"/>
            <a:r>
              <a:rPr lang="fr-FR" sz="2400" dirty="0" smtClean="0">
                <a:latin typeface="Arial Black" pitchFamily="34" charset="0"/>
              </a:rPr>
              <a:t>Artes</a:t>
            </a:r>
          </a:p>
          <a:p>
            <a:pPr algn="ctr"/>
            <a:r>
              <a:rPr lang="fr-FR" sz="2400" dirty="0" smtClean="0">
                <a:latin typeface="Arial Black" pitchFamily="34" charset="0"/>
              </a:rPr>
              <a:t>Amistades</a:t>
            </a:r>
            <a:endParaRPr lang="fr-FR" sz="2400" dirty="0">
              <a:latin typeface="Arial Black" pitchFamily="34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6286512" y="2357430"/>
            <a:ext cx="2857488" cy="1500198"/>
          </a:xfrm>
          <a:prstGeom prst="ellipse">
            <a:avLst/>
          </a:prstGeom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latin typeface="Arial Black" pitchFamily="34" charset="0"/>
            </a:endParaRPr>
          </a:p>
          <a:p>
            <a:pPr algn="ctr"/>
            <a:r>
              <a:rPr lang="fr-FR" sz="2400" dirty="0" smtClean="0">
                <a:latin typeface="Arial Black" pitchFamily="34" charset="0"/>
              </a:rPr>
              <a:t>Atención a  los pobres</a:t>
            </a:r>
          </a:p>
          <a:p>
            <a:pPr algn="ctr"/>
            <a:endParaRPr lang="fr-FR" sz="2400" dirty="0">
              <a:latin typeface="Arial Black" pitchFamily="34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2481784" y="0"/>
            <a:ext cx="4952592" cy="78581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Arial Black" pitchFamily="34" charset="0"/>
              </a:rPr>
              <a:t>Estudiando en Rennes,</a:t>
            </a:r>
          </a:p>
          <a:p>
            <a:pPr algn="ctr"/>
            <a:r>
              <a:rPr lang="fr-FR" dirty="0">
                <a:latin typeface="Arial Black" pitchFamily="34" charset="0"/>
              </a:rPr>
              <a:t>s</a:t>
            </a:r>
            <a:r>
              <a:rPr lang="fr-FR" dirty="0" smtClean="0">
                <a:latin typeface="Arial Black" pitchFamily="34" charset="0"/>
              </a:rPr>
              <a:t>u vocación se fortaleció.</a:t>
            </a:r>
            <a:endParaRPr lang="fr-FR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b="1" dirty="0" smtClean="0"/>
          </a:p>
          <a:p>
            <a:pPr algn="ctr"/>
            <a:r>
              <a:rPr lang="fr-FR" sz="4800" b="1" dirty="0" smtClean="0"/>
              <a:t>1693 – 1700 </a:t>
            </a:r>
          </a:p>
          <a:p>
            <a:pPr algn="ctr"/>
            <a:r>
              <a:rPr lang="fr-FR" sz="3600" b="1" dirty="0" smtClean="0">
                <a:solidFill>
                  <a:srgbClr val="002060"/>
                </a:solidFill>
              </a:rPr>
              <a:t>(20 – 27 años)</a:t>
            </a:r>
          </a:p>
          <a:p>
            <a:pPr algn="ctr"/>
            <a:endParaRPr lang="fr-FR" sz="3600" b="1" dirty="0" smtClean="0"/>
          </a:p>
          <a:p>
            <a:pPr algn="ctr"/>
            <a:r>
              <a:rPr lang="fr-FR" sz="3600" b="1" dirty="0" smtClean="0"/>
              <a:t>Luis Grignion deja </a:t>
            </a:r>
            <a:r>
              <a:rPr lang="fr-FR" sz="3600" b="1" dirty="0" smtClean="0">
                <a:solidFill>
                  <a:srgbClr val="FF0000"/>
                </a:solidFill>
              </a:rPr>
              <a:t>Rennes</a:t>
            </a:r>
            <a:r>
              <a:rPr lang="fr-FR" sz="3600" b="1" dirty="0" smtClean="0"/>
              <a:t> </a:t>
            </a:r>
          </a:p>
          <a:p>
            <a:pPr algn="ctr"/>
            <a:endParaRPr lang="fr-FR" sz="3600" b="1" dirty="0" smtClean="0"/>
          </a:p>
          <a:p>
            <a:pPr algn="ctr"/>
            <a:r>
              <a:rPr lang="fr-FR" sz="3600" b="1" dirty="0" smtClean="0"/>
              <a:t> para entrar </a:t>
            </a:r>
          </a:p>
          <a:p>
            <a:pPr algn="ctr"/>
            <a:r>
              <a:rPr lang="fr-FR" sz="4800" b="1" dirty="0" smtClean="0"/>
              <a:t>En el seminario </a:t>
            </a:r>
          </a:p>
          <a:p>
            <a:pPr algn="ctr"/>
            <a:r>
              <a:rPr lang="fr-FR" sz="4800" b="1" dirty="0" err="1" smtClean="0"/>
              <a:t>Saint-Sulpice</a:t>
            </a:r>
            <a:r>
              <a:rPr lang="fr-FR" sz="3600" b="1" dirty="0" smtClean="0"/>
              <a:t> </a:t>
            </a:r>
          </a:p>
          <a:p>
            <a:pPr algn="ctr"/>
            <a:r>
              <a:rPr lang="fr-FR" sz="3600" b="1" dirty="0" smtClean="0"/>
              <a:t>en </a:t>
            </a:r>
            <a:r>
              <a:rPr lang="fr-FR" sz="4400" b="1" dirty="0" smtClean="0">
                <a:solidFill>
                  <a:srgbClr val="FF0000"/>
                </a:solidFill>
              </a:rPr>
              <a:t>París </a:t>
            </a:r>
          </a:p>
          <a:p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28802"/>
            <a:ext cx="9144000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876300" y="5759450"/>
            <a:ext cx="7546975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69633" name="Picture 1" descr="C:\Users\mauriceherault85\Documents\Montfort\Iconographie Montfort\louis-marie-grignon-img025[1]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  <a:lum bright="30000" contrast="40000"/>
          </a:blip>
          <a:srcRect/>
          <a:stretch>
            <a:fillRect/>
          </a:stretch>
        </p:blipFill>
        <p:spPr bwMode="auto">
          <a:xfrm>
            <a:off x="571472" y="428604"/>
            <a:ext cx="2571744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4" name="Picture 2" descr="C:\Users\mauriceherault85\Documents\Montfort\Iconographie Montfort\louis-marie-grignon-img026[1].jp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  <a:lum bright="10000" contrast="40000"/>
          </a:blip>
          <a:srcRect/>
          <a:stretch>
            <a:fillRect/>
          </a:stretch>
        </p:blipFill>
        <p:spPr bwMode="auto">
          <a:xfrm>
            <a:off x="6500826" y="0"/>
            <a:ext cx="2643174" cy="2643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395536" y="3573016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002060"/>
                </a:solidFill>
                <a:latin typeface="Arial Black" pitchFamily="34" charset="0"/>
              </a:rPr>
              <a:t>Puente de Cesson</a:t>
            </a:r>
          </a:p>
          <a:p>
            <a:pPr algn="ctr"/>
            <a:r>
              <a:rPr lang="fr-FR" sz="2800" i="1" dirty="0" smtClean="0">
                <a:solidFill>
                  <a:srgbClr val="C00000"/>
                </a:solidFill>
                <a:latin typeface="Arial Black" pitchFamily="34" charset="0"/>
              </a:rPr>
              <a:t>Parte, dejando a su familia, </a:t>
            </a:r>
          </a:p>
          <a:p>
            <a:pPr algn="ctr"/>
            <a:r>
              <a:rPr lang="fr-FR" sz="2800" i="1" dirty="0">
                <a:solidFill>
                  <a:srgbClr val="C00000"/>
                </a:solidFill>
                <a:latin typeface="Arial Black" pitchFamily="34" charset="0"/>
              </a:rPr>
              <a:t>p</a:t>
            </a:r>
            <a:r>
              <a:rPr lang="fr-FR" sz="2800" i="1" dirty="0" smtClean="0">
                <a:solidFill>
                  <a:srgbClr val="C00000"/>
                </a:solidFill>
                <a:latin typeface="Arial Black" pitchFamily="34" charset="0"/>
              </a:rPr>
              <a:t>ara ir al seminario Saint Sulpice de París.</a:t>
            </a:r>
          </a:p>
          <a:p>
            <a:pPr algn="ctr"/>
            <a:r>
              <a:rPr lang="fr-FR" sz="2800" i="1" dirty="0" smtClean="0">
                <a:solidFill>
                  <a:srgbClr val="C00000"/>
                </a:solidFill>
                <a:latin typeface="Arial Black" pitchFamily="34" charset="0"/>
              </a:rPr>
              <a:t>Da su dinero y </a:t>
            </a:r>
          </a:p>
          <a:p>
            <a:pPr algn="ctr"/>
            <a:r>
              <a:rPr lang="fr-FR" sz="2800" i="1" dirty="0" smtClean="0">
                <a:solidFill>
                  <a:srgbClr val="C00000"/>
                </a:solidFill>
                <a:latin typeface="Arial Black" pitchFamily="34" charset="0"/>
              </a:rPr>
              <a:t>cambia su traje con el de un pobre.</a:t>
            </a:r>
          </a:p>
          <a:p>
            <a:pPr algn="ctr"/>
            <a:r>
              <a:rPr lang="fr-FR" sz="2800" i="1" dirty="0" smtClean="0">
                <a:solidFill>
                  <a:srgbClr val="C00000"/>
                </a:solidFill>
                <a:latin typeface="Arial Black" pitchFamily="34" charset="0"/>
              </a:rPr>
              <a:t>¡Por fin libre!,</a:t>
            </a:r>
          </a:p>
          <a:p>
            <a:pPr algn="ctr"/>
            <a:r>
              <a:rPr lang="fr-FR" sz="2800" i="1" dirty="0">
                <a:solidFill>
                  <a:srgbClr val="C00000"/>
                </a:solidFill>
                <a:latin typeface="Arial Black" pitchFamily="34" charset="0"/>
              </a:rPr>
              <a:t>c</a:t>
            </a:r>
            <a:r>
              <a:rPr lang="fr-FR" sz="2800" i="1" dirty="0" smtClean="0">
                <a:solidFill>
                  <a:srgbClr val="C00000"/>
                </a:solidFill>
                <a:latin typeface="Arial Black" pitchFamily="34" charset="0"/>
              </a:rPr>
              <a:t>on su confianza total depositada en Dios.</a:t>
            </a:r>
            <a:endParaRPr lang="fr-FR" sz="28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45" y="428170"/>
            <a:ext cx="2901131" cy="1926871"/>
          </a:xfrm>
          <a:prstGeom prst="rect">
            <a:avLst/>
          </a:prstGeom>
        </p:spPr>
      </p:pic>
      <p:pic>
        <p:nvPicPr>
          <p:cNvPr id="49154" name="Picture 2" descr="C:\Users\mauriceherault85\Documents\Montfort\Iconographie Montfort\Montfort\DSC01316( Montfort enseigne) [Résolution de l'écran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857232"/>
            <a:ext cx="3681427" cy="5664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309938" y="2219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pic>
        <p:nvPicPr>
          <p:cNvPr id="53250" name="Picture 2" descr="msotw9_temp0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5143472" y="0"/>
            <a:ext cx="4000528" cy="3696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Ellipse 4"/>
          <p:cNvSpPr/>
          <p:nvPr/>
        </p:nvSpPr>
        <p:spPr>
          <a:xfrm>
            <a:off x="4233262" y="-74934"/>
            <a:ext cx="2571768" cy="1142984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fr-FR" sz="2000" dirty="0" smtClean="0">
                <a:latin typeface="Arial Black" pitchFamily="34" charset="0"/>
                <a:cs typeface="Aharoni" pitchFamily="2" charset="-79"/>
              </a:rPr>
              <a:t>Ordenación</a:t>
            </a:r>
          </a:p>
          <a:p>
            <a:pPr algn="ctr"/>
            <a:r>
              <a:rPr lang="fr-FR" sz="2000" b="1" dirty="0" smtClean="0">
                <a:latin typeface="Arial Black" pitchFamily="34" charset="0"/>
              </a:rPr>
              <a:t>5 de junio de 1700</a:t>
            </a:r>
            <a:endParaRPr lang="fr-FR" sz="2000" dirty="0" smtClean="0">
              <a:latin typeface="Aharoni" pitchFamily="2" charset="-79"/>
              <a:cs typeface="Aharoni" pitchFamily="2" charset="-79"/>
            </a:endParaRPr>
          </a:p>
          <a:p>
            <a:pPr algn="ctr"/>
            <a:endParaRPr lang="fr-FR" sz="20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1682" name="Picture 2" descr="http://www.ephphata.net/images-grignion/louis-marie-grignon-img030.jp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79894" y="2402688"/>
            <a:ext cx="4420098" cy="4399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4" name="Picture 4" descr="http://www.ephphata.net/images-grignion/louis-marie-grignon-img040.jp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0" y="71446"/>
            <a:ext cx="2352645" cy="2352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6" name="Picture 6" descr="http://www.ephphata.net/images-grignion/louis-marie-grignon-img039.jpg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2857488" y="3929066"/>
            <a:ext cx="242889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Ellipse 6"/>
          <p:cNvSpPr/>
          <p:nvPr/>
        </p:nvSpPr>
        <p:spPr>
          <a:xfrm>
            <a:off x="428596" y="5572140"/>
            <a:ext cx="3714776" cy="914400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Arial Black" pitchFamily="34" charset="0"/>
              </a:rPr>
              <a:t>Estudios</a:t>
            </a:r>
            <a:endParaRPr lang="fr-FR" sz="2400" dirty="0">
              <a:latin typeface="Arial Black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214942" y="6150114"/>
            <a:ext cx="3929058" cy="707886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Arial Black" pitchFamily="34" charset="0"/>
              </a:rPr>
              <a:t>Catecismo a los niños</a:t>
            </a:r>
          </a:p>
          <a:p>
            <a:pPr algn="ctr"/>
            <a:r>
              <a:rPr lang="fr-FR" sz="2000" dirty="0">
                <a:latin typeface="Arial Black" pitchFamily="34" charset="0"/>
              </a:rPr>
              <a:t>d</a:t>
            </a:r>
            <a:r>
              <a:rPr lang="fr-FR" sz="2000" dirty="0" smtClean="0">
                <a:latin typeface="Arial Black" pitchFamily="34" charset="0"/>
              </a:rPr>
              <a:t>el barrio de St Sulpice</a:t>
            </a:r>
            <a:endParaRPr lang="fr-FR" sz="2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1543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07504" y="260648"/>
            <a:ext cx="8928992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200" dirty="0" smtClean="0">
              <a:latin typeface="Arial Black" pitchFamily="34" charset="0"/>
            </a:endParaRPr>
          </a:p>
          <a:p>
            <a:r>
              <a:rPr lang="fr-FR" sz="4000" dirty="0" smtClean="0">
                <a:latin typeface="Arial Black" pitchFamily="34" charset="0"/>
              </a:rPr>
              <a:t>1700 – 1706   </a:t>
            </a:r>
            <a:r>
              <a:rPr lang="fr-FR" sz="3200" dirty="0" smtClean="0">
                <a:solidFill>
                  <a:srgbClr val="FFFF00"/>
                </a:solidFill>
                <a:latin typeface="Arial Black" pitchFamily="34" charset="0"/>
              </a:rPr>
              <a:t>( 27 – 33 años )</a:t>
            </a:r>
          </a:p>
          <a:p>
            <a:r>
              <a:rPr lang="fr-FR" sz="3200" dirty="0" smtClean="0">
                <a:latin typeface="Arial Black" pitchFamily="34" charset="0"/>
              </a:rPr>
              <a:t>Primeras experiencias apostólicas</a:t>
            </a:r>
          </a:p>
          <a:p>
            <a:endParaRPr lang="fr-FR" sz="3200" dirty="0" smtClean="0">
              <a:latin typeface="Arial Black" pitchFamily="34" charset="0"/>
            </a:endParaRPr>
          </a:p>
          <a:p>
            <a:r>
              <a:rPr lang="fr-FR" sz="3200" dirty="0" smtClean="0">
                <a:latin typeface="Arial Black" pitchFamily="34" charset="0"/>
              </a:rPr>
              <a:t>Cerca de los pobres (Poitiers…</a:t>
            </a:r>
          </a:p>
          <a:p>
            <a:r>
              <a:rPr lang="fr-FR" sz="3200" dirty="0" smtClean="0">
                <a:latin typeface="Arial Black" pitchFamily="34" charset="0"/>
              </a:rPr>
              <a:t>Misiones parroquiales</a:t>
            </a:r>
          </a:p>
          <a:p>
            <a:endParaRPr lang="fr-FR" sz="3200" dirty="0" smtClean="0">
              <a:latin typeface="Arial Black" pitchFamily="34" charset="0"/>
            </a:endParaRPr>
          </a:p>
          <a:p>
            <a:r>
              <a:rPr lang="fr-FR" sz="3200" dirty="0" smtClean="0">
                <a:latin typeface="Arial Black" pitchFamily="34" charset="0"/>
              </a:rPr>
              <a:t>Incomprensiones, rechazos…</a:t>
            </a:r>
          </a:p>
          <a:p>
            <a:endParaRPr lang="fr-FR" sz="3200" dirty="0" smtClean="0">
              <a:latin typeface="Arial Black" pitchFamily="34" charset="0"/>
            </a:endParaRPr>
          </a:p>
          <a:p>
            <a:r>
              <a:rPr lang="fr-FR" sz="3200" dirty="0" smtClean="0">
                <a:latin typeface="Arial Black" pitchFamily="34" charset="0"/>
              </a:rPr>
              <a:t>1703-1704 calle del Pot de fer en Paris</a:t>
            </a:r>
          </a:p>
          <a:p>
            <a:r>
              <a:rPr lang="fr-FR" sz="3200" dirty="0" smtClean="0">
                <a:latin typeface="Arial Black" pitchFamily="34" charset="0"/>
              </a:rPr>
              <a:t>momento de examen spiritual</a:t>
            </a:r>
          </a:p>
          <a:p>
            <a:endParaRPr lang="fr-FR" sz="3200" dirty="0" smtClean="0">
              <a:latin typeface="Arial Black" pitchFamily="34" charset="0"/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028950" y="1914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995613" y="1881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pic>
        <p:nvPicPr>
          <p:cNvPr id="7173" name="Picture 5" descr="msotw9_temp0"/>
          <p:cNvPicPr>
            <a:picLocks noChangeAspect="1" noChangeArrowheads="1"/>
          </p:cNvPicPr>
          <p:nvPr/>
        </p:nvPicPr>
        <p:blipFill>
          <a:blip r:embed="rId3"/>
          <a:srcRect t="23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467544" y="123644"/>
            <a:ext cx="3857652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 Black" pitchFamily="34" charset="0"/>
              </a:rPr>
              <a:t>Hospital general de Poitiers</a:t>
            </a:r>
          </a:p>
          <a:p>
            <a:pPr algn="ctr"/>
            <a:r>
              <a:rPr lang="fr-FR" dirty="0" smtClean="0">
                <a:latin typeface="Arial Black" pitchFamily="34" charset="0"/>
              </a:rPr>
              <a:t>al servicio de los pobres</a:t>
            </a:r>
            <a:endParaRPr lang="fr-FR" dirty="0">
              <a:latin typeface="Arial Black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45758" y="5214382"/>
            <a:ext cx="5572164" cy="14287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Arial Black" pitchFamily="34" charset="0"/>
              </a:rPr>
              <a:t>El pobre : </a:t>
            </a:r>
          </a:p>
          <a:p>
            <a:pPr algn="ctr"/>
            <a:r>
              <a:rPr lang="fr-FR" sz="2400" dirty="0" smtClean="0">
                <a:latin typeface="Arial Black" pitchFamily="34" charset="0"/>
              </a:rPr>
              <a:t>la viva imagen </a:t>
            </a:r>
          </a:p>
          <a:p>
            <a:pPr algn="ctr"/>
            <a:r>
              <a:rPr lang="fr-FR" sz="2400" dirty="0" smtClean="0">
                <a:latin typeface="Arial Black" pitchFamily="34" charset="0"/>
              </a:rPr>
              <a:t> de Jesucristo</a:t>
            </a:r>
            <a:endParaRPr lang="fr-FR" sz="2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028950" y="1914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995613" y="1881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436508" y="0"/>
            <a:ext cx="4709185" cy="681725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/>
            <a:endParaRPr lang="fr-FR" sz="2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fr-FR" sz="2400" dirty="0" smtClean="0">
                <a:solidFill>
                  <a:srgbClr val="FF0000"/>
                </a:solidFill>
                <a:latin typeface="Arial Black" pitchFamily="34" charset="0"/>
              </a:rPr>
              <a:t>Verano 1706 </a:t>
            </a:r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</a:p>
          <a:p>
            <a:pPr algn="ctr"/>
            <a:endParaRPr lang="fr-FR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Roma, </a:t>
            </a:r>
          </a:p>
          <a:p>
            <a:pPr algn="ctr"/>
            <a:r>
              <a:rPr lang="fr-FR" sz="2400" dirty="0">
                <a:solidFill>
                  <a:srgbClr val="002060"/>
                </a:solidFill>
                <a:latin typeface="Arial Black" pitchFamily="34" charset="0"/>
              </a:rPr>
              <a:t>e</a:t>
            </a:r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ncuentro con </a:t>
            </a: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el Papa Clemente XI</a:t>
            </a:r>
          </a:p>
          <a:p>
            <a:pPr algn="ctr"/>
            <a:endParaRPr lang="fr-FR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Confirma su misión</a:t>
            </a: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en Francia</a:t>
            </a: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con el título de :</a:t>
            </a:r>
          </a:p>
          <a:p>
            <a:pPr algn="ctr"/>
            <a:endParaRPr lang="fr-FR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4000" dirty="0" smtClean="0">
                <a:solidFill>
                  <a:srgbClr val="002060"/>
                </a:solidFill>
                <a:latin typeface="Arial Black" pitchFamily="34" charset="0"/>
              </a:rPr>
              <a:t>« Misionero Apostólico »</a:t>
            </a:r>
          </a:p>
          <a:p>
            <a:pPr algn="ctr"/>
            <a:endParaRPr lang="fr-FR" sz="28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800" dirty="0" smtClean="0">
                <a:solidFill>
                  <a:srgbClr val="002060"/>
                </a:solidFill>
                <a:latin typeface="Arial Black" pitchFamily="34" charset="0"/>
              </a:rPr>
              <a:t>Una vida </a:t>
            </a:r>
            <a:r>
              <a:rPr lang="fr-FR" sz="2800" dirty="0">
                <a:solidFill>
                  <a:srgbClr val="002060"/>
                </a:solidFill>
                <a:latin typeface="Arial Black" pitchFamily="34" charset="0"/>
              </a:rPr>
              <a:t>a</a:t>
            </a:r>
            <a:r>
              <a:rPr lang="fr-FR" sz="2800" dirty="0" smtClean="0">
                <a:solidFill>
                  <a:srgbClr val="002060"/>
                </a:solidFill>
                <a:latin typeface="Arial Black" pitchFamily="34" charset="0"/>
              </a:rPr>
              <a:t> la manera de los Apóstoles</a:t>
            </a:r>
          </a:p>
          <a:p>
            <a:pPr algn="ctr"/>
            <a:endParaRPr lang="fr-FR" sz="9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" y="0"/>
            <a:ext cx="441261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" y="332656"/>
            <a:ext cx="4720616" cy="630226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23728" y="0"/>
            <a:ext cx="702027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000" dirty="0" smtClean="0">
                <a:latin typeface="Arial Black" pitchFamily="34" charset="0"/>
              </a:rPr>
              <a:t>1706 – 1716  </a:t>
            </a:r>
          </a:p>
          <a:p>
            <a:pPr algn="r"/>
            <a:r>
              <a:rPr lang="fr-FR" sz="4000" dirty="0" smtClean="0">
                <a:latin typeface="Arial Black" pitchFamily="34" charset="0"/>
              </a:rPr>
              <a:t>( 33 – 43 años)</a:t>
            </a:r>
          </a:p>
          <a:p>
            <a:pPr algn="r"/>
            <a:r>
              <a:rPr lang="fr-FR" sz="4000" dirty="0" smtClean="0">
                <a:latin typeface="Arial Black" pitchFamily="34" charset="0"/>
              </a:rPr>
              <a:t>Misionero apostólico </a:t>
            </a:r>
          </a:p>
          <a:p>
            <a:pPr algn="r"/>
            <a:r>
              <a:rPr lang="fr-FR" sz="4000" dirty="0" smtClean="0">
                <a:latin typeface="Arial Black" pitchFamily="34" charset="0"/>
              </a:rPr>
              <a:t>Misiones, retiros…</a:t>
            </a:r>
          </a:p>
          <a:p>
            <a:pPr algn="r"/>
            <a:r>
              <a:rPr lang="fr-FR" sz="4000" dirty="0" smtClean="0">
                <a:latin typeface="Arial Black" pitchFamily="34" charset="0"/>
              </a:rPr>
              <a:t>Diversas diócesis </a:t>
            </a:r>
          </a:p>
          <a:p>
            <a:pPr algn="r"/>
            <a:r>
              <a:rPr lang="fr-FR" sz="4000" dirty="0" smtClean="0">
                <a:latin typeface="Arial Black" pitchFamily="34" charset="0"/>
              </a:rPr>
              <a:t>Rennes, Saint Malo, Saint Brieuc, Nantes, Luçon, Saintes </a:t>
            </a:r>
          </a:p>
          <a:p>
            <a:pPr algn="r"/>
            <a:r>
              <a:rPr lang="fr-FR" sz="4000" dirty="0">
                <a:latin typeface="Arial Black" pitchFamily="34" charset="0"/>
              </a:rPr>
              <a:t>y</a:t>
            </a:r>
            <a:r>
              <a:rPr lang="fr-FR" sz="4000" dirty="0" smtClean="0">
                <a:latin typeface="Arial Black" pitchFamily="34" charset="0"/>
              </a:rPr>
              <a:t> sobre todo </a:t>
            </a:r>
          </a:p>
          <a:p>
            <a:pPr algn="r"/>
            <a:r>
              <a:rPr lang="fr-FR" sz="4000" dirty="0" smtClean="0">
                <a:latin typeface="Arial Black" pitchFamily="34" charset="0"/>
              </a:rPr>
              <a:t>La Rochelle</a:t>
            </a:r>
          </a:p>
          <a:p>
            <a:endParaRPr lang="fr-FR" sz="4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 descr="http://www.villagesdefrance.free.fr/dept/dept_images/ph85_stlaurentsursev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:\Users\mauriceherault85\Documents\Montfort\Iconographie Montfort\J1QCCAS2URB8CAOWLGFDCAQKY4SRCAZJRK97CAJ53NK1CAP1QULKCAACZ9Q6CASZ3B4RCAO5CD06CAY94Y8PCA8PTEU8CA9UYR1SCAQ626SWCAVNVFB0CABEKVT2CA8I4DNTCAGWXOK9CAWYH9Y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500570"/>
            <a:ext cx="1564666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6" name="Picture 10" descr="http://t2.gstatic.com/images?q=tbn:JdAqj6Z6TdXl8M:http://montfort-jp2.com/images/web/P1000139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43512"/>
            <a:ext cx="2428892" cy="150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http://www.saintlaurentsursevre.fr/web/upload_img/images_optimisees/ciborium_2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64" y="4071942"/>
            <a:ext cx="2369522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Ellipse 7"/>
          <p:cNvSpPr/>
          <p:nvPr/>
        </p:nvSpPr>
        <p:spPr>
          <a:xfrm>
            <a:off x="2928926" y="3429000"/>
            <a:ext cx="2571750" cy="12144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 smtClean="0">
                <a:solidFill>
                  <a:srgbClr val="FF0000"/>
                </a:solidFill>
                <a:latin typeface="Arial Black" pitchFamily="34" charset="0"/>
              </a:rPr>
              <a:t>San </a:t>
            </a:r>
            <a:r>
              <a:rPr lang="fr-FR" dirty="0">
                <a:solidFill>
                  <a:srgbClr val="FF0000"/>
                </a:solidFill>
                <a:latin typeface="Arial Black" pitchFamily="34" charset="0"/>
              </a:rPr>
              <a:t>L.M. </a:t>
            </a:r>
            <a:r>
              <a:rPr lang="fr-FR" dirty="0" err="1">
                <a:solidFill>
                  <a:srgbClr val="FF0000"/>
                </a:solidFill>
                <a:latin typeface="Arial Black" pitchFamily="34" charset="0"/>
              </a:rPr>
              <a:t>Grignion</a:t>
            </a:r>
            <a:r>
              <a:rPr lang="fr-FR" dirty="0">
                <a:solidFill>
                  <a:srgbClr val="FF0000"/>
                </a:solidFill>
                <a:latin typeface="Arial Black" pitchFamily="34" charset="0"/>
              </a:rPr>
              <a:t> de Montfort</a:t>
            </a:r>
          </a:p>
          <a:p>
            <a:pPr algn="ctr">
              <a:defRPr/>
            </a:pPr>
            <a:r>
              <a:rPr lang="fr-FR" dirty="0">
                <a:solidFill>
                  <a:srgbClr val="FF0000"/>
                </a:solidFill>
                <a:latin typeface="Arial Black" pitchFamily="34" charset="0"/>
              </a:rPr>
              <a:t>1673 - 1716</a:t>
            </a:r>
          </a:p>
        </p:txBody>
      </p:sp>
      <p:pic>
        <p:nvPicPr>
          <p:cNvPr id="5128" name="Picture 8" descr="C:\Users\mauriceherault85\Documents\Montfort\Iconographie Montfort\imagesCAOAUM4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00892" y="1500174"/>
            <a:ext cx="1547816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10" descr="http://www.maisonmarielouise.org/img_uploads/r_35_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348" y="1428736"/>
            <a:ext cx="1500198" cy="1971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Ellipse 10"/>
          <p:cNvSpPr/>
          <p:nvPr/>
        </p:nvSpPr>
        <p:spPr>
          <a:xfrm>
            <a:off x="0" y="285728"/>
            <a:ext cx="5429250" cy="1143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 smtClean="0">
                <a:solidFill>
                  <a:srgbClr val="000099"/>
                </a:solidFill>
                <a:latin typeface="Arial Black" pitchFamily="34" charset="0"/>
              </a:rPr>
              <a:t>Bienaventurada</a:t>
            </a:r>
            <a:endParaRPr lang="fr-FR" b="1" dirty="0">
              <a:solidFill>
                <a:srgbClr val="000099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fr-FR" b="1" dirty="0" smtClean="0">
                <a:solidFill>
                  <a:srgbClr val="000099"/>
                </a:solidFill>
                <a:latin typeface="Arial Black" pitchFamily="34" charset="0"/>
              </a:rPr>
              <a:t>María Luisa </a:t>
            </a:r>
            <a:r>
              <a:rPr lang="fr-FR" b="1" dirty="0">
                <a:solidFill>
                  <a:srgbClr val="000099"/>
                </a:solidFill>
                <a:latin typeface="Arial Black" pitchFamily="34" charset="0"/>
              </a:rPr>
              <a:t>de </a:t>
            </a:r>
            <a:r>
              <a:rPr lang="fr-FR" b="1" dirty="0" smtClean="0">
                <a:solidFill>
                  <a:srgbClr val="000099"/>
                </a:solidFill>
                <a:latin typeface="Arial Black" pitchFamily="34" charset="0"/>
              </a:rPr>
              <a:t>Jesús</a:t>
            </a:r>
            <a:endParaRPr lang="fr-FR" b="1" dirty="0">
              <a:solidFill>
                <a:srgbClr val="000099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fr-FR" b="1" dirty="0" smtClean="0">
                <a:solidFill>
                  <a:srgbClr val="000099"/>
                </a:solidFill>
                <a:latin typeface="Arial Black" pitchFamily="34" charset="0"/>
              </a:rPr>
              <a:t>Primera Hija </a:t>
            </a:r>
            <a:r>
              <a:rPr lang="fr-FR" b="1" dirty="0">
                <a:solidFill>
                  <a:srgbClr val="000099"/>
                </a:solidFill>
                <a:latin typeface="Arial Black" pitchFamily="34" charset="0"/>
              </a:rPr>
              <a:t>de la </a:t>
            </a:r>
            <a:r>
              <a:rPr lang="fr-FR" b="1" dirty="0" smtClean="0">
                <a:solidFill>
                  <a:srgbClr val="000099"/>
                </a:solidFill>
                <a:latin typeface="Arial Black" pitchFamily="34" charset="0"/>
              </a:rPr>
              <a:t>Sabiduría</a:t>
            </a:r>
            <a:endParaRPr lang="fr-FR" b="1" dirty="0">
              <a:solidFill>
                <a:srgbClr val="000099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fr-FR" b="1" dirty="0">
                <a:solidFill>
                  <a:srgbClr val="000099"/>
                </a:solidFill>
                <a:latin typeface="Arial Black" pitchFamily="34" charset="0"/>
              </a:rPr>
              <a:t>1684-1759</a:t>
            </a:r>
          </a:p>
        </p:txBody>
      </p:sp>
      <p:sp>
        <p:nvSpPr>
          <p:cNvPr id="12" name="Ellipse 11"/>
          <p:cNvSpPr/>
          <p:nvPr/>
        </p:nvSpPr>
        <p:spPr>
          <a:xfrm>
            <a:off x="6429388" y="214290"/>
            <a:ext cx="2500313" cy="1143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 smtClean="0">
                <a:solidFill>
                  <a:srgbClr val="FFFF00"/>
                </a:solidFill>
                <a:latin typeface="Arial Black" pitchFamily="34" charset="0"/>
              </a:rPr>
              <a:t>P. </a:t>
            </a:r>
            <a:r>
              <a:rPr lang="fr-FR" dirty="0">
                <a:solidFill>
                  <a:srgbClr val="FFFF00"/>
                </a:solidFill>
                <a:latin typeface="Arial Black" pitchFamily="34" charset="0"/>
              </a:rPr>
              <a:t>Gabriel </a:t>
            </a:r>
            <a:r>
              <a:rPr lang="fr-FR" dirty="0" err="1">
                <a:solidFill>
                  <a:srgbClr val="FFFF00"/>
                </a:solidFill>
                <a:latin typeface="Arial Black" pitchFamily="34" charset="0"/>
              </a:rPr>
              <a:t>Deshayes</a:t>
            </a:r>
            <a:endParaRPr lang="fr-FR" dirty="0">
              <a:solidFill>
                <a:srgbClr val="FFFF00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fr-FR" dirty="0">
                <a:solidFill>
                  <a:srgbClr val="FFFF00"/>
                </a:solidFill>
                <a:latin typeface="Arial Black" pitchFamily="34" charset="0"/>
              </a:rPr>
              <a:t>1767-1841</a:t>
            </a:r>
          </a:p>
        </p:txBody>
      </p:sp>
      <p:pic>
        <p:nvPicPr>
          <p:cNvPr id="5131" name="Picture 11" descr="C:\Users\mauriceherault85\Documents\Montfort\Iconographie Montfort\pere_de_montfort[1]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6446" y="3925099"/>
            <a:ext cx="1426830" cy="2932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mauriceherault85\Documents\Montfort\Iconographie Montfort\louis-marie-grignon-img138[1]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7030A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4786314" y="3308448"/>
            <a:ext cx="4357686" cy="3549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C:\Users\mauriceherault85\Documents\Montfort\Iconographie Montfort\louis-marie-grignon-img150[1]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4857752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C:\Users\mauriceherault85\Documents\Montfort\Iconographie Montfort\louis-marie-grignon-img156[1].jpg"/>
          <p:cNvPicPr>
            <a:picLocks noChangeAspect="1" noChangeArrowheads="1"/>
          </p:cNvPicPr>
          <p:nvPr/>
        </p:nvPicPr>
        <p:blipFill>
          <a:blip r:embed="rId4">
            <a:lum contrast="40000"/>
          </a:blip>
          <a:srcRect/>
          <a:stretch>
            <a:fillRect/>
          </a:stretch>
        </p:blipFill>
        <p:spPr bwMode="auto">
          <a:xfrm>
            <a:off x="0" y="3317704"/>
            <a:ext cx="4857720" cy="3540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20" y="-1"/>
            <a:ext cx="4264388" cy="3384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Afficher l'image d'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90674"/>
            <a:ext cx="2543175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 descr="http://www.villagesdefrance.free.fr/dept/dept_images/ph85_stlaurentsursev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5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:\Users\mauriceherault85\Documents\Montfort\Iconographie Montfort\J1QCCAS2URB8CAOWLGFDCAQKY4SRCAZJRK97CAJ53NK1CAP1QULKCAACZ9Q6CASZ3B4RCAO5CD06CAY94Y8PCA8PTEU8CA9UYR1SCAQ626SWCAVNVFB0CABEKVT2CA8I4DNTCAGWXOK9CAWYH9Y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500570"/>
            <a:ext cx="1564666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6" name="Picture 10" descr="http://t2.gstatic.com/images?q=tbn:JdAqj6Z6TdXl8M:http://montfort-jp2.com/images/web/P1000139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43512"/>
            <a:ext cx="2428892" cy="150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http://www.saintlaurentsursevre.fr/web/upload_img/images_optimisees/ciborium_2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64" y="4071942"/>
            <a:ext cx="2369522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Ellipse 7"/>
          <p:cNvSpPr/>
          <p:nvPr/>
        </p:nvSpPr>
        <p:spPr>
          <a:xfrm>
            <a:off x="1142976" y="0"/>
            <a:ext cx="7072362" cy="2000240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28 de abril de 1716</a:t>
            </a:r>
          </a:p>
          <a:p>
            <a:pPr algn="ctr">
              <a:defRPr/>
            </a:pPr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muere, a los 43 años,</a:t>
            </a:r>
          </a:p>
          <a:p>
            <a:pPr algn="ctr">
              <a:defRPr/>
            </a:pPr>
            <a:r>
              <a:rPr lang="fr-FR" sz="2400" dirty="0">
                <a:solidFill>
                  <a:srgbClr val="002060"/>
                </a:solidFill>
                <a:latin typeface="Arial Black" pitchFamily="34" charset="0"/>
              </a:rPr>
              <a:t>e</a:t>
            </a:r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n el curso de la misión </a:t>
            </a:r>
          </a:p>
          <a:p>
            <a:pPr algn="ctr">
              <a:defRPr/>
            </a:pPr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de Saint Laurent-sur-Sèvre </a:t>
            </a:r>
          </a:p>
          <a:p>
            <a:pPr algn="ctr">
              <a:defRPr/>
            </a:pPr>
            <a:r>
              <a:rPr lang="fr-FR" i="1" dirty="0" smtClean="0">
                <a:solidFill>
                  <a:srgbClr val="002060"/>
                </a:solidFill>
                <a:latin typeface="Arial Black" pitchFamily="34" charset="0"/>
              </a:rPr>
              <a:t>(diócesis de la Rochelle) </a:t>
            </a:r>
            <a:endParaRPr lang="fr-FR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131" name="Picture 11" descr="C:\Users\mauriceherault85\Documents\Montfort\Iconographie Montfort\pere_de_montfort[1]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46" y="3925099"/>
            <a:ext cx="1426830" cy="2932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00100" y="1500174"/>
            <a:ext cx="716016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4400" dirty="0" smtClean="0">
              <a:latin typeface="Arial Black" pitchFamily="34" charset="0"/>
            </a:endParaRPr>
          </a:p>
          <a:p>
            <a:pPr algn="ctr"/>
            <a:r>
              <a:rPr lang="fr-FR" sz="4400" dirty="0" smtClean="0">
                <a:solidFill>
                  <a:srgbClr val="FF0000"/>
                </a:solidFill>
                <a:latin typeface="Arial Black" pitchFamily="34" charset="0"/>
              </a:rPr>
              <a:t>Algunos hitos</a:t>
            </a:r>
          </a:p>
          <a:p>
            <a:pPr algn="ctr"/>
            <a:r>
              <a:rPr lang="fr-FR" sz="4400" dirty="0" smtClean="0">
                <a:solidFill>
                  <a:srgbClr val="FF0000"/>
                </a:solidFill>
                <a:latin typeface="Arial Black" pitchFamily="34" charset="0"/>
              </a:rPr>
              <a:t>para acercarnos</a:t>
            </a:r>
          </a:p>
          <a:p>
            <a:pPr algn="ctr"/>
            <a:r>
              <a:rPr lang="fr-FR" sz="4400" dirty="0">
                <a:solidFill>
                  <a:srgbClr val="FF0000"/>
                </a:solidFill>
                <a:latin typeface="Arial Black" pitchFamily="34" charset="0"/>
              </a:rPr>
              <a:t>a</a:t>
            </a:r>
            <a:r>
              <a:rPr lang="fr-FR" sz="4400" dirty="0" smtClean="0">
                <a:solidFill>
                  <a:srgbClr val="FF0000"/>
                </a:solidFill>
                <a:latin typeface="Arial Black" pitchFamily="34" charset="0"/>
              </a:rPr>
              <a:t> San L.M. de Montfort</a:t>
            </a:r>
          </a:p>
          <a:p>
            <a:endParaRPr lang="fr-FR" sz="4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mauriceherault85\Documents\Montfort\Iconographie Montfort\KB8QCAN8HXSRCA548Y66CAO2CD5JCAHAAF9WCAUGU8O0CA6GQBJPCA40FOTKCA4FS9YKCAGYDGQ1CAWKA0UDCAV5LDILCA3TEWS0CA2SJH6KCAUPA2OGCA9SX42RCARW9I9BCAP4U3DJCAEM91X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4429132"/>
            <a:ext cx="2643174" cy="1585905"/>
          </a:xfrm>
          <a:prstGeom prst="rect">
            <a:avLst/>
          </a:prstGeom>
          <a:noFill/>
        </p:spPr>
      </p:pic>
      <p:pic>
        <p:nvPicPr>
          <p:cNvPr id="6" name="Picture 3" descr="C:\Users\mauriceherault85\Documents\Montfort\Iconographie Montfort\mariegrigno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2000240"/>
            <a:ext cx="1667903" cy="2285992"/>
          </a:xfrm>
          <a:prstGeom prst="rect">
            <a:avLst/>
          </a:prstGeom>
          <a:noFill/>
        </p:spPr>
      </p:pic>
      <p:pic>
        <p:nvPicPr>
          <p:cNvPr id="8" name="Picture 2" descr="C:\Users\mauriceherault85\Documents\Montfort\Iconographie Montfort\pere_de_montfort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019620"/>
            <a:ext cx="1785950" cy="3118472"/>
          </a:xfrm>
          <a:prstGeom prst="rect">
            <a:avLst/>
          </a:prstGeom>
          <a:noFill/>
        </p:spPr>
      </p:pic>
      <p:pic>
        <p:nvPicPr>
          <p:cNvPr id="9" name="Picture 4" descr="C:\Users\mauriceherault85\Documents\Montfort\Iconographie Montfort\80I6CA4IJIGNCAO5EC1QCATQQVFDCA0ZMNPFCAV0CRM8CA1G79JHCAXJMIDZCAD1GSW7CAIVHYKOCAF7IC0ECA3KJ0MHCAK2YHB6CACG4QB7CA762OBTCAEJBPOMCA54HN9QCAG1Q73WCAL3W0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3554"/>
            <a:ext cx="2071670" cy="2786083"/>
          </a:xfrm>
          <a:prstGeom prst="rect">
            <a:avLst/>
          </a:prstGeom>
          <a:noFill/>
        </p:spPr>
      </p:pic>
      <p:pic>
        <p:nvPicPr>
          <p:cNvPr id="4" name="Picture 4" descr="http://montfortlucknow.org/images/prospectus_prayer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lum bright="20000" contrast="40000"/>
          </a:blip>
          <a:srcRect/>
          <a:stretch>
            <a:fillRect/>
          </a:stretch>
        </p:blipFill>
        <p:spPr bwMode="auto">
          <a:xfrm>
            <a:off x="2143108" y="0"/>
            <a:ext cx="3574936" cy="6572271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pic>
        <p:nvPicPr>
          <p:cNvPr id="5" name="Picture 5" descr="C:\Users\mauriceherault85\Documents\Montfort\Iconographie Montfort\HPBVCAZZ1U81CAY7R6CUCABVMWXWCAJ70H0OCANJOC8WCALKE90ICA75FNQECAAC53R3CAO3N293CAXCPJFUCAK7TP8CCAYKXVTICATZNVJ8CA8AJ0YNCAEER03RCAL27U9UCA3AOJANCA1XYQVQ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00958" y="214290"/>
            <a:ext cx="1643042" cy="2506692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910" y="6215042"/>
            <a:ext cx="8229600" cy="642958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</a:rPr>
              <a:t>1- Una personalidad rica y contrastada</a:t>
            </a:r>
            <a:endParaRPr lang="fr-FR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uriceherault85\Documents\Montfort\Iconographie Montfort\louis-marie-grignon-img121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121240" y="-28321"/>
            <a:ext cx="6715172" cy="6715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5715016"/>
            <a:ext cx="8229600" cy="714372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2- Un líder de </a:t>
            </a:r>
            <a:r>
              <a:rPr lang="fr-FR" b="1" dirty="0" smtClean="0">
                <a:solidFill>
                  <a:srgbClr val="FFFF00"/>
                </a:solidFill>
              </a:rPr>
              <a:t>multitudes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" y="1713137"/>
            <a:ext cx="2800575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uriceherault85\Documents\Montfort\Iconographie Montfort\louis-marie-grignon-img065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107504" y="0"/>
            <a:ext cx="6786610" cy="6786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5373216"/>
            <a:ext cx="8229600" cy="70410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3- Un hombre que incomoda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55" y="2420888"/>
            <a:ext cx="4228245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575" y="-99392"/>
            <a:ext cx="5958612" cy="69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mauriceherault85\Documents\Montfort\Iconographie Montfort\louis-marie-grignon-img052[1]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997312" y="980728"/>
            <a:ext cx="2146688" cy="2146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5715016"/>
            <a:ext cx="8607330" cy="775542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>
                <a:solidFill>
                  <a:srgbClr val="FF0000"/>
                </a:solidFill>
              </a:rPr>
              <a:t>4-</a:t>
            </a:r>
            <a:r>
              <a:rPr lang="fr-FR" dirty="0" smtClean="0"/>
              <a:t> </a:t>
            </a:r>
            <a:r>
              <a:rPr lang="fr-FR" b="1" dirty="0" smtClean="0">
                <a:solidFill>
                  <a:srgbClr val="FF0000"/>
                </a:solidFill>
              </a:rPr>
              <a:t>Un hombre que ama a los pobres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2006863" cy="302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C:\DOCUME~1\cmarsaud\LOCALS~1\Temp\\msotw9_temp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4286850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6" name="Picture 4" descr="C:\DOCUME~1\cmarsaud\LOCALS~1\Temp\\msotw9_temp0.jpg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500033" y="3571876"/>
            <a:ext cx="3972537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63" y="3571875"/>
            <a:ext cx="4325299" cy="3315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7" name="Picture 5" descr="C:\DOCUME~1\cmarsaud\LOCALS~1\Temp\\msotw9_temp0.jpg"/>
          <p:cNvPicPr>
            <a:picLocks noChangeAspect="1" noChangeArrowheads="1"/>
          </p:cNvPicPr>
          <p:nvPr/>
        </p:nvPicPr>
        <p:blipFill>
          <a:blip r:embed="rId5">
            <a:lum bright="10000" contrast="30000"/>
          </a:blip>
          <a:srcRect/>
          <a:stretch>
            <a:fillRect/>
          </a:stretch>
        </p:blipFill>
        <p:spPr bwMode="auto">
          <a:xfrm>
            <a:off x="4805963" y="0"/>
            <a:ext cx="3980847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0" y="5949280"/>
            <a:ext cx="898989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  <a:latin typeface="+mj-lt"/>
              </a:rPr>
              <a:t>5- Un predicador que conmueve los corazones</a:t>
            </a:r>
            <a:endParaRPr lang="fr-FR" sz="3600" b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uriceherault85\Documents\Montfort\Iconographie Montfort\louis-marie-grignon-img061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9512" y="0"/>
            <a:ext cx="6858048" cy="6858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84698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6- Un contemplativo en acción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05190"/>
            <a:ext cx="3556000" cy="386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uriceherault85\Documents\Montfort\Iconographie Montfort\louis-marie-grignon-img098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5000636"/>
            <a:ext cx="8229600" cy="1347046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fr-FR" sz="4000" b="1" dirty="0" smtClean="0">
                <a:solidFill>
                  <a:srgbClr val="FFFF00"/>
                </a:solidFill>
              </a:rPr>
              <a:t>7- Un hombre al servicio de la Iglesia</a:t>
            </a:r>
            <a:br>
              <a:rPr lang="fr-FR" sz="4000" b="1" dirty="0" smtClean="0">
                <a:solidFill>
                  <a:srgbClr val="FFFF00"/>
                </a:solidFill>
              </a:rPr>
            </a:br>
            <a:r>
              <a:rPr lang="fr-FR" sz="4000" b="1" dirty="0" smtClean="0">
                <a:solidFill>
                  <a:srgbClr val="FFFF00"/>
                </a:solidFill>
              </a:rPr>
              <a:t>obediente y contestatario</a:t>
            </a:r>
            <a:endParaRPr lang="fr-FR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28596" y="285728"/>
            <a:ext cx="8286808" cy="58477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atin typeface="Arial Black" pitchFamily="34" charset="0"/>
              </a:rPr>
              <a:t>Algunos datos biográficos</a:t>
            </a:r>
            <a:endParaRPr lang="fr-FR" sz="3200" dirty="0">
              <a:latin typeface="Arial Black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9512" y="968509"/>
            <a:ext cx="4536504" cy="1077218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 Black" pitchFamily="34" charset="0"/>
              </a:rPr>
              <a:t>31 janvier 1673</a:t>
            </a:r>
          </a:p>
          <a:p>
            <a:pPr algn="ctr"/>
            <a:r>
              <a:rPr lang="fr-FR" dirty="0" smtClean="0">
                <a:latin typeface="Arial Black" pitchFamily="34" charset="0"/>
              </a:rPr>
              <a:t> Nacimiento en Montfort-la-Cane </a:t>
            </a:r>
            <a:r>
              <a:rPr lang="fr-FR" dirty="0" smtClean="0">
                <a:latin typeface="Arial Black" pitchFamily="34" charset="0"/>
              </a:rPr>
              <a:t>(cerca de Rennes</a:t>
            </a:r>
            <a:r>
              <a:rPr lang="fr-FR" dirty="0" smtClean="0">
                <a:latin typeface="Arial Black" pitchFamily="34" charset="0"/>
              </a:rPr>
              <a:t>)</a:t>
            </a:r>
            <a:endParaRPr lang="fr-FR" dirty="0">
              <a:latin typeface="Arial Black" pitchFamily="34" charset="0"/>
            </a:endParaRPr>
          </a:p>
        </p:txBody>
      </p:sp>
      <p:pic>
        <p:nvPicPr>
          <p:cNvPr id="18434" name="Picture 2" descr="Maison natale à Montfort-sur-Me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353" y="2089482"/>
            <a:ext cx="3496611" cy="2383405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5278988" y="3465628"/>
            <a:ext cx="3613492" cy="107721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atin typeface="Arial Black" pitchFamily="34" charset="0"/>
                <a:cs typeface="Aharoni" pitchFamily="2" charset="-79"/>
              </a:rPr>
              <a:t>Bautismo</a:t>
            </a:r>
          </a:p>
          <a:p>
            <a:pPr algn="ctr"/>
            <a:r>
              <a:rPr lang="fr-FR" sz="3200" dirty="0" smtClean="0">
                <a:latin typeface="Arial Black" pitchFamily="34" charset="0"/>
                <a:cs typeface="Aharoni" pitchFamily="2" charset="-79"/>
              </a:rPr>
              <a:t> 1 de febrero</a:t>
            </a:r>
            <a:endParaRPr lang="fr-FR" sz="32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4549676"/>
            <a:ext cx="9144000" cy="230832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A su nombre de familia, </a:t>
            </a:r>
            <a:r>
              <a:rPr lang="fr-FR" sz="2800" b="1" dirty="0" smtClean="0"/>
              <a:t>GRIGNION,</a:t>
            </a:r>
            <a:r>
              <a:rPr lang="fr-FR" sz="2000" b="1" dirty="0" smtClean="0"/>
              <a:t> </a:t>
            </a:r>
          </a:p>
          <a:p>
            <a:pPr algn="ctr"/>
            <a:r>
              <a:rPr lang="fr-FR" sz="2000" dirty="0"/>
              <a:t>a</a:t>
            </a:r>
            <a:r>
              <a:rPr lang="fr-FR" sz="2000" dirty="0" smtClean="0"/>
              <a:t>ñadirá </a:t>
            </a:r>
            <a:r>
              <a:rPr lang="fr-FR" sz="2800" b="1" dirty="0" smtClean="0"/>
              <a:t>DE</a:t>
            </a:r>
            <a:r>
              <a:rPr lang="fr-FR" sz="2000" dirty="0" smtClean="0"/>
              <a:t> </a:t>
            </a:r>
            <a:r>
              <a:rPr lang="fr-FR" sz="2800" b="1" dirty="0" smtClean="0"/>
              <a:t>MONTFORT,</a:t>
            </a:r>
            <a:r>
              <a:rPr lang="fr-FR" sz="2800" dirty="0" smtClean="0"/>
              <a:t> </a:t>
            </a:r>
            <a:r>
              <a:rPr lang="fr-FR" sz="2000" dirty="0" smtClean="0"/>
              <a:t>en recuerdo del lugar de su bautismo </a:t>
            </a:r>
          </a:p>
          <a:p>
            <a:pPr algn="ctr"/>
            <a:r>
              <a:rPr lang="fr-FR" sz="2000" dirty="0" smtClean="0"/>
              <a:t>Más tarde, añadirá también </a:t>
            </a:r>
            <a:r>
              <a:rPr lang="fr-FR" sz="2800" b="1" dirty="0" smtClean="0"/>
              <a:t>MARÍA</a:t>
            </a:r>
            <a:r>
              <a:rPr lang="fr-FR" sz="2000" dirty="0" smtClean="0"/>
              <a:t>, </a:t>
            </a:r>
          </a:p>
          <a:p>
            <a:pPr algn="ctr"/>
            <a:r>
              <a:rPr lang="fr-FR" sz="2000" dirty="0" smtClean="0"/>
              <a:t>por su amor a la Virgen María.  De ahí su nombre: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4000" b="1" dirty="0" smtClean="0">
                <a:solidFill>
                  <a:srgbClr val="C00000"/>
                </a:solidFill>
              </a:rPr>
              <a:t>Luis-María Grignion de Montfort</a:t>
            </a:r>
            <a:r>
              <a:rPr lang="fr-FR" sz="4000" dirty="0" smtClean="0">
                <a:solidFill>
                  <a:srgbClr val="C00000"/>
                </a:solidFill>
              </a:rPr>
              <a:t> </a:t>
            </a:r>
            <a:endParaRPr lang="fr-FR" sz="4000" dirty="0"/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28670"/>
            <a:ext cx="3338243" cy="250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uriceherault85\Documents\Montfort\Iconographie Montfort\louis-marie-grignon-img044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77554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8- Un hombre de deseos</a:t>
            </a:r>
            <a:endParaRPr lang="fr-FR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uriceherault85\Documents\Montfort\Iconographie Montfort\louis-marie-grignon-img068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FFC00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1214414" y="0"/>
            <a:ext cx="6858000" cy="6858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857248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9- Un maestro y guía espiritual</a:t>
            </a:r>
            <a:endParaRPr lang="fr-F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720" y="5929330"/>
            <a:ext cx="8229600" cy="704104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10- Un fundador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9223" name="Picture 7" descr="C:\Users\mauriceherault85\Documents\Montfort\Iconographie Montfort\louis-marie-grignon-img088[1]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4429124" y="1214422"/>
            <a:ext cx="2305061" cy="2305061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214282" y="5000636"/>
            <a:ext cx="412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María Luisa Trichet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643438" y="3500438"/>
            <a:ext cx="15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Mathurin</a:t>
            </a:r>
            <a:endParaRPr lang="fr-FR" sz="2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6786578" y="5357826"/>
            <a:ext cx="1385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P. Mulot</a:t>
            </a:r>
            <a:endParaRPr lang="fr-FR" sz="2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5099631" y="357166"/>
            <a:ext cx="3550203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/>
              <a:t>Compañía de María</a:t>
            </a:r>
          </a:p>
          <a:p>
            <a:pPr algn="ctr"/>
            <a:r>
              <a:rPr lang="fr-FR" sz="2400" b="1" dirty="0" smtClean="0"/>
              <a:t>Hermanos y Sacerdotes</a:t>
            </a:r>
            <a:endParaRPr lang="fr-FR" sz="2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759836" y="1775175"/>
            <a:ext cx="316041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Hijas de la Sabiduría</a:t>
            </a:r>
            <a:endParaRPr lang="fr-FR" sz="2400" b="1" dirty="0"/>
          </a:p>
        </p:txBody>
      </p:sp>
      <p:pic>
        <p:nvPicPr>
          <p:cNvPr id="9221" name="Picture 5" descr="C:\Users\mauriceherault85\Documents\Montfort\Iconographie Montfort\louis-marie-grignon-img155[1].jpg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6357950" y="3071810"/>
            <a:ext cx="2305061" cy="2305061"/>
          </a:xfrm>
          <a:prstGeom prst="rect">
            <a:avLst/>
          </a:prstGeom>
          <a:noFill/>
        </p:spPr>
      </p:pic>
      <p:pic>
        <p:nvPicPr>
          <p:cNvPr id="5122" name="Picture 2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492896"/>
            <a:ext cx="3971834" cy="238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montfortlucknow.org/images/prospectus_prayer.jpg"/>
          <p:cNvPicPr>
            <a:picLocks noChangeAspect="1" noChangeArrowheads="1"/>
          </p:cNvPicPr>
          <p:nvPr/>
        </p:nvPicPr>
        <p:blipFill>
          <a:blip r:embed="rId2">
            <a:lum bright="30000" contrast="40000"/>
          </a:blip>
          <a:srcRect/>
          <a:stretch>
            <a:fillRect/>
          </a:stretch>
        </p:blipFill>
        <p:spPr bwMode="auto">
          <a:xfrm>
            <a:off x="2643174" y="0"/>
            <a:ext cx="3823335" cy="671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7"/>
          <p:cNvSpPr txBox="1"/>
          <p:nvPr/>
        </p:nvSpPr>
        <p:spPr>
          <a:xfrm>
            <a:off x="2428860" y="6211669"/>
            <a:ext cx="435771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SS</a:t>
            </a:r>
            <a:r>
              <a:rPr lang="fr-FR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</a:t>
            </a:r>
          </a:p>
          <a:p>
            <a:pPr algn="ctr"/>
            <a:r>
              <a:rPr lang="fr-FR" dirty="0" smtClean="0">
                <a:latin typeface="Aharoni" pitchFamily="2" charset="-79"/>
                <a:cs typeface="Aharoni" pitchFamily="2" charset="-79"/>
              </a:rPr>
              <a:t>SAN LUIS MARÍA DE MONTFORT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85720" y="1857364"/>
            <a:ext cx="2786082" cy="36009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fr-FR" dirty="0" smtClean="0">
              <a:latin typeface="Arial Black" pitchFamily="34" charset="0"/>
            </a:endParaRPr>
          </a:p>
          <a:p>
            <a:pPr algn="ctr"/>
            <a:r>
              <a:rPr lang="fr-FR" sz="2400" dirty="0" smtClean="0">
                <a:latin typeface="Arial Black" pitchFamily="34" charset="0"/>
              </a:rPr>
              <a:t>Un misionero</a:t>
            </a:r>
          </a:p>
          <a:p>
            <a:pPr algn="ctr"/>
            <a:r>
              <a:rPr lang="fr-FR" sz="2400" dirty="0">
                <a:latin typeface="Arial Black" pitchFamily="34" charset="0"/>
              </a:rPr>
              <a:t>v</a:t>
            </a:r>
            <a:r>
              <a:rPr lang="fr-FR" sz="2400" dirty="0" smtClean="0">
                <a:latin typeface="Arial Black" pitchFamily="34" charset="0"/>
              </a:rPr>
              <a:t>ivo, a la manera de los Apóstoles,</a:t>
            </a:r>
          </a:p>
          <a:p>
            <a:pPr algn="ctr"/>
            <a:r>
              <a:rPr lang="fr-FR" sz="2400" dirty="0" smtClean="0">
                <a:latin typeface="Arial Black" pitchFamily="34" charset="0"/>
              </a:rPr>
              <a:t>apasionado</a:t>
            </a:r>
          </a:p>
          <a:p>
            <a:pPr algn="ctr"/>
            <a:r>
              <a:rPr lang="fr-FR" sz="2400" dirty="0" smtClean="0">
                <a:latin typeface="Arial Black" pitchFamily="34" charset="0"/>
              </a:rPr>
              <a:t> en el anuncio de Jesucristo para todos.</a:t>
            </a:r>
            <a:endParaRPr lang="fr-FR" dirty="0" smtClean="0">
              <a:latin typeface="Arial Black" pitchFamily="34" charset="0"/>
            </a:endParaRPr>
          </a:p>
          <a:p>
            <a:pPr algn="ctr"/>
            <a:endParaRPr lang="fr-FR" dirty="0">
              <a:latin typeface="Arial Black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500826" y="1142984"/>
            <a:ext cx="2474787" cy="467820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fr-FR" sz="2000" dirty="0" smtClean="0">
              <a:latin typeface="Arial Black" pitchFamily="34" charset="0"/>
            </a:endParaRPr>
          </a:p>
          <a:p>
            <a:pPr algn="ctr"/>
            <a:r>
              <a:rPr lang="fr-FR" sz="2000" dirty="0" smtClean="0">
                <a:latin typeface="Arial Black" pitchFamily="34" charset="0"/>
              </a:rPr>
              <a:t>Su palabra poderosa, conmueve los corazones.</a:t>
            </a:r>
          </a:p>
          <a:p>
            <a:pPr algn="ctr"/>
            <a:endParaRPr lang="fr-FR" sz="2000" dirty="0" smtClean="0">
              <a:latin typeface="Arial Black" pitchFamily="34" charset="0"/>
            </a:endParaRPr>
          </a:p>
          <a:p>
            <a:pPr algn="ctr"/>
            <a:r>
              <a:rPr lang="fr-FR" sz="2000" dirty="0" smtClean="0">
                <a:latin typeface="Arial Black" pitchFamily="34" charset="0"/>
              </a:rPr>
              <a:t>Con fe</a:t>
            </a:r>
          </a:p>
          <a:p>
            <a:pPr algn="ctr"/>
            <a:r>
              <a:rPr lang="fr-FR" sz="2000" dirty="0">
                <a:latin typeface="Arial Black" pitchFamily="34" charset="0"/>
              </a:rPr>
              <a:t>y</a:t>
            </a:r>
            <a:r>
              <a:rPr lang="fr-FR" sz="2000" dirty="0" smtClean="0">
                <a:latin typeface="Arial Black" pitchFamily="34" charset="0"/>
              </a:rPr>
              <a:t> audacia</a:t>
            </a:r>
            <a:endParaRPr lang="fr-FR" sz="2000" dirty="0">
              <a:latin typeface="Arial Black" pitchFamily="34" charset="0"/>
            </a:endParaRPr>
          </a:p>
          <a:p>
            <a:pPr algn="ctr"/>
            <a:r>
              <a:rPr lang="fr-FR" sz="2000" dirty="0">
                <a:latin typeface="Arial Black" pitchFamily="34" charset="0"/>
              </a:rPr>
              <a:t>l</a:t>
            </a:r>
            <a:r>
              <a:rPr lang="fr-FR" sz="2000" dirty="0" smtClean="0">
                <a:latin typeface="Arial Black" pitchFamily="34" charset="0"/>
              </a:rPr>
              <a:t>anza la llamada</a:t>
            </a:r>
          </a:p>
          <a:p>
            <a:pPr algn="ctr"/>
            <a:r>
              <a:rPr lang="fr-FR" sz="2000" dirty="0">
                <a:latin typeface="Arial Black" pitchFamily="34" charset="0"/>
              </a:rPr>
              <a:t>a</a:t>
            </a:r>
            <a:r>
              <a:rPr lang="fr-FR" sz="2000" dirty="0" smtClean="0">
                <a:latin typeface="Arial Black" pitchFamily="34" charset="0"/>
              </a:rPr>
              <a:t> dar la vida</a:t>
            </a:r>
          </a:p>
          <a:p>
            <a:pPr algn="ctr"/>
            <a:r>
              <a:rPr lang="fr-FR" sz="2000" dirty="0">
                <a:latin typeface="Arial Black" pitchFamily="34" charset="0"/>
              </a:rPr>
              <a:t>p</a:t>
            </a:r>
            <a:r>
              <a:rPr lang="fr-FR" sz="2000" dirty="0" smtClean="0">
                <a:latin typeface="Arial Black" pitchFamily="34" charset="0"/>
              </a:rPr>
              <a:t>or Cristo</a:t>
            </a:r>
          </a:p>
          <a:p>
            <a:pPr algn="ctr"/>
            <a:r>
              <a:rPr lang="fr-FR" sz="2000" dirty="0">
                <a:latin typeface="Arial Black" pitchFamily="34" charset="0"/>
              </a:rPr>
              <a:t>y</a:t>
            </a:r>
            <a:r>
              <a:rPr lang="fr-FR" sz="2000" dirty="0" smtClean="0">
                <a:latin typeface="Arial Black" pitchFamily="34" charset="0"/>
              </a:rPr>
              <a:t> </a:t>
            </a:r>
          </a:p>
          <a:p>
            <a:pPr algn="ctr"/>
            <a:r>
              <a:rPr lang="fr-FR" sz="2000" dirty="0">
                <a:latin typeface="Arial Black" pitchFamily="34" charset="0"/>
              </a:rPr>
              <a:t>p</a:t>
            </a:r>
            <a:r>
              <a:rPr lang="fr-FR" sz="2000" dirty="0" smtClean="0">
                <a:latin typeface="Arial Black" pitchFamily="34" charset="0"/>
              </a:rPr>
              <a:t>or la humanidad.</a:t>
            </a:r>
            <a:endParaRPr lang="fr-FR" dirty="0" smtClean="0">
              <a:latin typeface="Arial Black" pitchFamily="34" charset="0"/>
            </a:endParaRPr>
          </a:p>
          <a:p>
            <a:pPr algn="ctr"/>
            <a:endParaRPr lang="fr-FR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:\DCIM\100OLYMP\P8061100.JPG"/>
          <p:cNvPicPr>
            <a:picLocks noChangeAspect="1" noChangeArrowheads="1"/>
          </p:cNvPicPr>
          <p:nvPr/>
        </p:nvPicPr>
        <p:blipFill>
          <a:blip r:embed="rId2"/>
          <a:srcRect l="5096" r="14919" b="468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lipse 2"/>
          <p:cNvSpPr/>
          <p:nvPr/>
        </p:nvSpPr>
        <p:spPr>
          <a:xfrm>
            <a:off x="642938" y="0"/>
            <a:ext cx="1785937" cy="642938"/>
          </a:xfrm>
          <a:prstGeom prst="ellipse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solidFill>
                  <a:srgbClr val="0070C0"/>
                </a:solidFill>
                <a:latin typeface="Arial Black" pitchFamily="34" charset="0"/>
              </a:rPr>
              <a:t>Europa</a:t>
            </a:r>
            <a:endParaRPr lang="fr-FR" sz="20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214313" y="642938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Francia, Italia, España, </a:t>
            </a:r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Portugal,  </a:t>
            </a: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Bélgica, Holanda, Dinamarca , Inglaterra, Irlanda </a:t>
            </a:r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, </a:t>
            </a:r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Alemania, 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Polonia, Croacia, 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3571875" y="2143125"/>
            <a:ext cx="1714500" cy="714375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solidFill>
                  <a:srgbClr val="1E9229"/>
                </a:solidFill>
                <a:latin typeface="Arial Black" pitchFamily="34" charset="0"/>
              </a:rPr>
              <a:t>África</a:t>
            </a:r>
            <a:endParaRPr lang="fr-FR" sz="2000" dirty="0">
              <a:solidFill>
                <a:srgbClr val="1E9229"/>
              </a:solidFill>
              <a:latin typeface="Arial Black" pitchFamily="34" charset="0"/>
            </a:endParaRPr>
          </a:p>
        </p:txBody>
      </p:sp>
      <p:sp>
        <p:nvSpPr>
          <p:cNvPr id="33798" name="Rectangle 5"/>
          <p:cNvSpPr>
            <a:spLocks noChangeArrowheads="1"/>
          </p:cNvSpPr>
          <p:nvPr/>
        </p:nvSpPr>
        <p:spPr bwMode="auto">
          <a:xfrm>
            <a:off x="3357563" y="2857500"/>
            <a:ext cx="2786062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Senegal, 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Guinea </a:t>
            </a:r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C.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Burkina </a:t>
            </a:r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F. 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Camerún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Gabón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R.C.A., 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Congo Brazza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R.D</a:t>
            </a:r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. del Congo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Rwanda, Burundi</a:t>
            </a: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Tanzania, </a:t>
            </a:r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Malawi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Kenya, Mozambique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U</a:t>
            </a:r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ganda</a:t>
            </a:r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, </a:t>
            </a:r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Zambia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Isla Mauricio, </a:t>
            </a:r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Madagascar</a:t>
            </a:r>
          </a:p>
        </p:txBody>
      </p:sp>
      <p:sp>
        <p:nvSpPr>
          <p:cNvPr id="7" name="Ellipse 6"/>
          <p:cNvSpPr/>
          <p:nvPr/>
        </p:nvSpPr>
        <p:spPr>
          <a:xfrm>
            <a:off x="7215188" y="1714500"/>
            <a:ext cx="1714500" cy="985838"/>
          </a:xfrm>
          <a:prstGeom prst="ellips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solidFill>
                  <a:srgbClr val="FF0000"/>
                </a:solidFill>
                <a:latin typeface="Arial Black" pitchFamily="34" charset="0"/>
              </a:rPr>
              <a:t>Asia</a:t>
            </a:r>
            <a:endParaRPr lang="fr-FR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3800" name="Rectangle 7"/>
          <p:cNvSpPr>
            <a:spLocks noChangeArrowheads="1"/>
          </p:cNvSpPr>
          <p:nvPr/>
        </p:nvSpPr>
        <p:spPr bwMode="auto">
          <a:xfrm>
            <a:off x="7143750" y="2786063"/>
            <a:ext cx="164306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Birmania</a:t>
            </a: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India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Malasia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Singapur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Tailandia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Filipinas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6715125" y="4500563"/>
            <a:ext cx="2000250" cy="642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latin typeface="Arial Black" pitchFamily="34" charset="0"/>
              </a:rPr>
              <a:t>Oceanía</a:t>
            </a:r>
            <a:endParaRPr lang="fr-FR" sz="2000" dirty="0">
              <a:latin typeface="Arial Black" pitchFamily="34" charset="0"/>
            </a:endParaRPr>
          </a:p>
        </p:txBody>
      </p:sp>
      <p:sp>
        <p:nvSpPr>
          <p:cNvPr id="33802" name="Rectangle 9"/>
          <p:cNvSpPr>
            <a:spLocks noChangeArrowheads="1"/>
          </p:cNvSpPr>
          <p:nvPr/>
        </p:nvSpPr>
        <p:spPr bwMode="auto">
          <a:xfrm>
            <a:off x="6929438" y="5143500"/>
            <a:ext cx="2000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Indonesia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Papuasia </a:t>
            </a:r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N.G.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Fidji</a:t>
            </a: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Tonga</a:t>
            </a:r>
          </a:p>
        </p:txBody>
      </p:sp>
      <p:sp>
        <p:nvSpPr>
          <p:cNvPr id="11" name="Ellipse 10"/>
          <p:cNvSpPr/>
          <p:nvPr/>
        </p:nvSpPr>
        <p:spPr>
          <a:xfrm>
            <a:off x="0" y="1928813"/>
            <a:ext cx="2571750" cy="714375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solidFill>
                  <a:srgbClr val="002060"/>
                </a:solidFill>
                <a:latin typeface="Arial Black" pitchFamily="34" charset="0"/>
              </a:rPr>
              <a:t>América del Norte</a:t>
            </a:r>
            <a:endParaRPr lang="fr-FR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642938" y="2571750"/>
            <a:ext cx="114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Canadá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U.S.A.</a:t>
            </a:r>
          </a:p>
        </p:txBody>
      </p:sp>
      <p:sp>
        <p:nvSpPr>
          <p:cNvPr id="14" name="Ellipse 13"/>
          <p:cNvSpPr/>
          <p:nvPr/>
        </p:nvSpPr>
        <p:spPr>
          <a:xfrm>
            <a:off x="0" y="3286125"/>
            <a:ext cx="2214563" cy="1357313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solidFill>
                  <a:srgbClr val="C00000"/>
                </a:solidFill>
                <a:latin typeface="Arial Black" pitchFamily="34" charset="0"/>
              </a:rPr>
              <a:t>Antillas</a:t>
            </a:r>
            <a:endParaRPr lang="fr-FR" sz="20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solidFill>
                  <a:srgbClr val="C00000"/>
                </a:solidFill>
                <a:latin typeface="Arial Black" pitchFamily="34" charset="0"/>
              </a:rPr>
              <a:t>América Central </a:t>
            </a:r>
            <a:endParaRPr lang="fr-FR" sz="20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C00000"/>
                </a:solidFill>
                <a:latin typeface="Arial Black" pitchFamily="34" charset="0"/>
              </a:rPr>
              <a:t>y</a:t>
            </a:r>
            <a:r>
              <a:rPr lang="fr-FR" sz="2000" dirty="0" smtClean="0">
                <a:solidFill>
                  <a:srgbClr val="C00000"/>
                </a:solidFill>
                <a:latin typeface="Arial Black" pitchFamily="34" charset="0"/>
              </a:rPr>
              <a:t> del Sur</a:t>
            </a:r>
            <a:endParaRPr lang="fr-FR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57188" y="4549775"/>
            <a:ext cx="15716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Haití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Nicaragua</a:t>
            </a: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Bolivia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Colombia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Ecuador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Perú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Argentina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Brasil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214546" y="1"/>
            <a:ext cx="692945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  <a:latin typeface="Arial Black" pitchFamily="34" charset="0"/>
              </a:rPr>
              <a:t>LA </a:t>
            </a:r>
            <a:r>
              <a:rPr lang="fr-FR" sz="2800" b="1" dirty="0" smtClean="0">
                <a:solidFill>
                  <a:srgbClr val="FFFF00"/>
                </a:solidFill>
                <a:latin typeface="Arial Black" pitchFamily="34" charset="0"/>
              </a:rPr>
              <a:t>FAMILIA MONTFORTIANA EN EL MUNDO</a:t>
            </a:r>
            <a:endParaRPr lang="fr-FR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C:\Users\mauriceherault85\Documents\Montfort\Iconographie Montfort\07SLorPano02St%20Louis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10720"/>
            <a:ext cx="2865458" cy="644728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47109" name="Picture 5" descr="Im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14290"/>
            <a:ext cx="2803977" cy="641034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</p:pic>
      <p:sp>
        <p:nvSpPr>
          <p:cNvPr id="7" name="Rectangle 6"/>
          <p:cNvSpPr/>
          <p:nvPr/>
        </p:nvSpPr>
        <p:spPr>
          <a:xfrm>
            <a:off x="-285784" y="3000372"/>
            <a:ext cx="9783897" cy="1446550"/>
          </a:xfrm>
          <a:prstGeom prst="rect">
            <a:avLst/>
          </a:prstGeom>
          <a:solidFill>
            <a:srgbClr val="FFC000"/>
          </a:solidFill>
          <a:scene3d>
            <a:camera prst="isometricOffAxis1Right"/>
            <a:lightRig rig="threePt" dir="t"/>
          </a:scene3d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HEREDEROS DE UNA HISTORIA</a:t>
            </a:r>
            <a:endParaRPr lang="fr-FR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InvenTORES De un futuro</a:t>
            </a:r>
            <a:endParaRPr lang="fr-FR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pic>
        <p:nvPicPr>
          <p:cNvPr id="47110" name="Picture 6" descr="C:\Users\mauriceherault85\Documents\Montfort\Iconographie Montfort\imagesCALWJEE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0"/>
            <a:ext cx="2286016" cy="262760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sp>
        <p:nvSpPr>
          <p:cNvPr id="14" name="ZoneTexte 13"/>
          <p:cNvSpPr txBox="1"/>
          <p:nvPr/>
        </p:nvSpPr>
        <p:spPr>
          <a:xfrm>
            <a:off x="3357554" y="4345852"/>
            <a:ext cx="6072230" cy="2308324"/>
          </a:xfrm>
          <a:prstGeom prst="rect">
            <a:avLst/>
          </a:prstGeom>
          <a:solidFill>
            <a:srgbClr val="00B0F0"/>
          </a:solidFill>
          <a:effectLst>
            <a:glow rad="101600">
              <a:srgbClr val="FFFF00">
                <a:alpha val="60000"/>
              </a:srgbClr>
            </a:glow>
          </a:effectLst>
          <a:scene3d>
            <a:camera prst="isometricOffAxis1Right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rgbClr val="C00000"/>
                </a:solidFill>
                <a:latin typeface="Copperplate Gothic Bold" pitchFamily="34" charset="0"/>
              </a:rPr>
              <a:t>HIJAS DE LA SABIDURÍA</a:t>
            </a:r>
          </a:p>
          <a:p>
            <a:pPr algn="ctr">
              <a:defRPr/>
            </a:pPr>
            <a:r>
              <a:rPr lang="fr-FR" sz="2400" b="1" dirty="0" smtClean="0">
                <a:solidFill>
                  <a:srgbClr val="C00000"/>
                </a:solidFill>
                <a:latin typeface="Copperplate Gothic Bold" pitchFamily="34" charset="0"/>
              </a:rPr>
              <a:t>Misioneros </a:t>
            </a:r>
            <a:r>
              <a:rPr lang="fr-FR" sz="2400" b="1" dirty="0" smtClean="0">
                <a:solidFill>
                  <a:srgbClr val="C00000"/>
                </a:solidFill>
                <a:latin typeface="Copperplate Gothic Bold" pitchFamily="34" charset="0"/>
                <a:cs typeface="+mn-cs"/>
              </a:rPr>
              <a:t>montfortianos</a:t>
            </a:r>
            <a:endParaRPr lang="fr-FR" sz="2400" b="1" dirty="0">
              <a:solidFill>
                <a:srgbClr val="C00000"/>
              </a:solidFill>
              <a:latin typeface="Copperplate Gothic Bold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rgbClr val="C00000"/>
                </a:solidFill>
                <a:latin typeface="Copperplate Gothic Bold" pitchFamily="34" charset="0"/>
              </a:rPr>
              <a:t>Hermanos</a:t>
            </a:r>
            <a:r>
              <a:rPr lang="fr-FR" sz="2400" b="1" dirty="0" smtClean="0">
                <a:solidFill>
                  <a:srgbClr val="C00000"/>
                </a:solidFill>
                <a:latin typeface="Copperplate Gothic Bold" pitchFamily="34" charset="0"/>
                <a:cs typeface="+mn-cs"/>
              </a:rPr>
              <a:t> </a:t>
            </a:r>
            <a:r>
              <a:rPr lang="fr-FR" sz="2400" b="1" dirty="0">
                <a:solidFill>
                  <a:srgbClr val="C00000"/>
                </a:solidFill>
                <a:latin typeface="Copperplate Gothic Bold" pitchFamily="34" charset="0"/>
                <a:cs typeface="+mn-cs"/>
              </a:rPr>
              <a:t>de </a:t>
            </a:r>
            <a:r>
              <a:rPr lang="fr-FR" sz="2400" b="1" dirty="0" smtClean="0">
                <a:solidFill>
                  <a:srgbClr val="C00000"/>
                </a:solidFill>
                <a:latin typeface="Copperplate Gothic Bold" pitchFamily="34" charset="0"/>
                <a:cs typeface="+mn-cs"/>
              </a:rPr>
              <a:t>san gabriel</a:t>
            </a:r>
            <a:endParaRPr lang="fr-FR" sz="2400" b="1" dirty="0">
              <a:solidFill>
                <a:srgbClr val="C00000"/>
              </a:solidFill>
              <a:latin typeface="Copperplate Gothic Bold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smtClean="0">
                <a:solidFill>
                  <a:srgbClr val="C00000"/>
                </a:solidFill>
                <a:latin typeface="Copperplate Gothic Bold" pitchFamily="34" charset="0"/>
                <a:cs typeface="+mn-cs"/>
              </a:rPr>
              <a:t>Numerosos </a:t>
            </a:r>
            <a:r>
              <a:rPr lang="fr-FR" sz="2400" b="1" dirty="0" smtClean="0">
                <a:solidFill>
                  <a:srgbClr val="C00000"/>
                </a:solidFill>
                <a:latin typeface="Copperplate Gothic Bold" pitchFamily="34" charset="0"/>
                <a:cs typeface="+mn-cs"/>
              </a:rPr>
              <a:t>laicos vinculados </a:t>
            </a:r>
            <a:r>
              <a:rPr lang="fr-FR" sz="2400" b="1" dirty="0" smtClean="0">
                <a:solidFill>
                  <a:srgbClr val="C00000"/>
                </a:solidFill>
                <a:latin typeface="Copperplate Gothic Bold" pitchFamily="34" charset="0"/>
              </a:rPr>
              <a:t>con</a:t>
            </a:r>
            <a:r>
              <a:rPr lang="fr-FR" sz="2400" b="1" dirty="0" smtClean="0">
                <a:solidFill>
                  <a:srgbClr val="C00000"/>
                </a:solidFill>
                <a:latin typeface="Copperplate Gothic Bold" pitchFamily="34" charset="0"/>
                <a:cs typeface="+mn-cs"/>
              </a:rPr>
              <a:t> cada una de las </a:t>
            </a:r>
            <a:r>
              <a:rPr lang="fr-FR" sz="2400" b="1" dirty="0">
                <a:solidFill>
                  <a:srgbClr val="C00000"/>
                </a:solidFill>
                <a:latin typeface="Copperplate Gothic Bold" pitchFamily="34" charset="0"/>
                <a:cs typeface="+mn-cs"/>
              </a:rPr>
              <a:t>3 </a:t>
            </a:r>
            <a:r>
              <a:rPr lang="fr-FR" sz="2400" b="1" dirty="0" smtClean="0">
                <a:solidFill>
                  <a:srgbClr val="C00000"/>
                </a:solidFill>
                <a:latin typeface="Copperplate Gothic Bold" pitchFamily="34" charset="0"/>
                <a:cs typeface="+mn-cs"/>
              </a:rPr>
              <a:t>congregaciones  </a:t>
            </a:r>
            <a:endParaRPr lang="fr-FR" sz="2400" b="1" dirty="0">
              <a:solidFill>
                <a:srgbClr val="C00000"/>
              </a:solidFill>
              <a:latin typeface="Copperplate Gothic Bold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3200" dirty="0" smtClean="0">
              <a:latin typeface="Arial Black" pitchFamily="34" charset="0"/>
            </a:endParaRPr>
          </a:p>
          <a:p>
            <a:pPr algn="ctr"/>
            <a:r>
              <a:rPr lang="fr-FR" sz="3200" dirty="0" smtClean="0">
                <a:latin typeface="Arial Black" pitchFamily="34" charset="0"/>
              </a:rPr>
              <a:t>Su vida (1673-1716) es coetánea</a:t>
            </a:r>
          </a:p>
          <a:p>
            <a:pPr algn="ctr"/>
            <a:r>
              <a:rPr lang="fr-FR" sz="3200" dirty="0">
                <a:latin typeface="Arial Black" pitchFamily="34" charset="0"/>
              </a:rPr>
              <a:t>c</a:t>
            </a:r>
            <a:r>
              <a:rPr lang="fr-FR" sz="3200" dirty="0" smtClean="0">
                <a:latin typeface="Arial Black" pitchFamily="34" charset="0"/>
              </a:rPr>
              <a:t>on parte del reinado</a:t>
            </a:r>
          </a:p>
          <a:p>
            <a:pPr algn="ctr"/>
            <a:r>
              <a:rPr lang="fr-FR" sz="3200" dirty="0" smtClean="0">
                <a:latin typeface="Arial Black" pitchFamily="34" charset="0"/>
              </a:rPr>
              <a:t>del reinado de Luis XIV (1643-1715)</a:t>
            </a:r>
          </a:p>
          <a:p>
            <a:pPr algn="ctr"/>
            <a:endParaRPr lang="fr-FR" sz="3200" dirty="0" smtClean="0">
              <a:latin typeface="Arial Black" pitchFamily="34" charset="0"/>
            </a:endParaRPr>
          </a:p>
          <a:p>
            <a:pPr algn="ctr"/>
            <a:r>
              <a:rPr lang="fr-FR" sz="3200" dirty="0" smtClean="0">
                <a:latin typeface="Arial Black" pitchFamily="34" charset="0"/>
              </a:rPr>
              <a:t>Monarca absoluto </a:t>
            </a:r>
            <a:r>
              <a:rPr lang="fr-FR" sz="3200" dirty="0">
                <a:latin typeface="Arial Black" pitchFamily="34" charset="0"/>
              </a:rPr>
              <a:t>a</a:t>
            </a:r>
            <a:r>
              <a:rPr lang="fr-FR" sz="3200" dirty="0" smtClean="0">
                <a:latin typeface="Arial Black" pitchFamily="34" charset="0"/>
              </a:rPr>
              <a:t> partir de 1661</a:t>
            </a:r>
          </a:p>
          <a:p>
            <a:pPr algn="ctr"/>
            <a:endParaRPr lang="fr-FR" sz="3200" dirty="0" smtClean="0">
              <a:latin typeface="Arial Black" pitchFamily="34" charset="0"/>
            </a:endParaRPr>
          </a:p>
          <a:p>
            <a:pPr algn="ctr"/>
            <a:r>
              <a:rPr lang="fr-FR" sz="3200" dirty="0" smtClean="0">
                <a:latin typeface="Arial Black" pitchFamily="34" charset="0"/>
              </a:rPr>
              <a:t>Siglo de las artes, </a:t>
            </a:r>
          </a:p>
          <a:p>
            <a:pPr algn="ctr"/>
            <a:r>
              <a:rPr lang="fr-FR" sz="3200" dirty="0">
                <a:latin typeface="Arial Black" pitchFamily="34" charset="0"/>
              </a:rPr>
              <a:t>d</a:t>
            </a:r>
            <a:r>
              <a:rPr lang="fr-FR" sz="3200" dirty="0" smtClean="0">
                <a:latin typeface="Arial Black" pitchFamily="34" charset="0"/>
              </a:rPr>
              <a:t>e las letras, de la música …</a:t>
            </a:r>
          </a:p>
          <a:p>
            <a:pPr algn="ctr"/>
            <a:r>
              <a:rPr lang="fr-FR" sz="3200" dirty="0" smtClean="0">
                <a:latin typeface="Arial Black" pitchFamily="34" charset="0"/>
              </a:rPr>
              <a:t>Versailles…</a:t>
            </a:r>
          </a:p>
          <a:p>
            <a:pPr algn="ctr"/>
            <a:endParaRPr lang="fr-FR" sz="3200" dirty="0" smtClean="0">
              <a:latin typeface="Arial Black" pitchFamily="34" charset="0"/>
            </a:endParaRPr>
          </a:p>
          <a:p>
            <a:pPr algn="ctr"/>
            <a:r>
              <a:rPr lang="fr-FR" sz="3200" dirty="0" smtClean="0">
                <a:latin typeface="Arial Black" pitchFamily="34" charset="0"/>
              </a:rPr>
              <a:t>Pero también de guerras y</a:t>
            </a:r>
          </a:p>
          <a:p>
            <a:pPr algn="ctr"/>
            <a:r>
              <a:rPr lang="fr-FR" sz="3200" dirty="0">
                <a:latin typeface="Arial Black" pitchFamily="34" charset="0"/>
              </a:rPr>
              <a:t>m</a:t>
            </a:r>
            <a:r>
              <a:rPr lang="fr-FR" sz="3200" dirty="0" smtClean="0">
                <a:latin typeface="Arial Black" pitchFamily="34" charset="0"/>
              </a:rPr>
              <a:t>iserias para la población…</a:t>
            </a:r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5/5c/Palace_of_Versailles.jpg/791px-Palace_of_Versaill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-56621"/>
            <a:ext cx="6215106" cy="4700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://www.luxuo.fr/wp-content/uploads/louis_xiv_of_fran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2954" y="0"/>
            <a:ext cx="2151046" cy="3058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://histoire-geographie.ac-dijon.fr/UserFiles/Image/LeNainRepa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47595"/>
            <a:ext cx="3143240" cy="2410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http://www.aix-mrs.iufm.fr/formations/filieres/hge/boiteaidee/quatrieme/iconographie/troisordres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4420205"/>
            <a:ext cx="2857488" cy="2437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http://tnlouisxiv.tableau-noir.net/siecle_de_louis_xiv/conseil_du__ro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942758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60" name="AutoShape 12" descr="data:image/jpg;base64,/9j/4AAQSkZJRgABAQAAAQABAAD/2wCEAAkGBhQSEBUUExMUFRUTFxoYGRcYGBgaGBsYHiAXIBgYGiAcJyciGhwkHBwYJC8gIzMtLTguHiAxOTAtNSc3LCkBCQoKDgwOFw8PGiwkHBwsNCwsKSwsLCkpKSksLCkpLCwsLCwsKSkpLCkpLCksKSksKSwsLCwpLCwsKSwsKSwsKf/AABEIAFkAgAMBIgACEQEDEQH/xAAbAAACAwEBAQAAAAAAAAAAAAADBQQGBwIBAP/EAD0QAAIBAgQEBAMFBgUFAQAAAAECEQMhAAQSMQUGQVETImFxMoGRFEKxwfAjUqHR4fFDYnKCkhUkM1NzFv/EABgBAQEBAQEAAAAAAAAAAAAAAAABAgME/8QAHhEBAAICAgMBAAAAAAAAAAAAAAEREmETIQIxQQP/2gAMAwEAAhEDEQA/AEfLnBkfK0mZVJZRNhiY/LlI/wCGn0wTlDMIcjRPULB+VsNFhpIx4vKZiXYkPKVA701+mPDynRG1JfpiyInbBqdGd8TKSlVHLNLpST6DEXMcoIbhFPcBYPvi7VMsov7W647yiIe4INo3+mGUpSm0+XFCj9msd4Bt/PHj8ur0VfoMaQlFXGkwSPSP1/XC3NcOC2Fu1rYmS0plHlFG3UA99IwduU6Kj/xqx9QPrh+uWYnY3xxcPB2vPfFsKqXKdF7eCgPoojHr8o0lsaSX9Bi00qiKARuR16YNWphiIEG1jIPyHbe+JlIpp5Pof+pPoMEbkyhsKdP/AIjFsNFfpvgq5eBI2wylaUtuUqCm1NZ6wo+mIvE+X6aUqjCmo0oxmPTF5KqTcX98QuYMsPslaCBNN7f7TbFjylKVLkyh/wBlSntP1nDw0BNre39f1+OF/Kyj7JQj9wf3w2nF8vckCUckQJnb1kYn0iwHwg+8fniKr3HQDbbDBBI6dPz/AKYxKo2aJBsBHTY/r9e+Pabgja+O6tEE3/HAnQmxgj13/P8ALATftO0iSCLnf2Efn9MfVuIWiBB7/q2AU6fTV6T/AGwKqIv79bYg7+1KLhf44Dmq+ozpH54BGOoxUeIcTuHk6rgkdR+fviPkwdVvnjrjPE2y9EMoGtmCqOknr8sFMaGYQsSmogMwIBtIPbEivVG0j2jFP4BUqpKVKbqhaFJAgfNbbgiD/TFjVMJiixGyoNxGFHHXC06t7aGt/tOHKELuMKOYnpihVt/hsTE9jhAQcnLORoGfuYZ6bxO+K5yxW/7SkBVjyDyz+An+Wxw3pz1ap6uFfSB949jABMT0+eOkx2hpTy5+v6OGFBIEYUeOAzftKkavL5GOpYEEyQVP4bQIwDiOeJgJUqAAnVuJGwKx9b9O22M0WfU82rFlEyu/T6d8fGkO+FVEU3pkLTqsniVCJIsxJI1Qfi0uJ9/lgFThybjLVPx6e/v9MKLNs1WWmJd1Ub73PsOuEmT5nauXFKjqRI3AliZ9gto7m+IXGeX6usGnTgTI3MeUbxNyS3pERgvAKD5ZXV8vWbVU1AqhgD9n6jzeUz7L2OLEQGFLj1GBrUo3Vdo9DJv7xffrg68by5PX+H88R6VYOIOWqqQgXzI8EjVZdJJA2A1X7tAEdsbt+wbb91/X/NtthjCWBmuYQ6sumEJsQ6qYUg3naYvPS3qYnEeJDMeGpZAqNqPmpkkj4Yg9x17zhmMygLFqNREWkCHamoE+ZWnSO5WNMN8XUDB6QRmMKvf/ABJ2Jg6djBUx2M9sIgsnyfFGSt4dJFga2LfFZyC0Q28qtj6nYYlU+ZKrPoKeamQTp+FgQ1iGMiIJPaBOHNHLxqhV2B2qXI1xM3JuLDvfYYjV8vU11BTRWlXgGoyjUWcqCSRuD8XT7sTe9SWHmubVRVhGLsdOk2EiNz0H8+uInGOJeLl6qEaW8JjBFyIO3b23wXM06jZyk5ptpBeGWSADpgvPlWb+X2sDjzmVtOVaJ+DYAzH7WbKJ0gEX9b204kRBZVwOgmVySGuiVUKLClRINzMsbTMSI6YFTbI1XI8OpR1kaSIIAgAjVq0qJBPzwLhnMbGglOqPKUAlZU9usqenbEGhRorVBVzIaR9w72EgDGvoZcQyRowaWarFDYsFLr/8ydRiFItexjvjk53M03AFSkyaQkkL4YItuwmRp6AmAN8SafFWpzpBM7liz7WuSSRGPG5iqzIi/btf674gh5TmIoWmVg6joVSCxkMCogzaZBA6nE2nzFTY6nrPTUkeUa1bUAQSIdpWAPmu/TCatxrTKlFDaj5Y0rovpI6GY9OtuuC02o1p10SCoF1ZxAuCbaha3TrvihqvMqoNNOsXmwLCrIJnbzQTM79emOqPM7Rep2iYm09zffb2xU87wZwzlVbw0I8zdARIMkCRP3oAmPn9/wBBd08lSi53K+JBkf6oHzGJQteW5hq7N4lrA6pnYA/OBYzcnbbBMvzPWtqoVIvcs4uJ9Otvpij18rVoMA4KzNwwf3nSTfax6HErLcWrgWqMgEmYG2/Tf++LQ0biedbwizrT8KBqFRmggkWIJ32t3OI+VSr5VdqfnuwBZS0LItYiAVubxGKlT47X0AmozHrqVI691k2+dxbpiRS5vdTqNOk7ruYiBEG46QAIxmg9zmYanqZq1FfDIDAtUtuAhuWImDMjb0vN4S5qlpc1NIuqvUWDIHmkj7yuPyMXrFPjdGqSXo6WZTqcVCDFiYJU7jv9MOMlnqFEi7+UfCSpMEsPiiGE6rzfucWQ88d9QbVS06J+OJe0mSTC/FFjv2wl5jzA+zV2DhmCNEaxBgghSTGkCbemJFLNeIQTUfRBkBC0k6yCYmIlP+BnfCzmGgn2WtprL8DWkDpexg3xI9gfBMgrUKczdBaLGwwary0jbSpB6D8jsJ7Y54PxdafD6dZgYWmtup2Aj09egnAzzlUNMmmiMxeFJPlVQACTs06pMdj3xewKry7UQgoSYM+WVve8MYO5tI6fLr7BmDHlUWHxgbgzHkPUW/rufMcYrVQQrMBIJ8Nb2IIU2E2jUAYMxYG8rg+drNIqoulRdiCDJOxkmfL6dsLkDzvL4rxICxb7p6bTv+GI2W5ERZLE3EAgkQTsbA7dsN85xyjl4FQkFhICKT77W/uO+In/AOspB4IhfC1yXQsST5VsxAYgHy74z2r3iPKA+z6UdiVYvGqxtsAAB8/TCH/olSBocG8kEKwtBv3267YtdDmOlUVSjA2Bibj0K7i3fEPi2YSrT0sWUSCCjQbbCOo9CI9jfCJkRM5wd/BZqoTy6FUxEGb2HoLltrbYW5WnSAtUgCJ0yRctMxuQRceo3OI+bpMp1CozKIjXJMWECPQC0Y8kqwJWL9QSd/8ALDbenvjSHuS4bSrosOmoi6TDg3sR36/2wOtygVaXokypAgkDVPlY3BKdwBMdbYBwtqSsDVam4II0eZhpO9jDCIWCZNjtIh3lKCeIq0daJMvpqNIUb9fL79+p2xBXMpw2k1XSoqqCWhw4cKBsCugOTAIMGxj5H4hy4Vc+GS6gLJ0MrCNUC8au8D0tO7niFavlqzLqFRejaabau0/eDRuGv/A4hcQ4hWqOr0yqVFTSFICgiZNnvuQQR1Avi9hJlsi9ZYVkiT5BUUd97iT8O8m2B8X4JWWiy1EawY2vYC5t7AX/ACjAn5cqqQSpk/uuhuZuJg/2x3rCUq3iJVDMjAwq6dmjUZgeaNh3GNQJnAuKZdcpRRqyg+GJGtexsQf1fE37bliCFqpDbjUl9+zT+GMXx9jpxbYybll8/RFg8+mpY/HHL8VQiA6j/cs4xEbY5xOHZk2nMvQbStV6YEhviWdXmi4m98DOTydoemRp0x4ixHU/6r7+gxjr9MdnF4tmTacs1Clen4amIsFJPzHpA+WDnPKZ6z0Jj+EmfpjHKW2B5vbE4trk1jOZykIk00btKSR8zgFPSRIdTf8AeX8v1tjITjzF4tpk2R0Rl85Q7WJQ97QTgdPKIWs2lfR4APQqLgWG/wAsY/glHDi2ZNbrUXVvLWDqC0apG+919e2/tgwziKJambXsvij1goRU6DcRbGVUsSMvtice1yamudy7RodbSSNQQi/3lOkzfdrW74i8VzNFqbnxUJCt5WaYkbAQPSMZZm98RcWPz2ZP/9k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55575" y="-403225"/>
            <a:ext cx="1219200" cy="847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62" name="AutoShape 14" descr="data:image/jpg;base64,/9j/4AAQSkZJRgABAQAAAQABAAD/2wCEAAkGBhQSEBUUExMUFRUTFxoYGRcYGBgaGBsYHiAXIBgYGiAcJyciGhwkHBwYJC8gIzMtLTguHiAxOTAtNSc3LCkBCQoKDgwOFw8PGiwkHBwsNCwsKSwsLCkpKSksLCkpLCwsLCwsKSkpLCkpLCksKSksKSwsLCwpLCwsKSwsKSwsKf/AABEIAFkAgAMBIgACEQEDEQH/xAAbAAACAwEBAQAAAAAAAAAAAAADBQQGBwIBAP/EAD0QAAIBAgQEBAMFBgUFAQAAAAECEQMhAAQSMQUGQVETImFxMoGRFEKxwfAjUqHR4fFDYnKCkhUkM1NzFv/EABgBAQEBAQEAAAAAAAAAAAAAAAABAgME/8QAHhEBAAICAgMBAAAAAAAAAAAAAAEREmETIQIxQQP/2gAMAwEAAhEDEQA/AEfLnBkfK0mZVJZRNhiY/LlI/wCGn0wTlDMIcjRPULB+VsNFhpIx4vKZiXYkPKVA701+mPDynRG1JfpiyInbBqdGd8TKSlVHLNLpST6DEXMcoIbhFPcBYPvi7VMsov7W647yiIe4INo3+mGUpSm0+XFCj9msd4Bt/PHj8ur0VfoMaQlFXGkwSPSP1/XC3NcOC2Fu1rYmS0plHlFG3UA99IwduU6Kj/xqx9QPrh+uWYnY3xxcPB2vPfFsKqXKdF7eCgPoojHr8o0lsaSX9Bi00qiKARuR16YNWphiIEG1jIPyHbe+JlIpp5Pof+pPoMEbkyhsKdP/AIjFsNFfpvgq5eBI2wylaUtuUqCm1NZ6wo+mIvE+X6aUqjCmo0oxmPTF5KqTcX98QuYMsPslaCBNN7f7TbFjylKVLkyh/wBlSntP1nDw0BNre39f1+OF/Kyj7JQj9wf3w2nF8vckCUckQJnb1kYn0iwHwg+8fniKr3HQDbbDBBI6dPz/AKYxKo2aJBsBHTY/r9e+Pabgja+O6tEE3/HAnQmxgj13/P8ALATftO0iSCLnf2Efn9MfVuIWiBB7/q2AU6fTV6T/AGwKqIv79bYg7+1KLhf44Dmq+ozpH54BGOoxUeIcTuHk6rgkdR+fviPkwdVvnjrjPE2y9EMoGtmCqOknr8sFMaGYQsSmogMwIBtIPbEivVG0j2jFP4BUqpKVKbqhaFJAgfNbbgiD/TFjVMJiixGyoNxGFHHXC06t7aGt/tOHKELuMKOYnpihVt/hsTE9jhAQcnLORoGfuYZ6bxO+K5yxW/7SkBVjyDyz+An+Wxw3pz1ap6uFfSB949jABMT0+eOkx2hpTy5+v6OGFBIEYUeOAzftKkavL5GOpYEEyQVP4bQIwDiOeJgJUqAAnVuJGwKx9b9O22M0WfU82rFlEyu/T6d8fGkO+FVEU3pkLTqsniVCJIsxJI1Qfi0uJ9/lgFThybjLVPx6e/v9MKLNs1WWmJd1Ub73PsOuEmT5nauXFKjqRI3AliZ9gto7m+IXGeX6usGnTgTI3MeUbxNyS3pERgvAKD5ZXV8vWbVU1AqhgD9n6jzeUz7L2OLEQGFLj1GBrUo3Vdo9DJv7xffrg68by5PX+H88R6VYOIOWqqQgXzI8EjVZdJJA2A1X7tAEdsbt+wbb91/X/NtthjCWBmuYQ6sumEJsQ6qYUg3naYvPS3qYnEeJDMeGpZAqNqPmpkkj4Yg9x17zhmMygLFqNREWkCHamoE+ZWnSO5WNMN8XUDB6QRmMKvf/ABJ2Jg6djBUx2M9sIgsnyfFGSt4dJFga2LfFZyC0Q28qtj6nYYlU+ZKrPoKeamQTp+FgQ1iGMiIJPaBOHNHLxqhV2B2qXI1xM3JuLDvfYYjV8vU11BTRWlXgGoyjUWcqCSRuD8XT7sTe9SWHmubVRVhGLsdOk2EiNz0H8+uInGOJeLl6qEaW8JjBFyIO3b23wXM06jZyk5ptpBeGWSADpgvPlWb+X2sDjzmVtOVaJ+DYAzH7WbKJ0gEX9b204kRBZVwOgmVySGuiVUKLClRINzMsbTMSI6YFTbI1XI8OpR1kaSIIAgAjVq0qJBPzwLhnMbGglOqPKUAlZU9usqenbEGhRorVBVzIaR9w72EgDGvoZcQyRowaWarFDYsFLr/8ydRiFItexjvjk53M03AFSkyaQkkL4YItuwmRp6AmAN8SafFWpzpBM7liz7WuSSRGPG5iqzIi/btf674gh5TmIoWmVg6joVSCxkMCogzaZBA6nE2nzFTY6nrPTUkeUa1bUAQSIdpWAPmu/TCatxrTKlFDaj5Y0rovpI6GY9OtuuC02o1p10SCoF1ZxAuCbaha3TrvihqvMqoNNOsXmwLCrIJnbzQTM79emOqPM7Rep2iYm09zffb2xU87wZwzlVbw0I8zdARIMkCRP3oAmPn9/wBBd08lSi53K+JBkf6oHzGJQteW5hq7N4lrA6pnYA/OBYzcnbbBMvzPWtqoVIvcs4uJ9Otvpij18rVoMA4KzNwwf3nSTfax6HErLcWrgWqMgEmYG2/Tf++LQ0biedbwizrT8KBqFRmggkWIJ32t3OI+VSr5VdqfnuwBZS0LItYiAVubxGKlT47X0AmozHrqVI691k2+dxbpiRS5vdTqNOk7ruYiBEG46QAIxmg9zmYanqZq1FfDIDAtUtuAhuWImDMjb0vN4S5qlpc1NIuqvUWDIHmkj7yuPyMXrFPjdGqSXo6WZTqcVCDFiYJU7jv9MOMlnqFEi7+UfCSpMEsPiiGE6rzfucWQ88d9QbVS06J+OJe0mSTC/FFjv2wl5jzA+zV2DhmCNEaxBgghSTGkCbemJFLNeIQTUfRBkBC0k6yCYmIlP+BnfCzmGgn2WtprL8DWkDpexg3xI9gfBMgrUKczdBaLGwwary0jbSpB6D8jsJ7Y54PxdafD6dZgYWmtup2Aj09egnAzzlUNMmmiMxeFJPlVQACTs06pMdj3xewKry7UQgoSYM+WVve8MYO5tI6fLr7BmDHlUWHxgbgzHkPUW/rufMcYrVQQrMBIJ8Nb2IIU2E2jUAYMxYG8rg+drNIqoulRdiCDJOxkmfL6dsLkDzvL4rxICxb7p6bTv+GI2W5ERZLE3EAgkQTsbA7dsN85xyjl4FQkFhICKT77W/uO+In/AOspB4IhfC1yXQsST5VsxAYgHy74z2r3iPKA+z6UdiVYvGqxtsAAB8/TCH/olSBocG8kEKwtBv3267YtdDmOlUVSjA2Bibj0K7i3fEPi2YSrT0sWUSCCjQbbCOo9CI9jfCJkRM5wd/BZqoTy6FUxEGb2HoLltrbYW5WnSAtUgCJ0yRctMxuQRceo3OI+bpMp1CozKIjXJMWECPQC0Y8kqwJWL9QSd/8ALDbenvjSHuS4bSrosOmoi6TDg3sR36/2wOtygVaXokypAgkDVPlY3BKdwBMdbYBwtqSsDVam4II0eZhpO9jDCIWCZNjtIh3lKCeIq0daJMvpqNIUb9fL79+p2xBXMpw2k1XSoqqCWhw4cKBsCugOTAIMGxj5H4hy4Vc+GS6gLJ0MrCNUC8au8D0tO7niFavlqzLqFRejaabau0/eDRuGv/A4hcQ4hWqOr0yqVFTSFICgiZNnvuQQR1Avi9hJlsi9ZYVkiT5BUUd97iT8O8m2B8X4JWWiy1EawY2vYC5t7AX/ACjAn5cqqQSpk/uuhuZuJg/2x3rCUq3iJVDMjAwq6dmjUZgeaNh3GNQJnAuKZdcpRRqyg+GJGtexsQf1fE37bliCFqpDbjUl9+zT+GMXx9jpxbYybll8/RFg8+mpY/HHL8VQiA6j/cs4xEbY5xOHZk2nMvQbStV6YEhviWdXmi4m98DOTydoemRp0x4ixHU/6r7+gxjr9MdnF4tmTacs1Clen4amIsFJPzHpA+WDnPKZ6z0Jj+EmfpjHKW2B5vbE4trk1jOZykIk00btKSR8zgFPSRIdTf8AeX8v1tjITjzF4tpk2R0Rl85Q7WJQ97QTgdPKIWs2lfR4APQqLgWG/wAsY/glHDi2ZNbrUXVvLWDqC0apG+919e2/tgwziKJambXsvij1goRU6DcRbGVUsSMvtice1yamudy7RodbSSNQQi/3lOkzfdrW74i8VzNFqbnxUJCt5WaYkbAQPSMZZm98RcWPz2ZP/9k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55575" y="-403225"/>
            <a:ext cx="1219200" cy="847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64" name="Picture 16" descr="http://www.helmo.be/esas/mapage/images/1_5_salpetrier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43240" y="4572008"/>
            <a:ext cx="3143314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lewebpedagogique.com/stephanieforet/files/2009/11/musiciens-de-Louis-XIV-PUG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643314"/>
            <a:ext cx="2063774" cy="281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http://www.herodote.net/Images/MoliereFarceu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14290"/>
            <a:ext cx="444477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6" name="Picture 8" descr="http://enviedhistoire.canalblog.com/images/nocre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573" y="428604"/>
            <a:ext cx="3333251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8" name="Picture 10" descr="http://www.artbible.net/2NT/ACTS%2002%20PENTECOST%20AND%20PREACHING...PENTECOTE%20ET%20PREDICATION_/18%20LE%20BRUN%20DESCENTE%20DU%20ST%20ESPRI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3643314"/>
            <a:ext cx="2500330" cy="2993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Hotel des Invalid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3357562"/>
            <a:ext cx="3786174" cy="2738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28596" y="1357298"/>
            <a:ext cx="8286808" cy="5816977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 smtClean="0">
                <a:solidFill>
                  <a:srgbClr val="002060"/>
                </a:solidFill>
                <a:latin typeface="Monotype Corsiva" pitchFamily="66" charset="0"/>
              </a:rPr>
              <a:t>El  gran siglo </a:t>
            </a:r>
          </a:p>
          <a:p>
            <a:pPr algn="ctr"/>
            <a:r>
              <a:rPr lang="fr-FR" sz="9600" b="1" dirty="0">
                <a:solidFill>
                  <a:srgbClr val="002060"/>
                </a:solidFill>
                <a:latin typeface="Monotype Corsiva" pitchFamily="66" charset="0"/>
              </a:rPr>
              <a:t>d</a:t>
            </a:r>
            <a:r>
              <a:rPr lang="fr-FR" sz="9600" b="1" dirty="0" smtClean="0">
                <a:solidFill>
                  <a:srgbClr val="002060"/>
                </a:solidFill>
                <a:latin typeface="Monotype Corsiva" pitchFamily="66" charset="0"/>
              </a:rPr>
              <a:t>e las almas</a:t>
            </a:r>
          </a:p>
          <a:p>
            <a:pPr algn="ctr"/>
            <a:r>
              <a:rPr lang="fr-FR" sz="3200" b="1" dirty="0" smtClean="0">
                <a:solidFill>
                  <a:srgbClr val="002060"/>
                </a:solidFill>
                <a:latin typeface="Monotype Corsiva" pitchFamily="66" charset="0"/>
              </a:rPr>
              <a:t>Siguiendo </a:t>
            </a:r>
            <a:r>
              <a:rPr lang="fr-FR" sz="3200" b="1" dirty="0">
                <a:solidFill>
                  <a:srgbClr val="002060"/>
                </a:solidFill>
                <a:latin typeface="Monotype Corsiva" pitchFamily="66" charset="0"/>
              </a:rPr>
              <a:t>los pasos </a:t>
            </a:r>
            <a:r>
              <a:rPr lang="fr-FR" sz="3200" b="1" dirty="0" smtClean="0">
                <a:solidFill>
                  <a:srgbClr val="002060"/>
                </a:solidFill>
                <a:latin typeface="Monotype Corsiva" pitchFamily="66" charset="0"/>
              </a:rPr>
              <a:t>de los grandes nombres de </a:t>
            </a:r>
            <a:r>
              <a:rPr lang="fr-FR" sz="4800" b="1" dirty="0" smtClean="0">
                <a:solidFill>
                  <a:srgbClr val="002060"/>
                </a:solidFill>
                <a:latin typeface="Monotype Corsiva" pitchFamily="66" charset="0"/>
              </a:rPr>
              <a:t>  </a:t>
            </a:r>
          </a:p>
          <a:p>
            <a:pPr algn="ctr"/>
            <a:r>
              <a:rPr lang="fr-FR" sz="4800" b="1" dirty="0" smtClean="0">
                <a:solidFill>
                  <a:srgbClr val="002060"/>
                </a:solidFill>
                <a:latin typeface="Monotype Corsiva" pitchFamily="66" charset="0"/>
              </a:rPr>
              <a:t>«</a:t>
            </a:r>
            <a:r>
              <a:rPr lang="fr-FR" sz="4800" b="1" dirty="0">
                <a:solidFill>
                  <a:srgbClr val="002060"/>
                </a:solidFill>
                <a:latin typeface="Monotype Corsiva" pitchFamily="66" charset="0"/>
              </a:rPr>
              <a:t>L</a:t>
            </a:r>
            <a:r>
              <a:rPr lang="fr-FR" sz="4800" b="1" dirty="0" smtClean="0">
                <a:solidFill>
                  <a:srgbClr val="002060"/>
                </a:solidFill>
                <a:latin typeface="Monotype Corsiva" pitchFamily="66" charset="0"/>
              </a:rPr>
              <a:t>a Escuela de Espiritualidad Francesa»</a:t>
            </a:r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Saint%20Vincent%20de%20Paul%201581-16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4414" cy="165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StLoui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1214446" cy="172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mariel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11330"/>
            <a:ext cx="1214414" cy="148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St-Jean-Eud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325591"/>
            <a:ext cx="1214414" cy="153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_oli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0"/>
            <a:ext cx="1130002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Catherine_deBa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1714488"/>
            <a:ext cx="1158397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 descr="nicolas_barre_ph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71802" y="3643314"/>
            <a:ext cx="1071570" cy="153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 descr="220px-Mgr_Francois_Pallu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71802" y="5286388"/>
            <a:ext cx="1123621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 descr="la_sall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15074" y="1"/>
            <a:ext cx="1007673" cy="150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 descr="PV1-petit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15074" y="1714488"/>
            <a:ext cx="114102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1" descr="Poullart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86512" y="3500438"/>
            <a:ext cx="1000132" cy="146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1214414" y="214290"/>
            <a:ext cx="17199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San</a:t>
            </a:r>
          </a:p>
          <a:p>
            <a:r>
              <a:rPr lang="fr-FR" dirty="0" smtClean="0"/>
              <a:t>Vicente de Paúl</a:t>
            </a:r>
          </a:p>
          <a:p>
            <a:r>
              <a:rPr lang="fr-FR" dirty="0" smtClean="0"/>
              <a:t>1581 - 1660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1214414" y="2143116"/>
            <a:ext cx="1870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Luisa de Marillac</a:t>
            </a:r>
          </a:p>
          <a:p>
            <a:r>
              <a:rPr lang="fr-FR" dirty="0" smtClean="0"/>
              <a:t>1591 - 1660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1214414" y="3857628"/>
            <a:ext cx="1740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Bienaventurada</a:t>
            </a:r>
          </a:p>
          <a:p>
            <a:r>
              <a:rPr lang="fr-FR" dirty="0" smtClean="0"/>
              <a:t>María de </a:t>
            </a:r>
          </a:p>
          <a:p>
            <a:r>
              <a:rPr lang="fr-FR" dirty="0" smtClean="0"/>
              <a:t>La Encarnación</a:t>
            </a:r>
          </a:p>
          <a:p>
            <a:r>
              <a:rPr lang="fr-FR" dirty="0" smtClean="0"/>
              <a:t>1599-1672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286248" y="214290"/>
            <a:ext cx="14365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Jean-Jacques</a:t>
            </a:r>
          </a:p>
          <a:p>
            <a:r>
              <a:rPr lang="fr-FR" dirty="0" smtClean="0"/>
              <a:t>Olier </a:t>
            </a:r>
          </a:p>
          <a:p>
            <a:r>
              <a:rPr lang="fr-FR" dirty="0" smtClean="0"/>
              <a:t>1608 - 1657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1214414" y="5429264"/>
            <a:ext cx="12624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San</a:t>
            </a:r>
          </a:p>
          <a:p>
            <a:r>
              <a:rPr lang="fr-FR" dirty="0" smtClean="0"/>
              <a:t>Jean Eudes</a:t>
            </a:r>
          </a:p>
          <a:p>
            <a:r>
              <a:rPr lang="fr-FR" dirty="0" smtClean="0"/>
              <a:t>1601-1680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4357686" y="1785926"/>
            <a:ext cx="1977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Madre Mechtilde </a:t>
            </a:r>
          </a:p>
          <a:p>
            <a:r>
              <a:rPr lang="fr-FR" dirty="0" smtClean="0"/>
              <a:t>del St </a:t>
            </a:r>
            <a:r>
              <a:rPr lang="fr-FR" dirty="0" smtClean="0"/>
              <a:t>Sacramento</a:t>
            </a:r>
            <a:endParaRPr lang="fr-FR" dirty="0" smtClean="0"/>
          </a:p>
          <a:p>
            <a:r>
              <a:rPr lang="fr-FR" dirty="0" smtClean="0"/>
              <a:t>1614-1698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4214810" y="3786190"/>
            <a:ext cx="1754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Bienaventurado</a:t>
            </a:r>
          </a:p>
          <a:p>
            <a:r>
              <a:rPr lang="fr-FR" dirty="0" smtClean="0"/>
              <a:t> Nicolás Barré</a:t>
            </a:r>
          </a:p>
          <a:p>
            <a:r>
              <a:rPr lang="fr-FR" dirty="0" smtClean="0"/>
              <a:t>1621-1686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4357686" y="5429264"/>
            <a:ext cx="1679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Francisco Pallu</a:t>
            </a:r>
          </a:p>
          <a:p>
            <a:r>
              <a:rPr lang="fr-FR" dirty="0" smtClean="0"/>
              <a:t>1626 -1684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215206" y="0"/>
            <a:ext cx="16998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San</a:t>
            </a:r>
          </a:p>
          <a:p>
            <a:r>
              <a:rPr lang="fr-FR" dirty="0" smtClean="0"/>
              <a:t> Juan Baustista </a:t>
            </a:r>
          </a:p>
          <a:p>
            <a:r>
              <a:rPr lang="fr-FR" dirty="0" smtClean="0"/>
              <a:t>de La Salle</a:t>
            </a:r>
          </a:p>
          <a:p>
            <a:r>
              <a:rPr lang="fr-FR" dirty="0" smtClean="0"/>
              <a:t>1651-1719</a:t>
            </a:r>
            <a:endParaRPr lang="fr-FR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7429520" y="1928802"/>
            <a:ext cx="18068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Bienaventurado </a:t>
            </a:r>
          </a:p>
          <a:p>
            <a:r>
              <a:rPr lang="fr-FR" dirty="0" smtClean="0"/>
              <a:t>Pierre Vigne</a:t>
            </a:r>
          </a:p>
          <a:p>
            <a:r>
              <a:rPr lang="fr-FR" dirty="0" smtClean="0"/>
              <a:t>1670-1740</a:t>
            </a:r>
          </a:p>
          <a:p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7286644" y="3500438"/>
            <a:ext cx="17808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Claude </a:t>
            </a:r>
            <a:r>
              <a:rPr lang="fr-FR" dirty="0" err="1" smtClean="0"/>
              <a:t>Poullart</a:t>
            </a:r>
            <a:r>
              <a:rPr lang="fr-FR" dirty="0" smtClean="0"/>
              <a:t> </a:t>
            </a:r>
          </a:p>
          <a:p>
            <a:r>
              <a:rPr lang="fr-FR" dirty="0" smtClean="0"/>
              <a:t>des Places</a:t>
            </a:r>
          </a:p>
          <a:p>
            <a:r>
              <a:rPr lang="fr-FR" dirty="0" smtClean="0"/>
              <a:t>1679-1709</a:t>
            </a:r>
          </a:p>
          <a:p>
            <a:endParaRPr lang="fr-FR" dirty="0"/>
          </a:p>
        </p:txBody>
      </p:sp>
      <p:pic>
        <p:nvPicPr>
          <p:cNvPr id="16401" name="Picture 17" descr="mini2-41195774marie-louise-de-jesus-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86512" y="5286388"/>
            <a:ext cx="96165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ZoneTexte 33"/>
          <p:cNvSpPr txBox="1"/>
          <p:nvPr/>
        </p:nvSpPr>
        <p:spPr>
          <a:xfrm>
            <a:off x="7286644" y="5357826"/>
            <a:ext cx="1857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Bienaventurada</a:t>
            </a:r>
          </a:p>
          <a:p>
            <a:r>
              <a:rPr lang="fr-FR" dirty="0" smtClean="0"/>
              <a:t>Marie Louise </a:t>
            </a:r>
          </a:p>
          <a:p>
            <a:r>
              <a:rPr lang="fr-FR" dirty="0" smtClean="0"/>
              <a:t>Trichet</a:t>
            </a:r>
          </a:p>
          <a:p>
            <a:r>
              <a:rPr lang="fr-FR" dirty="0" smtClean="0"/>
              <a:t>1684-1759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illustrative de l'article Pierre de Bérul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340" y="346663"/>
            <a:ext cx="2232248" cy="227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974688" y="427546"/>
            <a:ext cx="48852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Cardenal Pierre de BÉRULLE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Fundador del Oratorio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1575-1629</a:t>
            </a:r>
          </a:p>
          <a:p>
            <a:pPr algn="ctr"/>
            <a:endParaRPr lang="fr-FR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Hizo venir a los primeros carmelitas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 España a Francia</a:t>
            </a:r>
            <a:endParaRPr lang="fr-FR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 descr="Description de cette image, également commentée ci-aprè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2341176" cy="304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699792" y="3068960"/>
            <a:ext cx="57294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Jean-Jacques OLIER </a:t>
            </a:r>
          </a:p>
          <a:p>
            <a:pPr algn="ctr"/>
            <a:r>
              <a:rPr lang="fr-FR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(Señor OLIER)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1609-1657</a:t>
            </a:r>
          </a:p>
          <a:p>
            <a:endParaRPr lang="fr-FR" sz="2400" b="1" dirty="0" smtClean="0">
              <a:solidFill>
                <a:schemeClr val="bg1"/>
              </a:solidFill>
            </a:endParaRPr>
          </a:p>
          <a:p>
            <a:r>
              <a:rPr lang="fr-FR" sz="2400" b="1" dirty="0" smtClean="0">
                <a:solidFill>
                  <a:schemeClr val="bg1"/>
                </a:solidFill>
              </a:rPr>
              <a:t>Creó el primer seminario francés, tras la celebración del concilio de Trento. </a:t>
            </a:r>
          </a:p>
          <a:p>
            <a:endParaRPr lang="fr-FR" sz="2400" b="1" dirty="0" smtClean="0">
              <a:solidFill>
                <a:schemeClr val="bg1"/>
              </a:solidFill>
            </a:endParaRPr>
          </a:p>
          <a:p>
            <a:r>
              <a:rPr lang="fr-FR" sz="2400" b="1" dirty="0" smtClean="0">
                <a:solidFill>
                  <a:schemeClr val="bg1"/>
                </a:solidFill>
              </a:rPr>
              <a:t>Fundó la compañía de los sacerdotes de Saint-Sulpice.</a:t>
            </a:r>
            <a:r>
              <a:rPr lang="fr-FR" dirty="0" smtClean="0"/>
              <a:t>.</a:t>
            </a:r>
            <a:endParaRPr lang="fr-F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91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1304</TotalTime>
  <Words>809</Words>
  <Application>Microsoft Office PowerPoint</Application>
  <PresentationFormat>Presentación en pantalla (4:3)</PresentationFormat>
  <Paragraphs>269</Paragraphs>
  <Slides>35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3" baseType="lpstr">
      <vt:lpstr>Aharoni</vt:lpstr>
      <vt:lpstr>Arial Black</vt:lpstr>
      <vt:lpstr>Calibri</vt:lpstr>
      <vt:lpstr>Constantia</vt:lpstr>
      <vt:lpstr>Copperplate Gothic Bold</vt:lpstr>
      <vt:lpstr>Monotype Corsiva</vt:lpstr>
      <vt:lpstr>Wingdings 2</vt:lpstr>
      <vt:lpstr>Débit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1- Una personalidad rica y contrastada</vt:lpstr>
      <vt:lpstr>2- Un líder de multitudes</vt:lpstr>
      <vt:lpstr>3- Un hombre que incomoda</vt:lpstr>
      <vt:lpstr> 4- Un hombre que ama a los pobres</vt:lpstr>
      <vt:lpstr>Presentación de PowerPoint</vt:lpstr>
      <vt:lpstr>6- Un contemplativo en acción</vt:lpstr>
      <vt:lpstr>7- Un hombre al servicio de la Iglesia obediente y contestatario</vt:lpstr>
      <vt:lpstr>8- Un hombre de deseos</vt:lpstr>
      <vt:lpstr>9- Un maestro y guía espiritual</vt:lpstr>
      <vt:lpstr>10- Un fundador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mauriceherault85</dc:creator>
  <cp:lastModifiedBy>HP</cp:lastModifiedBy>
  <cp:revision>85</cp:revision>
  <dcterms:created xsi:type="dcterms:W3CDTF">2010-08-22T16:48:54Z</dcterms:created>
  <dcterms:modified xsi:type="dcterms:W3CDTF">2020-06-25T10:15:05Z</dcterms:modified>
</cp:coreProperties>
</file>