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7" r:id="rId3"/>
    <p:sldId id="288" r:id="rId4"/>
    <p:sldId id="261" r:id="rId5"/>
    <p:sldId id="260" r:id="rId6"/>
    <p:sldId id="298" r:id="rId7"/>
    <p:sldId id="269" r:id="rId8"/>
    <p:sldId id="301" r:id="rId9"/>
    <p:sldId id="303" r:id="rId10"/>
    <p:sldId id="272" r:id="rId11"/>
    <p:sldId id="266" r:id="rId12"/>
    <p:sldId id="267" r:id="rId13"/>
    <p:sldId id="26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304" r:id="rId22"/>
    <p:sldId id="280" r:id="rId23"/>
    <p:sldId id="281" r:id="rId24"/>
    <p:sldId id="284" r:id="rId25"/>
    <p:sldId id="285" r:id="rId26"/>
    <p:sldId id="286" r:id="rId27"/>
    <p:sldId id="287" r:id="rId28"/>
    <p:sldId id="289" r:id="rId29"/>
    <p:sldId id="305" r:id="rId30"/>
    <p:sldId id="290" r:id="rId3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A2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C7F317-973D-4F86-BC3D-54AF3B32AFC2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FE254-0418-4965-B1E9-862683A5D8EF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38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7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8596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31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24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81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D8A8E1-EF99-448C-AB79-0E37BB2ABB6F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DE4D4-9476-4824-A549-7347337822D3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936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F2271F-C0E9-4080-A892-715A4FF4F48F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7C8C2-9295-45A2-B334-86B7B0AC55B2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30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3599D-722A-4170-B5DB-31F18BD544C7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5BD0E-62C5-4028-85B2-8A9E2BEF0E63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13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60ED1B-AD78-4356-A95B-B5CDB24651CC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AD370-FB27-49E8-9210-EEB6F6D6974C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55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D6FE6-C60E-4F5C-955B-CE4854718E00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8EAF2-4FD3-4B59-A744-E5C199B2FCE8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46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D04EA-0623-4497-B73A-5A37EB71D68F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2B7D1-CECA-4970-B41C-7DC8F6F421AD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46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28F685-8FA0-4F9F-978A-B78AF04C8A79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BCBD3-0545-4BB4-A4B5-213012C27977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51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2E1860-C805-47EB-AC31-CCF144713A1E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C4989-7F89-4E8C-8DA0-B4EC00748965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86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BFF322-8BAB-4D14-9802-2874D6065ACA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8384E-4E71-4690-A3D5-B0427D09FD31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60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E08CF8-F59D-42F0-958B-1B8A969ECD03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8E52F-B325-46EC-B54E-1D97281922B6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78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9A23"/>
            </a:gs>
            <a:gs pos="76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11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hyperlink" Target="http://fr.wikipedia.org/wiki/Fichier:Vuedeloreto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hyperlink" Target="http://upload.wikimedia.org/wikipedia/commons/e/ee/Loreto_Basilika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9D9A23">
                <a:alpha val="87000"/>
                <a:lumMod val="95000"/>
                <a:lumOff val="5000"/>
              </a:srgbClr>
            </a:gs>
            <a:gs pos="76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280067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Para el Padre MONTFORT</a:t>
            </a:r>
            <a:r>
              <a:rPr lang="fr-FR" sz="32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,</a:t>
            </a:r>
          </a:p>
          <a:p>
            <a:pPr algn="ctr"/>
            <a:r>
              <a:rPr lang="fr-FR" sz="54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fr-FR" sz="4400" dirty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¿</a:t>
            </a:r>
            <a:r>
              <a:rPr lang="fr-FR" sz="4400" dirty="0" smtClean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Quién era la Virgen María?</a:t>
            </a:r>
          </a:p>
          <a:p>
            <a:pPr algn="ctr"/>
            <a:endParaRPr lang="fr-FR" sz="5400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fr-FR" sz="36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Su experiencia y lo que dijo de Ella.</a:t>
            </a:r>
            <a:endParaRPr lang="fr-FR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72816"/>
            <a:ext cx="2304256" cy="404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/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Mantenimiento </a:t>
            </a:r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de la </a:t>
            </a:r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capilla </a:t>
            </a:r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de la </a:t>
            </a:r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Virgen </a:t>
            </a:r>
          </a:p>
          <a:p>
            <a:pPr algn="ctr" hangingPunct="0"/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en la iglesia </a:t>
            </a:r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St Sulpice. </a:t>
            </a:r>
          </a:p>
          <a:p>
            <a:pPr algn="ctr" hangingPunct="0"/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Celebra allí su 1ª misa </a:t>
            </a:r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en </a:t>
            </a:r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junio de </a:t>
            </a:r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1700.</a:t>
            </a:r>
          </a:p>
        </p:txBody>
      </p:sp>
      <p:pic>
        <p:nvPicPr>
          <p:cNvPr id="1026" name="Picture 2" descr="C:\Users\mauriceherault85\Documents\Montfort\Iconographie Montfort\louis-marie-grignon-img043[1]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lum bright="10000" contrast="30000"/>
          </a:blip>
          <a:srcRect/>
          <a:stretch>
            <a:fillRect/>
          </a:stretch>
        </p:blipFill>
        <p:spPr bwMode="auto">
          <a:xfrm>
            <a:off x="357158" y="0"/>
            <a:ext cx="557216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30" name="Picture 6" descr="http://t1.gstatic.com/images?q=tbn:ANd9GcSmcttVE4ad0LRxekOUJwyMfFty53lFWsZLs38gFx4Wf3io58SM_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000108"/>
            <a:ext cx="288913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0" y="1071692"/>
            <a:ext cx="9144000" cy="4832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fr-FR" sz="4400" dirty="0"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fr-FR" sz="4400" dirty="0">
                <a:latin typeface="Arial Black" pitchFamily="34" charset="0"/>
                <a:cs typeface="Times New Roman" pitchFamily="18" charset="0"/>
              </a:rPr>
              <a:t>4. </a:t>
            </a:r>
            <a:r>
              <a:rPr lang="fr-FR" sz="4400" dirty="0" smtClean="0">
                <a:latin typeface="Arial Black" pitchFamily="34" charset="0"/>
                <a:cs typeface="Times New Roman" pitchFamily="18" charset="0"/>
              </a:rPr>
              <a:t>Época del ministerio</a:t>
            </a:r>
            <a:endParaRPr lang="fr-FR" sz="4400" dirty="0"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fr-FR" sz="4400" dirty="0">
                <a:latin typeface="Arial Black" pitchFamily="34" charset="0"/>
                <a:cs typeface="Times New Roman" pitchFamily="18" charset="0"/>
              </a:rPr>
              <a:t> (1700-1706).</a:t>
            </a:r>
          </a:p>
          <a:p>
            <a:pPr algn="ctr" eaLnBrk="0" hangingPunct="0"/>
            <a:r>
              <a:rPr lang="fr-FR" sz="4400" dirty="0">
                <a:latin typeface="Arial Black" pitchFamily="34" charset="0"/>
                <a:cs typeface="Times New Roman" pitchFamily="18" charset="0"/>
              </a:rPr>
              <a:t>	</a:t>
            </a:r>
          </a:p>
          <a:p>
            <a:pPr algn="ctr" eaLnBrk="0" hangingPunct="0"/>
            <a:r>
              <a:rPr lang="fr-FR" sz="4400" dirty="0">
                <a:latin typeface="Arial Black" pitchFamily="34" charset="0"/>
                <a:cs typeface="Times New Roman" pitchFamily="18" charset="0"/>
              </a:rPr>
              <a:t>4.1 </a:t>
            </a:r>
            <a:r>
              <a:rPr lang="fr-FR" sz="4400" i="1" dirty="0" smtClean="0">
                <a:latin typeface="Arial Black" pitchFamily="34" charset="0"/>
                <a:cs typeface="Times New Roman" pitchFamily="18" charset="0"/>
              </a:rPr>
              <a:t>Presencia </a:t>
            </a:r>
            <a:r>
              <a:rPr lang="fr-FR" sz="4400" i="1" dirty="0">
                <a:latin typeface="Arial Black" pitchFamily="34" charset="0"/>
                <a:cs typeface="Times New Roman" pitchFamily="18" charset="0"/>
              </a:rPr>
              <a:t>‘</a:t>
            </a:r>
            <a:r>
              <a:rPr lang="fr-FR" sz="4400" i="1" dirty="0" smtClean="0">
                <a:latin typeface="Arial Black" pitchFamily="34" charset="0"/>
                <a:cs typeface="Times New Roman" pitchFamily="18" charset="0"/>
              </a:rPr>
              <a:t>exterior’ </a:t>
            </a:r>
            <a:endParaRPr lang="fr-FR" sz="4400" i="1" dirty="0"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fr-FR" sz="4400" i="1" dirty="0">
                <a:latin typeface="Arial Black" pitchFamily="34" charset="0"/>
                <a:cs typeface="Times New Roman" pitchFamily="18" charset="0"/>
              </a:rPr>
              <a:t>de </a:t>
            </a:r>
            <a:r>
              <a:rPr lang="fr-FR" sz="4400" i="1" dirty="0" smtClean="0">
                <a:latin typeface="Arial Black" pitchFamily="34" charset="0"/>
                <a:cs typeface="Times New Roman" pitchFamily="18" charset="0"/>
              </a:rPr>
              <a:t>María</a:t>
            </a:r>
            <a:endParaRPr lang="fr-FR" sz="4400" i="1" dirty="0"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fr-FR" sz="4400" dirty="0"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9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 smtClean="0">
                <a:solidFill>
                  <a:srgbClr val="0070C0"/>
                </a:solidFill>
                <a:latin typeface="Arial Black" pitchFamily="34" charset="0"/>
                <a:cs typeface="+mn-cs"/>
              </a:rPr>
              <a:t>Peregrinaciones</a:t>
            </a:r>
            <a:endParaRPr lang="fr-FR" sz="4800" dirty="0">
              <a:solidFill>
                <a:srgbClr val="0070C0"/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atin typeface="Arial Black" pitchFamily="34" charset="0"/>
                <a:cs typeface="+mn-cs"/>
              </a:rPr>
              <a:t> 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N.D. des Ardillers, </a:t>
            </a:r>
            <a:r>
              <a:rPr lang="fr-FR" sz="3200" dirty="0" smtClean="0">
                <a:solidFill>
                  <a:srgbClr val="002060"/>
                </a:solidFill>
                <a:latin typeface="Arial Black" pitchFamily="34" charset="0"/>
                <a:cs typeface="+mn-cs"/>
              </a:rPr>
              <a:t>en 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Saumur: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 4 </a:t>
            </a:r>
            <a:r>
              <a:rPr lang="fr-FR" sz="3200" dirty="0" smtClean="0">
                <a:solidFill>
                  <a:srgbClr val="002060"/>
                </a:solidFill>
                <a:latin typeface="Arial Black" pitchFamily="34" charset="0"/>
                <a:cs typeface="+mn-cs"/>
              </a:rPr>
              <a:t>veces 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en 1700, 1701, 1706, 1716.</a:t>
            </a:r>
            <a:r>
              <a:rPr lang="fr-FR" sz="3200" dirty="0">
                <a:latin typeface="Arial Black" pitchFamily="34" charset="0"/>
                <a:cs typeface="+mn-cs"/>
              </a:rPr>
              <a:t>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96952"/>
            <a:ext cx="2643758" cy="3525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5500688"/>
            <a:ext cx="9144000" cy="12001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600" dirty="0">
                <a:solidFill>
                  <a:srgbClr val="C00000"/>
                </a:solidFill>
                <a:latin typeface="Arial Black" pitchFamily="34" charset="0"/>
              </a:rPr>
              <a:t>Lorette, en 1706, en </a:t>
            </a:r>
            <a:r>
              <a:rPr lang="fr-FR" sz="3600" dirty="0" smtClean="0">
                <a:solidFill>
                  <a:srgbClr val="C00000"/>
                </a:solidFill>
                <a:latin typeface="Arial Black" pitchFamily="34" charset="0"/>
              </a:rPr>
              <a:t>ruta hacia Roma. Permanece15 días.</a:t>
            </a:r>
            <a:endParaRPr lang="fr-FR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2770" name="Picture 2" descr="http://upload.wikimedia.org/wikipedia/commons/thumb/b/b4/Vuedeloreto.JPG/270px-Vuedeloreto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311644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Fichier:Loreto Basilik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0227" y="655907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://i24.servimg.com/u/f24/09/04/27/32/vg_san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1500174"/>
            <a:ext cx="2786082" cy="402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" name="Picture 1" descr="C:\Users\mauriceherault85\Documents\Montfort\Iconographie Montfort\VV3NCACPCF14CAD2TELRCAW2G9VACAYUPH9QCAIQP3RCCA426TDECA1GZ1RACAWCOCDICA39FZK1CAS3DNC2CAHIHERJCAUJMI0UCAE8KI4DCAFS8115CAAU7EWJCAIQ643SCA02OQ9CCAVLG61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3143248"/>
            <a:ext cx="1643074" cy="238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0" y="1484784"/>
            <a:ext cx="9144000" cy="424731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Montfort invita </a:t>
            </a:r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a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 ir</a:t>
            </a:r>
            <a:endParaRPr lang="fr-FR" sz="5400" dirty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en 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peregrinación </a:t>
            </a:r>
            <a:endParaRPr lang="fr-FR" sz="5400" dirty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a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un 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santuario mariano para la renovación de </a:t>
            </a:r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la 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consagración.</a:t>
            </a:r>
            <a:endParaRPr lang="fr-FR" sz="5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www.f8au.org/montbernage/Phot.Chap.APT4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pic>
        <p:nvPicPr>
          <p:cNvPr id="18435" name="Picture 2" descr="http://www.f8au.org/montbernage/Marie-Jes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08313"/>
            <a:ext cx="2665413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0" y="214313"/>
            <a:ext cx="9144000" cy="708025"/>
          </a:xfrm>
          <a:prstGeom prst="rect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fr-FR" sz="2000" dirty="0" smtClean="0">
                <a:solidFill>
                  <a:srgbClr val="C00000"/>
                </a:solidFill>
                <a:latin typeface="Arial Black" pitchFamily="34" charset="0"/>
              </a:rPr>
              <a:t>Crea o restaura santuarios de María </a:t>
            </a:r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: </a:t>
            </a:r>
          </a:p>
          <a:p>
            <a:pPr algn="ctr" hangingPunct="0"/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Poitiers, Montbernage </a:t>
            </a:r>
            <a:r>
              <a:rPr lang="fr-FR" sz="2000" dirty="0" smtClean="0">
                <a:solidFill>
                  <a:srgbClr val="C00000"/>
                </a:solidFill>
                <a:latin typeface="Arial Black" pitchFamily="34" charset="0"/>
              </a:rPr>
              <a:t>MARÍA REINA DE LOS CORAZONES</a:t>
            </a:r>
            <a:endParaRPr lang="fr-FR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0" y="5572125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Arial Black" pitchFamily="34" charset="0"/>
              </a:rPr>
              <a:t>Montfort-sur-Meu, </a:t>
            </a:r>
          </a:p>
          <a:p>
            <a:pPr algn="ctr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Capilla de la ermita de St Lazare</a:t>
            </a:r>
            <a:endParaRPr lang="fr-FR" sz="2800" dirty="0">
              <a:latin typeface="Constantia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488832" cy="479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214313" y="5715000"/>
            <a:ext cx="2643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latin typeface="Arial Black" pitchFamily="34" charset="0"/>
              </a:rPr>
              <a:t>Nantes </a:t>
            </a:r>
          </a:p>
        </p:txBody>
      </p:sp>
      <p:pic>
        <p:nvPicPr>
          <p:cNvPr id="20483" name="Picture 2" descr="http://t0.gstatic.com/images?q=tbn:ANd9GcTbbcGsA0fHFHuaA-5ztNmuR-ii80IO8pjw2HJ7WyHaqqZo5rqX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85750"/>
            <a:ext cx="28575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t1.gstatic.com/images?q=tbn:ANd9GcTaP67-ykKJ91oqy1SVvUDptDD6ZvQZWv-mgTktztTPhDdAV0cZ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214313"/>
            <a:ext cx="32623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http://t1.gstatic.com/images?q=tbn:ANd9GcTYMFIbg5S7PJ7N2HBvik5YxtWevneWFHTifVtHco0lFP3IY1G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743200"/>
            <a:ext cx="271462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http://t1.gstatic.com/images?q=tbn:ANd9GcQG6JLwEv9pMDHVjj_7f1hXcZjkUfCGRquimBbwZyW1kjmAzEc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4286250"/>
            <a:ext cx="29527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ZoneTexte 7"/>
          <p:cNvSpPr txBox="1">
            <a:spLocks noChangeArrowheads="1"/>
          </p:cNvSpPr>
          <p:nvPr/>
        </p:nvSpPr>
        <p:spPr bwMode="auto">
          <a:xfrm>
            <a:off x="3143250" y="1285875"/>
            <a:ext cx="1720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latin typeface="Arial Black" pitchFamily="34" charset="0"/>
              </a:rPr>
              <a:t>La Chèze</a:t>
            </a:r>
          </a:p>
        </p:txBody>
      </p:sp>
      <p:sp>
        <p:nvSpPr>
          <p:cNvPr id="20489" name="Rectangle 8"/>
          <p:cNvSpPr>
            <a:spLocks noChangeArrowheads="1"/>
          </p:cNvSpPr>
          <p:nvPr/>
        </p:nvSpPr>
        <p:spPr bwMode="auto">
          <a:xfrm>
            <a:off x="6286500" y="2500313"/>
            <a:ext cx="2433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Arial Black" pitchFamily="34" charset="0"/>
              </a:rPr>
              <a:t>La Garnache </a:t>
            </a:r>
          </a:p>
        </p:txBody>
      </p:sp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3286125" y="3429000"/>
            <a:ext cx="2132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Arial Black" pitchFamily="34" charset="0"/>
              </a:rPr>
              <a:t>Sallertaine 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3786188" y="6286500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Arial Black" pitchFamily="34" charset="0"/>
              </a:rPr>
              <a:t>La Séguinière</a:t>
            </a:r>
            <a:endParaRPr lang="fr-FR" sz="2400">
              <a:latin typeface="Constantia" pitchFamily="18" charset="0"/>
            </a:endParaRPr>
          </a:p>
        </p:txBody>
      </p:sp>
      <p:pic>
        <p:nvPicPr>
          <p:cNvPr id="20492" name="il_fi" descr="ANd9GcSTlOTKOThOKLWEqPG0aa0uVOwWNBCsZSWzQ8JvpAS-Ge8wnjPu-Q&amp;t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14289"/>
            <a:ext cx="1178949" cy="24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il_fi" descr="photo_laseguiniere_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3619500"/>
            <a:ext cx="1905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oneTexte 12"/>
          <p:cNvSpPr txBox="1">
            <a:spLocks noChangeArrowheads="1"/>
          </p:cNvSpPr>
          <p:nvPr/>
        </p:nvSpPr>
        <p:spPr bwMode="auto">
          <a:xfrm>
            <a:off x="23618" y="857250"/>
            <a:ext cx="437395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latin typeface="Arial Black" pitchFamily="34" charset="0"/>
              </a:rPr>
              <a:t>Diócesis </a:t>
            </a:r>
            <a:r>
              <a:rPr lang="fr-FR" sz="2800" dirty="0">
                <a:latin typeface="Arial Black" pitchFamily="34" charset="0"/>
              </a:rPr>
              <a:t>de Nantes  </a:t>
            </a:r>
          </a:p>
          <a:p>
            <a:pPr algn="ctr"/>
            <a:r>
              <a:rPr lang="fr-FR" sz="2800" dirty="0" smtClean="0">
                <a:latin typeface="Arial Black" pitchFamily="34" charset="0"/>
              </a:rPr>
              <a:t>Ej. en </a:t>
            </a:r>
            <a:r>
              <a:rPr lang="fr-FR" sz="2800" dirty="0">
                <a:latin typeface="Arial Black" pitchFamily="34" charset="0"/>
              </a:rPr>
              <a:t>la Chevrolière </a:t>
            </a:r>
          </a:p>
          <a:p>
            <a:pPr algn="ctr"/>
            <a:endParaRPr lang="fr-FR" sz="2800" i="1" dirty="0">
              <a:latin typeface="Arial Black" pitchFamily="34" charset="0"/>
            </a:endParaRPr>
          </a:p>
          <a:p>
            <a:pPr algn="ctr"/>
            <a:r>
              <a:rPr lang="fr-FR" sz="2800" i="1" dirty="0" smtClean="0">
                <a:latin typeface="Arial Black" pitchFamily="34" charset="0"/>
              </a:rPr>
              <a:t>Misión </a:t>
            </a:r>
            <a:r>
              <a:rPr lang="fr-FR" sz="2800" i="1" dirty="0">
                <a:latin typeface="Arial Black" pitchFamily="34" charset="0"/>
              </a:rPr>
              <a:t>de 1708</a:t>
            </a:r>
          </a:p>
        </p:txBody>
      </p:sp>
      <p:sp>
        <p:nvSpPr>
          <p:cNvPr id="21507" name="ZoneTexte 13"/>
          <p:cNvSpPr txBox="1">
            <a:spLocks noChangeArrowheads="1"/>
          </p:cNvSpPr>
          <p:nvPr/>
        </p:nvSpPr>
        <p:spPr bwMode="auto">
          <a:xfrm>
            <a:off x="571500" y="3749675"/>
            <a:ext cx="7875588" cy="3108543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« C’est auprès d’elle</a:t>
            </a: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Descansemos en sus obras,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Refugiémonos de todos los males,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Que </a:t>
            </a:r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el fiel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Saboree una alegría inmortal.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¡Qué dulce, qué dulce!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Copperplate Gothic Bold" pitchFamily="34" charset="0"/>
              </a:rPr>
              <a:t>Ocultémonos, pues, a su sombra.</a:t>
            </a:r>
            <a:endParaRPr lang="fr-FR" sz="2800" b="1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  <p:sp>
        <p:nvSpPr>
          <p:cNvPr id="21508" name="Rectangle 14"/>
          <p:cNvSpPr>
            <a:spLocks noChangeArrowheads="1"/>
          </p:cNvSpPr>
          <p:nvPr/>
        </p:nvSpPr>
        <p:spPr bwMode="auto">
          <a:xfrm>
            <a:off x="1428728" y="3143248"/>
            <a:ext cx="6340475" cy="1077218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dirty="0" smtClean="0">
                <a:solidFill>
                  <a:srgbClr val="002060"/>
                </a:solidFill>
                <a:latin typeface="Copperplate Gothic Bold" pitchFamily="34" charset="0"/>
              </a:rPr>
              <a:t>En </a:t>
            </a:r>
            <a:r>
              <a:rPr lang="fr-FR" sz="3200" dirty="0">
                <a:solidFill>
                  <a:srgbClr val="002060"/>
                </a:solidFill>
                <a:latin typeface="Copperplate Gothic Bold" pitchFamily="34" charset="0"/>
              </a:rPr>
              <a:t>Notre Dame des Ombres</a:t>
            </a:r>
          </a:p>
        </p:txBody>
      </p:sp>
      <p:pic>
        <p:nvPicPr>
          <p:cNvPr id="21509" name="Picture 4" descr="http://t0.gstatic.com/images?q=tbn:ANd9GcSsfGS4n5TyM95wTrjQQk2gf1fdCCN-AKfYRQtOKiGOaportYE7XQ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43438" y="0"/>
            <a:ext cx="4071937" cy="300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400" dirty="0" smtClean="0">
                <a:latin typeface="Arial Black" pitchFamily="34" charset="0"/>
              </a:rPr>
              <a:t>Lugar de María en la renovación de las promesas del bautismo.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22532" name="ZoneTexte 4"/>
          <p:cNvSpPr txBox="1">
            <a:spLocks noChangeArrowheads="1"/>
          </p:cNvSpPr>
          <p:nvPr/>
        </p:nvSpPr>
        <p:spPr bwMode="auto">
          <a:xfrm>
            <a:off x="3313561" y="2924944"/>
            <a:ext cx="6062878" cy="378565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… 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Oh María… 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renuevo entre tus manos 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l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os compromisos de mi baustismo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y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 me doy por entero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a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 Jesucristo, 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la Sabiduría encarnada,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p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ara serle más fiel,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llevando mi cruz en su seguimiento,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t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odos los días de mi vida….</a:t>
            </a:r>
            <a:endParaRPr lang="fr-FR" sz="24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>
                <a:latin typeface="Arial Black" pitchFamily="34" charset="0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"/>
          <a:stretch/>
        </p:blipFill>
        <p:spPr>
          <a:xfrm>
            <a:off x="132418" y="1700808"/>
            <a:ext cx="3200345" cy="4488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4207232" y="4581128"/>
            <a:ext cx="5073825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CC0066"/>
                </a:solidFill>
                <a:latin typeface="Arial Black" pitchFamily="34" charset="0"/>
              </a:rPr>
              <a:t>SU </a:t>
            </a:r>
          </a:p>
          <a:p>
            <a:pPr algn="ctr"/>
            <a:r>
              <a:rPr lang="fr-FR" sz="4800" b="1" dirty="0" smtClean="0">
                <a:solidFill>
                  <a:srgbClr val="CC0066"/>
                </a:solidFill>
                <a:latin typeface="Arial Black" pitchFamily="34" charset="0"/>
              </a:rPr>
              <a:t>EXPERIENCIA </a:t>
            </a:r>
            <a:endParaRPr lang="fr-FR" sz="4800" dirty="0">
              <a:solidFill>
                <a:srgbClr val="CC0066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390776" cy="648883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2071670" y="0"/>
            <a:ext cx="4929188" cy="6247864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600" dirty="0" smtClean="0">
                <a:solidFill>
                  <a:srgbClr val="C00000"/>
                </a:solidFill>
                <a:latin typeface="Arial Black" pitchFamily="34" charset="0"/>
              </a:rPr>
              <a:t>El </a:t>
            </a:r>
            <a:r>
              <a:rPr lang="fr-FR" sz="36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rosario 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o el rezo)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u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na oración,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una pedagogía sencilla,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p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opular,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para ayudar a contemplar</a:t>
            </a:r>
            <a:endParaRPr lang="fr-FR" sz="4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los Misterios </a:t>
            </a:r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de la 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vida </a:t>
            </a:r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de 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Jesús</a:t>
            </a:r>
            <a:r>
              <a:rPr lang="fr-FR" sz="4000" dirty="0"/>
              <a:t>.</a:t>
            </a:r>
          </a:p>
        </p:txBody>
      </p:sp>
      <p:pic>
        <p:nvPicPr>
          <p:cNvPr id="23554" name="Picture 3" descr="http://t0.gstatic.com/images?q=tbn:ANd9GcRSnHMBs0V8HMyL15dcMt522hRlBs7hl3A18O7abCSrJ1J4d2XANQ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2214554"/>
            <a:ext cx="2286000" cy="293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1" descr="C:\Users\mauriceherault85\Documents\Montfort\Iconographie Montfort\St-Louis-Marie-de-Montfort-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2" y="571480"/>
            <a:ext cx="2268538" cy="388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www.paul-guillon.fr/anthologie/schehade/schehade-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09142"/>
            <a:ext cx="8286808" cy="604885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-468560" y="142852"/>
            <a:ext cx="993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 Black" pitchFamily="34" charset="0"/>
              </a:rPr>
              <a:t>25 marzo fiesta de la ANUNCIACIÓN</a:t>
            </a:r>
            <a:endParaRPr lang="fr-FR" sz="32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t2.gstatic.com/images?q=tbn:ANd9GcREZkwPek7zuSxkmIyMbMbzKPWkGJhh3i4ZVTq1Qb7qyca3imJW-LfvjlUX"/>
          <p:cNvPicPr>
            <a:picLocks noChangeAspect="1" noChangeArrowheads="1"/>
          </p:cNvPicPr>
          <p:nvPr/>
        </p:nvPicPr>
        <p:blipFill rotWithShape="1">
          <a:blip r:embed="rId2">
            <a:lum bright="30000" contrast="30000"/>
          </a:blip>
          <a:srcRect l="33853" r="34255"/>
          <a:stretch/>
        </p:blipFill>
        <p:spPr bwMode="auto">
          <a:xfrm>
            <a:off x="2686958" y="543869"/>
            <a:ext cx="1944216" cy="358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4631175" y="1124744"/>
            <a:ext cx="4512826" cy="440120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/>
            <a:r>
              <a:rPr lang="fr-FR" sz="3200" dirty="0">
                <a:solidFill>
                  <a:srgbClr val="0070C0"/>
                </a:solidFill>
                <a:latin typeface="Arial Black" pitchFamily="34" charset="0"/>
              </a:rPr>
              <a:t> </a:t>
            </a:r>
          </a:p>
          <a:p>
            <a:pPr algn="ctr" hangingPunct="0"/>
            <a:r>
              <a:rPr lang="fr-FR" sz="3600" dirty="0" smtClean="0">
                <a:solidFill>
                  <a:srgbClr val="0070C0"/>
                </a:solidFill>
                <a:latin typeface="Arial Black" pitchFamily="34" charset="0"/>
              </a:rPr>
              <a:t>Llevaba constantemente con él</a:t>
            </a:r>
            <a:endParaRPr lang="fr-FR" sz="36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 hangingPunct="0"/>
            <a:r>
              <a:rPr lang="fr-FR" sz="3600" dirty="0" smtClean="0">
                <a:solidFill>
                  <a:srgbClr val="0070C0"/>
                </a:solidFill>
                <a:latin typeface="Arial Black" pitchFamily="34" charset="0"/>
              </a:rPr>
              <a:t>una pequeña estatua </a:t>
            </a:r>
            <a:endParaRPr lang="fr-FR" sz="36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 hangingPunct="0"/>
            <a:r>
              <a:rPr lang="fr-FR" sz="3600" dirty="0">
                <a:solidFill>
                  <a:srgbClr val="0070C0"/>
                </a:solidFill>
                <a:latin typeface="Arial Black" pitchFamily="34" charset="0"/>
              </a:rPr>
              <a:t>de la </a:t>
            </a:r>
            <a:r>
              <a:rPr lang="fr-FR" sz="3600" dirty="0" smtClean="0">
                <a:solidFill>
                  <a:srgbClr val="0070C0"/>
                </a:solidFill>
                <a:latin typeface="Arial Black" pitchFamily="34" charset="0"/>
              </a:rPr>
              <a:t>Virgen.</a:t>
            </a:r>
            <a:endParaRPr lang="fr-FR" sz="36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 hangingPunct="0"/>
            <a:endParaRPr lang="fr-FR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" y="1857073"/>
            <a:ext cx="2670515" cy="4543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-71422" y="5537450"/>
            <a:ext cx="9396536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rgbClr val="002060"/>
                </a:solidFill>
                <a:latin typeface="Arial Black" pitchFamily="34" charset="0"/>
              </a:rPr>
              <a:t>El lugar de María en su predicación</a:t>
            </a:r>
            <a:r>
              <a:rPr lang="fr-FR" sz="3600" dirty="0">
                <a:solidFill>
                  <a:srgbClr val="002060"/>
                </a:solidFill>
                <a:latin typeface="Arial Black" pitchFamily="34" charset="0"/>
              </a:rPr>
              <a:t>, </a:t>
            </a:r>
          </a:p>
          <a:p>
            <a:pPr algn="ctr"/>
            <a:r>
              <a:rPr lang="fr-FR" sz="3600" dirty="0" smtClean="0">
                <a:solidFill>
                  <a:srgbClr val="002060"/>
                </a:solidFill>
                <a:latin typeface="Arial Black" pitchFamily="34" charset="0"/>
              </a:rPr>
              <a:t>sus cartas, sus escritos</a:t>
            </a:r>
            <a:r>
              <a:rPr lang="fr-FR" sz="3600" dirty="0">
                <a:solidFill>
                  <a:srgbClr val="002060"/>
                </a:solidFill>
                <a:latin typeface="Arial Black" pitchFamily="34" charset="0"/>
              </a:rPr>
              <a:t>. </a:t>
            </a:r>
          </a:p>
        </p:txBody>
      </p:sp>
      <p:pic>
        <p:nvPicPr>
          <p:cNvPr id="25603" name="Picture 1" descr="C:\Users\mauriceherault85\Documents\Montfort\Iconographie Montfort\Montfort%20preaching%20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288596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2" descr="C:\Users\mauriceherault85\Documents\Montfort\Iconographie Montfort\HPBVCAZZ1U81CAY7R6CUCABVMWXWCAJ70H0OCANJOC8WCALKE90ICA75FNQECAAC53R3CAO3N293CAXCPJFUCAK7TP8CCAYKXVTICATZNVJ8CA8AJ0YNCAEER03RCAL27U9UCA3AOJANCA1XYQV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928688"/>
            <a:ext cx="2357422" cy="359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C:\Users\mauriceherault85\Documents\Montfort\Iconographie Montfort\082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0"/>
            <a:ext cx="4071966" cy="561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285750"/>
            <a:ext cx="9144000" cy="95410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Arial Black" pitchFamily="34" charset="0"/>
              </a:rPr>
              <a:t>La </a:t>
            </a:r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Compañía  </a:t>
            </a:r>
            <a:r>
              <a:rPr lang="fr-FR" sz="2400" dirty="0">
                <a:solidFill>
                  <a:srgbClr val="0070C0"/>
                </a:solidFill>
                <a:latin typeface="Arial Black" pitchFamily="34" charset="0"/>
              </a:rPr>
              <a:t>de </a:t>
            </a:r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María</a:t>
            </a:r>
          </a:p>
          <a:p>
            <a:pPr algn="ctr"/>
            <a:r>
              <a:rPr lang="fr-FR" sz="3200" b="1" i="1" dirty="0" smtClean="0">
                <a:solidFill>
                  <a:srgbClr val="0070C0"/>
                </a:solidFill>
                <a:latin typeface="Arial Black" pitchFamily="34" charset="0"/>
              </a:rPr>
              <a:t>« Liberos »</a:t>
            </a:r>
            <a:r>
              <a:rPr lang="fr-FR" sz="3200" b="1" i="1" dirty="0">
                <a:solidFill>
                  <a:srgbClr val="0070C0"/>
                </a:solidFill>
                <a:latin typeface="Arial Black" pitchFamily="34" charset="0"/>
              </a:rPr>
              <a:t> </a:t>
            </a:r>
            <a:r>
              <a:rPr lang="fr-FR" b="1" i="1" dirty="0">
                <a:solidFill>
                  <a:srgbClr val="0070C0"/>
                </a:solidFill>
                <a:latin typeface="Arial Black" pitchFamily="34" charset="0"/>
              </a:rPr>
              <a:t>: </a:t>
            </a:r>
            <a:r>
              <a:rPr lang="fr-FR" sz="2400" b="1" i="1" dirty="0" smtClean="0">
                <a:solidFill>
                  <a:srgbClr val="0070C0"/>
                </a:solidFill>
                <a:latin typeface="Arial Black" pitchFamily="34" charset="0"/>
              </a:rPr>
              <a:t> verdaderos hijos de María</a:t>
            </a:r>
            <a:r>
              <a:rPr lang="fr-FR" b="1" i="1" dirty="0" smtClean="0">
                <a:solidFill>
                  <a:srgbClr val="0070C0"/>
                </a:solidFill>
                <a:latin typeface="Arial Black" pitchFamily="34" charset="0"/>
              </a:rPr>
              <a:t>…</a:t>
            </a:r>
            <a:r>
              <a:rPr lang="fr-FR" dirty="0" smtClean="0">
                <a:solidFill>
                  <a:srgbClr val="0070C0"/>
                </a:solidFill>
                <a:latin typeface="Arial Black" pitchFamily="34" charset="0"/>
              </a:rPr>
              <a:t>.</a:t>
            </a:r>
            <a:endParaRPr lang="fr-FR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1357313"/>
            <a:ext cx="9144000" cy="489364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  <a:latin typeface="Arial Black" pitchFamily="34" charset="0"/>
              </a:rPr>
              <a:t>EL TESTAMENTO</a:t>
            </a:r>
          </a:p>
          <a:p>
            <a:pPr algn="ctr"/>
            <a:r>
              <a:rPr lang="fr-FR" sz="2400" b="1" dirty="0" smtClean="0">
                <a:solidFill>
                  <a:srgbClr val="002060"/>
                </a:solidFill>
                <a:latin typeface="Arial Black" pitchFamily="34" charset="0"/>
              </a:rPr>
              <a:t>DE LUIS </a:t>
            </a:r>
            <a:r>
              <a:rPr lang="fr-FR" sz="2400" b="1" dirty="0">
                <a:solidFill>
                  <a:srgbClr val="002060"/>
                </a:solidFill>
                <a:latin typeface="Arial Black" pitchFamily="34" charset="0"/>
              </a:rPr>
              <a:t>MARÍA </a:t>
            </a:r>
            <a:r>
              <a:rPr lang="fr-FR" sz="2400" b="1" dirty="0" smtClean="0">
                <a:solidFill>
                  <a:srgbClr val="002060"/>
                </a:solidFill>
                <a:latin typeface="Arial Black" pitchFamily="34" charset="0"/>
              </a:rPr>
              <a:t>GRIGNION DE MONTFORT</a:t>
            </a:r>
            <a:endParaRPr lang="fr-FR" sz="2400" b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s-ES" sz="2400" b="1" i="1" dirty="0">
                <a:solidFill>
                  <a:srgbClr val="002060"/>
                </a:solidFill>
                <a:latin typeface="Arial Black" pitchFamily="34" charset="0"/>
              </a:rPr>
              <a:t>Yo, el abajo firmante, el más grande de los pecadores, quiero que mi cuerpo sea puesto en el cementerio y mi corazón bajo el altar de la Santísima Virgen.</a:t>
            </a:r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[…] </a:t>
            </a:r>
            <a:endParaRPr lang="fr-FR" sz="2400" b="1" i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fr-FR" sz="2400" b="1" i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Doy tres de mis estandartes a Notre-Dame 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de Toute Patience </a:t>
            </a:r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en 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la Séguinière, </a:t>
            </a:r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y otros cuatro a Notre-Dame 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de la Victoire </a:t>
            </a:r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en 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la Garnache; y</a:t>
            </a:r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 a cada parroquia 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de l'Aunis, </a:t>
            </a:r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donde el rezo del Rosario perseverará, uno de los estandartes </a:t>
            </a:r>
          </a:p>
          <a:p>
            <a:pPr algn="ctr"/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del Santo Rosario. </a:t>
            </a:r>
            <a:endParaRPr lang="fr-FR" sz="24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428604"/>
            <a:ext cx="8929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4.2 Presencia ‘interior’ de María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1747" name="Picture 3" descr="Louis Marie Grignion de Montfort en Bretagn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987824" y="3940197"/>
            <a:ext cx="2796912" cy="287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72009" y="1077875"/>
            <a:ext cx="8964487" cy="286232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María es « su oratorio » </a:t>
            </a: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Una «imagen espiritual » en el fondo del corazón</a:t>
            </a: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Presencia continua </a:t>
            </a:r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de </a:t>
            </a:r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Jesús y </a:t>
            </a:r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de </a:t>
            </a:r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María en el fondo de su alma</a:t>
            </a:r>
          </a:p>
          <a:p>
            <a:pPr algn="ctr"/>
            <a:endParaRPr lang="fr-FR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Presencia continua orientada a Cristo</a:t>
            </a: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María es </a:t>
            </a:r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a</a:t>
            </a:r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la </a:t>
            </a:r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vez su Madre y su « Señora"  </a:t>
            </a:r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196752"/>
            <a:ext cx="9144000" cy="526297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hangingPunct="0"/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Todo parte del misterio de la Encarnación</a:t>
            </a:r>
          </a:p>
          <a:p>
            <a:pPr algn="ctr" hangingPunct="0"/>
            <a:r>
              <a:rPr lang="fr-FR" sz="2800" b="1" dirty="0">
                <a:solidFill>
                  <a:srgbClr val="002060"/>
                </a:solidFill>
                <a:latin typeface="Arial Black" pitchFamily="34" charset="0"/>
              </a:rPr>
              <a:t>d</a:t>
            </a:r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el Verbo, Sabiduría, </a:t>
            </a:r>
            <a:r>
              <a:rPr lang="fr-FR" sz="2800" b="1" dirty="0">
                <a:solidFill>
                  <a:srgbClr val="002060"/>
                </a:solidFill>
                <a:latin typeface="Arial Black" pitchFamily="34" charset="0"/>
              </a:rPr>
              <a:t>en </a:t>
            </a:r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María.</a:t>
            </a:r>
          </a:p>
          <a:p>
            <a:pPr hangingPunct="0"/>
            <a:endParaRPr lang="fr-FR" sz="2800" dirty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hangingPunct="0">
              <a:buAutoNum type="arabicPeriod"/>
            </a:pPr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La Encarnación misma</a:t>
            </a:r>
            <a:endParaRPr lang="fr-FR" sz="2800" dirty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hangingPunct="0"/>
            <a:r>
              <a:rPr lang="fr-FR" sz="2800" i="1" dirty="0" smtClean="0">
                <a:solidFill>
                  <a:srgbClr val="002060"/>
                </a:solidFill>
                <a:latin typeface="Arial Narrow" pitchFamily="34" charset="0"/>
              </a:rPr>
              <a:t>      </a:t>
            </a:r>
            <a:r>
              <a:rPr lang="fr-FR" sz="2400" i="1" dirty="0" smtClean="0">
                <a:solidFill>
                  <a:srgbClr val="002060"/>
                </a:solidFill>
                <a:latin typeface="Arial Narrow" pitchFamily="34" charset="0"/>
              </a:rPr>
              <a:t>Jesucristo es el verdadero Dios y el verdadero hombre.</a:t>
            </a:r>
          </a:p>
          <a:p>
            <a:pPr hangingPunct="0"/>
            <a:r>
              <a:rPr lang="fr-FR" sz="2800" i="1" dirty="0" smtClean="0">
                <a:solidFill>
                  <a:srgbClr val="002060"/>
                </a:solidFill>
                <a:latin typeface="Arial Narrow" pitchFamily="34" charset="0"/>
              </a:rPr>
              <a:t>      Para salvarnos y divinizarnos.</a:t>
            </a:r>
          </a:p>
          <a:p>
            <a:pPr hangingPunct="0"/>
            <a:endParaRPr lang="fr-FR" sz="2800" i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hangingPunct="0"/>
            <a:endParaRPr lang="fr-FR" sz="2800" dirty="0">
              <a:solidFill>
                <a:srgbClr val="002060"/>
              </a:solidFill>
              <a:latin typeface="Arial Black" pitchFamily="34" charset="0"/>
            </a:endParaRPr>
          </a:p>
          <a:p>
            <a:pPr hangingPunct="0"/>
            <a:r>
              <a:rPr lang="fr-FR" sz="2800" dirty="0">
                <a:solidFill>
                  <a:srgbClr val="002060"/>
                </a:solidFill>
                <a:latin typeface="Arial Black" pitchFamily="34" charset="0"/>
              </a:rPr>
              <a:t>2. </a:t>
            </a:r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El papel de María en la Encarnación</a:t>
            </a: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2.1 </a:t>
            </a:r>
            <a:r>
              <a:rPr lang="fr-FR" sz="2800" i="1" dirty="0" smtClean="0">
                <a:solidFill>
                  <a:srgbClr val="002060"/>
                </a:solidFill>
              </a:rPr>
              <a:t> Dios quiso tener necesidad de María</a:t>
            </a:r>
            <a:r>
              <a:rPr lang="fr-FR" sz="2800" dirty="0" smtClean="0">
                <a:solidFill>
                  <a:srgbClr val="002060"/>
                </a:solidFill>
              </a:rPr>
              <a:t> </a:t>
            </a: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2.2 </a:t>
            </a:r>
            <a:r>
              <a:rPr lang="fr-FR" sz="2800" i="1" dirty="0" smtClean="0">
                <a:solidFill>
                  <a:srgbClr val="002060"/>
                </a:solidFill>
              </a:rPr>
              <a:t> </a:t>
            </a:r>
            <a:r>
              <a:rPr lang="fr-FR" sz="2800" i="1" dirty="0">
                <a:solidFill>
                  <a:srgbClr val="002060"/>
                </a:solidFill>
              </a:rPr>
              <a:t>La </a:t>
            </a:r>
            <a:r>
              <a:rPr lang="fr-FR" sz="2800" i="1" dirty="0" smtClean="0">
                <a:solidFill>
                  <a:srgbClr val="002060"/>
                </a:solidFill>
              </a:rPr>
              <a:t>Trinidad se comunica con María</a:t>
            </a: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2.3 </a:t>
            </a:r>
            <a:r>
              <a:rPr lang="fr-FR" sz="2800" i="1" dirty="0" smtClean="0">
                <a:solidFill>
                  <a:srgbClr val="002060"/>
                </a:solidFill>
              </a:rPr>
              <a:t> Consentimiento de María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116632"/>
            <a:ext cx="914400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lvl="0" indent="-514350" algn="ctr" eaLnBrk="0" hangingPunct="0">
              <a:buFontTx/>
              <a:buAutoNum type="romanUcPeriod" startAt="2"/>
            </a:pPr>
            <a:r>
              <a:rPr lang="fr-FR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LO QUE DICE DE MARÍA: su enseñanza</a:t>
            </a:r>
            <a:endParaRPr lang="fr-FR" sz="2400" b="1" dirty="0">
              <a:latin typeface="Arial Black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624" y="2492896"/>
            <a:ext cx="240615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357298"/>
            <a:ext cx="85725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Arial Black" pitchFamily="34" charset="0"/>
              </a:rPr>
              <a:t>2.4 </a:t>
            </a:r>
            <a:r>
              <a:rPr lang="fr-FR" sz="2400" i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fr-FR" sz="2400" i="1" dirty="0" smtClean="0">
                <a:solidFill>
                  <a:srgbClr val="002060"/>
                </a:solidFill>
                <a:latin typeface="Arial Black" pitchFamily="34" charset="0"/>
              </a:rPr>
              <a:t>María es la Madre de Dios</a:t>
            </a:r>
          </a:p>
          <a:p>
            <a:endParaRPr lang="fr-FR" sz="2400" i="1" dirty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fr-FR" sz="2400" dirty="0">
                <a:solidFill>
                  <a:srgbClr val="002060"/>
                </a:solidFill>
                <a:latin typeface="Arial Black" pitchFamily="34" charset="0"/>
              </a:rPr>
              <a:t>2.5  </a:t>
            </a:r>
            <a:r>
              <a:rPr lang="fr-FR" sz="2400" i="1" dirty="0" smtClean="0">
                <a:solidFill>
                  <a:srgbClr val="002060"/>
                </a:solidFill>
                <a:latin typeface="Arial Black" pitchFamily="34" charset="0"/>
              </a:rPr>
              <a:t>Nota</a:t>
            </a:r>
            <a:endParaRPr lang="fr-FR" sz="2400" dirty="0">
              <a:solidFill>
                <a:srgbClr val="002060"/>
              </a:solidFill>
              <a:latin typeface="Arial Black" pitchFamily="34" charset="0"/>
            </a:endParaRPr>
          </a:p>
          <a:p>
            <a:endParaRPr lang="fr-FR" sz="2400" dirty="0" smtClean="0">
              <a:solidFill>
                <a:srgbClr val="002060"/>
              </a:solidFill>
            </a:endParaRPr>
          </a:p>
          <a:p>
            <a:r>
              <a:rPr lang="fr-FR" sz="4000" b="1" dirty="0" smtClean="0">
                <a:solidFill>
                  <a:srgbClr val="002060"/>
                </a:solidFill>
                <a:latin typeface="Arial Black" pitchFamily="34" charset="0"/>
              </a:rPr>
              <a:t>Concilio Vaticano II</a:t>
            </a:r>
          </a:p>
          <a:p>
            <a:endParaRPr lang="fr-FR" sz="2400" b="1" dirty="0" smtClean="0">
              <a:solidFill>
                <a:srgbClr val="002060"/>
              </a:solidFill>
            </a:endParaRPr>
          </a:p>
          <a:p>
            <a:r>
              <a:rPr lang="fr-FR" sz="3200" b="1" dirty="0" smtClean="0">
                <a:solidFill>
                  <a:srgbClr val="002060"/>
                </a:solidFill>
                <a:latin typeface="Arial Black" pitchFamily="34" charset="0"/>
              </a:rPr>
              <a:t>Lumen </a:t>
            </a:r>
            <a:r>
              <a:rPr lang="fr-FR" sz="3200" b="1" dirty="0">
                <a:solidFill>
                  <a:srgbClr val="002060"/>
                </a:solidFill>
                <a:latin typeface="Arial Black" pitchFamily="34" charset="0"/>
              </a:rPr>
              <a:t>Gentium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fr-FR" sz="2400" i="1" dirty="0">
                <a:solidFill>
                  <a:srgbClr val="002060"/>
                </a:solidFill>
              </a:rPr>
              <a:t>(LG) </a:t>
            </a:r>
            <a:r>
              <a:rPr lang="fr-FR" sz="2400" b="1" i="1" dirty="0" smtClean="0">
                <a:solidFill>
                  <a:srgbClr val="002060"/>
                </a:solidFill>
              </a:rPr>
              <a:t>capítulo </a:t>
            </a:r>
            <a:r>
              <a:rPr lang="fr-FR" sz="2400" b="1" i="1" dirty="0">
                <a:solidFill>
                  <a:srgbClr val="002060"/>
                </a:solidFill>
              </a:rPr>
              <a:t>VIII </a:t>
            </a:r>
            <a:endParaRPr lang="fr-FR" sz="2400" b="1" i="1" dirty="0" smtClean="0">
              <a:solidFill>
                <a:srgbClr val="002060"/>
              </a:solidFill>
            </a:endParaRPr>
          </a:p>
          <a:p>
            <a:endParaRPr lang="fr-FR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fr-FR" sz="2400" b="1" i="1" dirty="0" smtClean="0">
                <a:solidFill>
                  <a:srgbClr val="002060"/>
                </a:solidFill>
              </a:rPr>
              <a:t>«</a:t>
            </a:r>
            <a:r>
              <a:rPr lang="fr-FR" sz="2400" b="1" i="1" dirty="0">
                <a:solidFill>
                  <a:srgbClr val="002060"/>
                </a:solidFill>
              </a:rPr>
              <a:t> </a:t>
            </a:r>
            <a:r>
              <a:rPr lang="fr-FR" sz="3200" b="1" i="1" dirty="0" smtClean="0">
                <a:solidFill>
                  <a:srgbClr val="002060"/>
                </a:solidFill>
              </a:rPr>
              <a:t>La bienaventurada Virgen María, </a:t>
            </a:r>
          </a:p>
          <a:p>
            <a:pPr algn="ctr"/>
            <a:r>
              <a:rPr lang="fr-FR" sz="3200" b="1" i="1" dirty="0" smtClean="0">
                <a:solidFill>
                  <a:srgbClr val="002060"/>
                </a:solidFill>
              </a:rPr>
              <a:t>madre </a:t>
            </a:r>
            <a:r>
              <a:rPr lang="fr-FR" sz="3200" b="1" i="1" dirty="0">
                <a:solidFill>
                  <a:srgbClr val="002060"/>
                </a:solidFill>
              </a:rPr>
              <a:t>de </a:t>
            </a:r>
            <a:r>
              <a:rPr lang="fr-FR" sz="3200" b="1" i="1" dirty="0" smtClean="0">
                <a:solidFill>
                  <a:srgbClr val="002060"/>
                </a:solidFill>
              </a:rPr>
              <a:t>Dios en el misterio </a:t>
            </a:r>
          </a:p>
          <a:p>
            <a:pPr algn="ctr"/>
            <a:r>
              <a:rPr lang="fr-FR" sz="3200" b="1" i="1" dirty="0" smtClean="0">
                <a:solidFill>
                  <a:srgbClr val="002060"/>
                </a:solidFill>
              </a:rPr>
              <a:t>de Cristo y </a:t>
            </a:r>
            <a:r>
              <a:rPr lang="fr-FR" sz="3200" b="1" i="1" dirty="0">
                <a:solidFill>
                  <a:srgbClr val="002060"/>
                </a:solidFill>
              </a:rPr>
              <a:t>de </a:t>
            </a:r>
            <a:r>
              <a:rPr lang="fr-FR" sz="3200" b="1" i="1" dirty="0" smtClean="0">
                <a:solidFill>
                  <a:srgbClr val="002060"/>
                </a:solidFill>
              </a:rPr>
              <a:t>la Iglesia</a:t>
            </a:r>
            <a:r>
              <a:rPr lang="fr-FR" sz="3200" b="1" i="1" dirty="0">
                <a:solidFill>
                  <a:srgbClr val="002060"/>
                </a:solidFill>
              </a:rPr>
              <a:t> </a:t>
            </a:r>
            <a:r>
              <a:rPr lang="fr-FR" sz="2400" b="1" i="1" dirty="0">
                <a:solidFill>
                  <a:srgbClr val="002060"/>
                </a:solidFill>
              </a:rPr>
              <a:t>» n°52-69.</a:t>
            </a:r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sumateologica.files.wordpress.com/2010/04/vladimirska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0"/>
            <a:ext cx="2643206" cy="3949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24744"/>
            <a:ext cx="8964488" cy="483209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indent="-514350">
              <a:buAutoNum type="alphaUcPeriod" startAt="2"/>
            </a:pPr>
            <a:r>
              <a:rPr lang="fr-FR" sz="2800" b="1" dirty="0" smtClean="0">
                <a:solidFill>
                  <a:srgbClr val="002060"/>
                </a:solidFill>
              </a:rPr>
              <a:t>María y los cristianos (nuestra santificación</a:t>
            </a:r>
            <a:r>
              <a:rPr lang="fr-FR" sz="2800" dirty="0" smtClean="0">
                <a:solidFill>
                  <a:srgbClr val="002060"/>
                </a:solidFill>
              </a:rPr>
              <a:t>)</a:t>
            </a:r>
          </a:p>
          <a:p>
            <a:pPr marL="514350" indent="-514350"/>
            <a:endParaRPr lang="fr-FR" sz="2800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fr-FR" sz="2800" dirty="0" smtClean="0">
                <a:solidFill>
                  <a:srgbClr val="002060"/>
                </a:solidFill>
              </a:rPr>
              <a:t>María es mediadora de toda gracia</a:t>
            </a:r>
          </a:p>
          <a:p>
            <a:r>
              <a:rPr lang="fr-FR" sz="2800" dirty="0" smtClean="0">
                <a:solidFill>
                  <a:srgbClr val="002060"/>
                </a:solidFill>
              </a:rPr>
              <a:t> </a:t>
            </a:r>
            <a:endParaRPr lang="fr-FR" sz="2800" dirty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2. </a:t>
            </a:r>
            <a:r>
              <a:rPr lang="fr-FR" sz="2800" dirty="0" smtClean="0">
                <a:solidFill>
                  <a:srgbClr val="002060"/>
                </a:solidFill>
              </a:rPr>
              <a:t>María es la Madre de los redimidos</a:t>
            </a:r>
          </a:p>
          <a:p>
            <a:pPr marL="514350" indent="-514350"/>
            <a:endParaRPr lang="fr-FR" sz="2800" dirty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3. </a:t>
            </a:r>
            <a:r>
              <a:rPr lang="fr-FR" sz="2800" dirty="0" smtClean="0">
                <a:solidFill>
                  <a:srgbClr val="002060"/>
                </a:solidFill>
              </a:rPr>
              <a:t>Primera consecuencia: María reina de los corazones</a:t>
            </a:r>
          </a:p>
          <a:p>
            <a:pPr marL="514350" indent="-514350"/>
            <a:endParaRPr lang="fr-FR" sz="2800" dirty="0" smtClean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4. </a:t>
            </a:r>
            <a:r>
              <a:rPr lang="fr-FR" sz="2800" dirty="0" smtClean="0">
                <a:solidFill>
                  <a:srgbClr val="002060"/>
                </a:solidFill>
              </a:rPr>
              <a:t>Segunda consecuencia: María ‘necesaria’ para la salvación.</a:t>
            </a:r>
          </a:p>
          <a:p>
            <a:pPr marL="514350" indent="-514350"/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96752"/>
            <a:ext cx="8786874" cy="483209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indent="-514350"/>
            <a:endParaRPr lang="fr-FR" sz="2800" dirty="0"/>
          </a:p>
          <a:p>
            <a:pPr marL="514350" indent="-514350"/>
            <a:r>
              <a:rPr lang="fr-FR" sz="2800" b="1" dirty="0">
                <a:solidFill>
                  <a:srgbClr val="002060"/>
                </a:solidFill>
              </a:rPr>
              <a:t>C. </a:t>
            </a:r>
            <a:r>
              <a:rPr lang="fr-FR" sz="2800" b="1" dirty="0" smtClean="0">
                <a:solidFill>
                  <a:srgbClr val="002060"/>
                </a:solidFill>
              </a:rPr>
              <a:t>Resumen </a:t>
            </a:r>
            <a:r>
              <a:rPr lang="fr-FR" sz="2800" b="1" dirty="0">
                <a:solidFill>
                  <a:srgbClr val="002060"/>
                </a:solidFill>
              </a:rPr>
              <a:t>: </a:t>
            </a:r>
            <a:r>
              <a:rPr lang="fr-FR" sz="2800" b="1" dirty="0" smtClean="0">
                <a:solidFill>
                  <a:srgbClr val="002060"/>
                </a:solidFill>
              </a:rPr>
              <a:t>los nombres </a:t>
            </a:r>
            <a:r>
              <a:rPr lang="fr-FR" sz="2800" b="1" dirty="0">
                <a:solidFill>
                  <a:srgbClr val="002060"/>
                </a:solidFill>
              </a:rPr>
              <a:t>de </a:t>
            </a:r>
            <a:r>
              <a:rPr lang="fr-FR" sz="2800" b="1" dirty="0" smtClean="0">
                <a:solidFill>
                  <a:srgbClr val="002060"/>
                </a:solidFill>
              </a:rPr>
              <a:t>María </a:t>
            </a:r>
          </a:p>
          <a:p>
            <a:pPr marL="514350" indent="-514350"/>
            <a:endParaRPr lang="fr-FR" sz="2800" b="1" dirty="0" smtClean="0">
              <a:solidFill>
                <a:srgbClr val="002060"/>
              </a:solidFill>
            </a:endParaRPr>
          </a:p>
          <a:p>
            <a:pPr marL="979488" indent="-514350">
              <a:buAutoNum type="arabicPeriod"/>
            </a:pPr>
            <a:r>
              <a:rPr lang="fr-FR" sz="2800" dirty="0" smtClean="0">
                <a:solidFill>
                  <a:srgbClr val="002060"/>
                </a:solidFill>
              </a:rPr>
              <a:t>En relación a Dios</a:t>
            </a:r>
          </a:p>
          <a:p>
            <a:pPr marL="979488" indent="-514350">
              <a:buAutoNum type="arabicPeriod"/>
            </a:pPr>
            <a:endParaRPr lang="fr-FR" sz="2800" dirty="0" smtClean="0">
              <a:solidFill>
                <a:srgbClr val="002060"/>
              </a:solidFill>
            </a:endParaRPr>
          </a:p>
          <a:p>
            <a:pPr marL="979488" lvl="0" indent="-514350"/>
            <a:r>
              <a:rPr lang="fr-FR" sz="2800" dirty="0" smtClean="0">
                <a:solidFill>
                  <a:srgbClr val="002060"/>
                </a:solidFill>
              </a:rPr>
              <a:t>2. En relación a nosotros</a:t>
            </a:r>
          </a:p>
          <a:p>
            <a:pPr marL="514350" lvl="0" indent="-514350"/>
            <a:endParaRPr lang="fr-FR" sz="2800" dirty="0"/>
          </a:p>
          <a:p>
            <a:pPr marL="514350" indent="-514350"/>
            <a:r>
              <a:rPr lang="fr-FR" sz="2800" b="1" dirty="0" smtClean="0">
                <a:solidFill>
                  <a:srgbClr val="C00000"/>
                </a:solidFill>
              </a:rPr>
              <a:t>Conclusión</a:t>
            </a:r>
          </a:p>
          <a:p>
            <a:pPr marL="514350" indent="-514350"/>
            <a:endParaRPr lang="fr-FR" sz="2800" b="1" dirty="0" smtClean="0"/>
          </a:p>
          <a:p>
            <a:pPr marL="514350" indent="-514350" algn="ctr"/>
            <a:r>
              <a:rPr lang="fr-FR" sz="2800" b="1" dirty="0">
                <a:solidFill>
                  <a:srgbClr val="C00000"/>
                </a:solidFill>
              </a:rPr>
              <a:t>Montfort </a:t>
            </a:r>
            <a:r>
              <a:rPr lang="fr-FR" sz="2800" b="1" dirty="0" smtClean="0">
                <a:solidFill>
                  <a:srgbClr val="C00000"/>
                </a:solidFill>
              </a:rPr>
              <a:t>nos invita a vivir como María, </a:t>
            </a:r>
          </a:p>
          <a:p>
            <a:pPr marL="514350" indent="-514350" algn="ctr"/>
            <a:r>
              <a:rPr lang="fr-FR" sz="2800" b="1" dirty="0" smtClean="0">
                <a:solidFill>
                  <a:srgbClr val="C00000"/>
                </a:solidFill>
              </a:rPr>
              <a:t>nuestro « sí » a Dios.</a:t>
            </a:r>
            <a:r>
              <a:rPr lang="fr-FR" sz="2800" dirty="0" smtClean="0">
                <a:solidFill>
                  <a:srgbClr val="C00000"/>
                </a:solidFill>
              </a:rPr>
              <a:t>   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b="9381"/>
          <a:stretch/>
        </p:blipFill>
        <p:spPr>
          <a:xfrm>
            <a:off x="0" y="54312"/>
            <a:ext cx="2729893" cy="198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2138054" y="353604"/>
            <a:ext cx="5448929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latin typeface="Arial Black" pitchFamily="34" charset="0"/>
              </a:rPr>
              <a:t>En la casa familiar</a:t>
            </a:r>
          </a:p>
          <a:p>
            <a:pPr algn="ctr"/>
            <a:r>
              <a:rPr lang="fr-FR" sz="2800" dirty="0" smtClean="0">
                <a:latin typeface="Arial Black" pitchFamily="34" charset="0"/>
              </a:rPr>
              <a:t>Bois-Marquer</a:t>
            </a: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Gusto por la oración</a:t>
            </a:r>
            <a:endParaRPr lang="fr-FR" sz="2800" dirty="0">
              <a:latin typeface="Arial Black" pitchFamily="34" charset="0"/>
            </a:endParaRP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Imágenes de María</a:t>
            </a:r>
          </a:p>
          <a:p>
            <a:pPr algn="ctr"/>
            <a:endParaRPr lang="fr-FR" sz="2800" dirty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Rosario</a:t>
            </a: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endParaRPr lang="fr-FR" sz="2800" dirty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Oraciones con su hermana</a:t>
            </a:r>
          </a:p>
          <a:p>
            <a:pPr algn="ctr"/>
            <a:r>
              <a:rPr lang="fr-FR" sz="2800" dirty="0" err="1" smtClean="0">
                <a:latin typeface="Arial Black" pitchFamily="34" charset="0"/>
              </a:rPr>
              <a:t>Guyonne</a:t>
            </a:r>
            <a:r>
              <a:rPr lang="fr-FR" sz="2800" dirty="0" smtClean="0">
                <a:latin typeface="Arial Black" pitchFamily="34" charset="0"/>
              </a:rPr>
              <a:t>-Jeanne</a:t>
            </a:r>
          </a:p>
          <a:p>
            <a:endParaRPr lang="fr-FR" sz="2800" dirty="0">
              <a:latin typeface="Arial Black" pitchFamily="34" charset="0"/>
            </a:endParaRPr>
          </a:p>
          <a:p>
            <a:endParaRPr lang="fr-FR" sz="2800" dirty="0">
              <a:latin typeface="Arial Black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4" y="4005064"/>
            <a:ext cx="1949010" cy="24732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638" y="2780928"/>
            <a:ext cx="2378048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crc-resurrection.org/IER/mai-2008/images/Saint-Louis-Mar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1" y="588314"/>
            <a:ext cx="4929222" cy="569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0" y="0"/>
            <a:ext cx="24117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ook Antiqua" pitchFamily="18" charset="0"/>
              </a:rPr>
              <a:t>Dios te salve, María,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l</a:t>
            </a:r>
            <a:r>
              <a:rPr lang="fr-FR" sz="2400" b="1" dirty="0" smtClean="0">
                <a:latin typeface="Book Antiqua" pitchFamily="18" charset="0"/>
              </a:rPr>
              <a:t>lena eres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de gracia,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 </a:t>
            </a:r>
            <a:r>
              <a:rPr lang="fr-FR" sz="2400" b="1" dirty="0" smtClean="0">
                <a:latin typeface="Book Antiqua" pitchFamily="18" charset="0"/>
              </a:rPr>
              <a:t>el Señor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e</a:t>
            </a:r>
            <a:r>
              <a:rPr lang="fr-FR" sz="2400" b="1" dirty="0" smtClean="0">
                <a:latin typeface="Book Antiqua" pitchFamily="18" charset="0"/>
              </a:rPr>
              <a:t>s contigo.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Bendita tú eres entre todas 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l</a:t>
            </a:r>
            <a:r>
              <a:rPr lang="fr-FR" sz="2400" b="1" dirty="0" smtClean="0">
                <a:latin typeface="Book Antiqua" pitchFamily="18" charset="0"/>
              </a:rPr>
              <a:t>as mujeres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Y Jesús</a:t>
            </a:r>
          </a:p>
          <a:p>
            <a:pPr algn="ctr"/>
            <a:r>
              <a:rPr lang="fr-FR" sz="2400" b="1" i="1" dirty="0" smtClean="0">
                <a:latin typeface="Book Antiqua" pitchFamily="18" charset="0"/>
              </a:rPr>
              <a:t> </a:t>
            </a:r>
            <a:r>
              <a:rPr lang="fr-FR" sz="2400" b="1" i="1" dirty="0" smtClean="0">
                <a:solidFill>
                  <a:srgbClr val="002060"/>
                </a:solidFill>
                <a:latin typeface="Book Antiqua" pitchFamily="18" charset="0"/>
              </a:rPr>
              <a:t>« Sabiduría eterna </a:t>
            </a:r>
          </a:p>
          <a:p>
            <a:pPr algn="ctr"/>
            <a:r>
              <a:rPr lang="fr-FR" sz="2400" b="1" i="1" dirty="0">
                <a:solidFill>
                  <a:srgbClr val="002060"/>
                </a:solidFill>
                <a:latin typeface="Book Antiqua" pitchFamily="18" charset="0"/>
              </a:rPr>
              <a:t>y</a:t>
            </a:r>
            <a:r>
              <a:rPr lang="fr-FR" sz="2400" b="1" i="1" dirty="0" smtClean="0">
                <a:solidFill>
                  <a:srgbClr val="002060"/>
                </a:solidFill>
                <a:latin typeface="Book Antiqua" pitchFamily="18" charset="0"/>
              </a:rPr>
              <a:t> encarnada »</a:t>
            </a:r>
            <a:r>
              <a:rPr lang="fr-FR" sz="24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el fruto 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d</a:t>
            </a:r>
            <a:r>
              <a:rPr lang="fr-FR" sz="2400" b="1" dirty="0" smtClean="0">
                <a:latin typeface="Book Antiqua" pitchFamily="18" charset="0"/>
              </a:rPr>
              <a:t>e tu vientre,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e</a:t>
            </a:r>
            <a:r>
              <a:rPr lang="fr-FR" sz="2400" b="1" dirty="0" smtClean="0">
                <a:latin typeface="Book Antiqua" pitchFamily="18" charset="0"/>
              </a:rPr>
              <a:t>s </a:t>
            </a:r>
            <a:r>
              <a:rPr lang="fr-FR" sz="2400" b="1" dirty="0" smtClean="0">
                <a:latin typeface="Book Antiqua" pitchFamily="18" charset="0"/>
              </a:rPr>
              <a:t>bendito.</a:t>
            </a:r>
            <a:endParaRPr lang="fr-FR" sz="2400" b="1" dirty="0">
              <a:latin typeface="Book Antiqua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29422" y="1500174"/>
            <a:ext cx="22145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ook Antiqua" pitchFamily="18" charset="0"/>
              </a:rPr>
              <a:t>Santa María,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 Madre de Dios,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ruega 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p</a:t>
            </a:r>
            <a:r>
              <a:rPr lang="fr-FR" sz="2400" b="1" dirty="0" smtClean="0">
                <a:latin typeface="Book Antiqua" pitchFamily="18" charset="0"/>
              </a:rPr>
              <a:t>or nosotros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pecadores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ahora 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y</a:t>
            </a:r>
            <a:r>
              <a:rPr lang="fr-FR" sz="2400" b="1" dirty="0" smtClean="0">
                <a:latin typeface="Book Antiqua" pitchFamily="18" charset="0"/>
              </a:rPr>
              <a:t> en la hora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d</a:t>
            </a:r>
            <a:r>
              <a:rPr lang="fr-FR" sz="2400" b="1" smtClean="0">
                <a:latin typeface="Book Antiqua" pitchFamily="18" charset="0"/>
              </a:rPr>
              <a:t>e </a:t>
            </a:r>
            <a:r>
              <a:rPr lang="fr-FR" sz="2400" b="1" dirty="0" smtClean="0">
                <a:latin typeface="Book Antiqua" pitchFamily="18" charset="0"/>
              </a:rPr>
              <a:t>nuestra muerte.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Amén.</a:t>
            </a:r>
            <a:endParaRPr lang="fr-FR" sz="24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mauriceherault85\Documents\Montfort\Iconographie Montfort\ndmirac[1]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5143504" y="2071678"/>
            <a:ext cx="2548273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200" b="1" dirty="0" smtClean="0">
                <a:latin typeface="Arial Black" pitchFamily="34" charset="0"/>
              </a:rPr>
              <a:t>En el Colegio </a:t>
            </a:r>
            <a:r>
              <a:rPr lang="fr-FR" sz="3200" b="1" dirty="0">
                <a:latin typeface="Arial Black" pitchFamily="34" charset="0"/>
              </a:rPr>
              <a:t>de Rennes (1684-1693)</a:t>
            </a:r>
          </a:p>
          <a:p>
            <a:pPr algn="ctr"/>
            <a:r>
              <a:rPr lang="fr-FR" sz="3200" b="1" dirty="0" smtClean="0">
                <a:latin typeface="Arial Black" pitchFamily="34" charset="0"/>
              </a:rPr>
              <a:t>Visitas </a:t>
            </a:r>
            <a:r>
              <a:rPr lang="fr-FR" sz="3200" b="1" dirty="0">
                <a:latin typeface="Arial Black" pitchFamily="34" charset="0"/>
              </a:rPr>
              <a:t>a</a:t>
            </a:r>
            <a:r>
              <a:rPr lang="fr-FR" sz="3200" b="1" dirty="0" smtClean="0">
                <a:latin typeface="Arial Black" pitchFamily="34" charset="0"/>
              </a:rPr>
              <a:t> la iglesia San Salvador. </a:t>
            </a:r>
            <a:endParaRPr lang="fr-FR" sz="3200" b="1" dirty="0">
              <a:latin typeface="Arial Black" pitchFamily="34" charset="0"/>
            </a:endParaRPr>
          </a:p>
          <a:p>
            <a:pPr algn="ctr"/>
            <a:r>
              <a:rPr lang="fr-FR" sz="3200" b="1" dirty="0" smtClean="0">
                <a:latin typeface="Arial Black" pitchFamily="34" charset="0"/>
              </a:rPr>
              <a:t>Asociación para honrar a María. </a:t>
            </a:r>
            <a:endParaRPr lang="fr-FR" sz="3200" b="1" dirty="0">
              <a:latin typeface="Arial Black" pitchFamily="34" charset="0"/>
            </a:endParaRPr>
          </a:p>
          <a:p>
            <a:pPr algn="ctr"/>
            <a:r>
              <a:rPr lang="fr-FR" sz="3200" b="1" dirty="0" smtClean="0">
                <a:latin typeface="Arial Black" pitchFamily="34" charset="0"/>
              </a:rPr>
              <a:t>Espera todo de María</a:t>
            </a:r>
            <a:r>
              <a:rPr lang="fr-FR" sz="3200" b="1" dirty="0" smtClean="0">
                <a:latin typeface="Constantia" pitchFamily="18" charset="0"/>
              </a:rPr>
              <a:t>.</a:t>
            </a:r>
            <a:endParaRPr lang="fr-FR" sz="3200" b="1" dirty="0">
              <a:latin typeface="Constantia" pitchFamily="18" charset="0"/>
            </a:endParaRPr>
          </a:p>
        </p:txBody>
      </p:sp>
      <p:pic>
        <p:nvPicPr>
          <p:cNvPr id="31746" name="Picture 2" descr="Collège Saint-Thomas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3429000"/>
            <a:ext cx="444701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mauriceherault85\Documents\Montfort\Iconographie Montfort\louis-marie-grignon-img014[1]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571604" y="2108626"/>
            <a:ext cx="214314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auriceherault85\Documents\Montfort\Iconographie Montfort\louis-marie-grignon-img033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32861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mauriceherault85\Documents\Montfort\Iconographie Montfort\louis-marie-grignon-img039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00414"/>
            <a:ext cx="350046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2928938"/>
            <a:ext cx="9144000" cy="5842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200" dirty="0" smtClean="0">
                <a:solidFill>
                  <a:srgbClr val="002060"/>
                </a:solidFill>
                <a:latin typeface="Arial Black" pitchFamily="34" charset="0"/>
              </a:rPr>
              <a:t>En el seminario de París </a:t>
            </a:r>
            <a:r>
              <a:rPr lang="fr-FR" sz="3200" i="1" dirty="0">
                <a:solidFill>
                  <a:srgbClr val="002060"/>
                </a:solidFill>
                <a:latin typeface="Arial Black" pitchFamily="34" charset="0"/>
              </a:rPr>
              <a:t>(1693-1700)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endParaRPr lang="fr-FR" sz="3200" u="sng" dirty="0">
              <a:latin typeface="Arial Black" pitchFamily="34" charset="0"/>
            </a:endParaRPr>
          </a:p>
          <a:p>
            <a:pPr algn="ctr" hangingPunct="0"/>
            <a:r>
              <a:rPr lang="fr-FR" sz="3200" dirty="0" smtClean="0">
                <a:latin typeface="Arial Black" pitchFamily="34" charset="0"/>
              </a:rPr>
              <a:t>En el seminario San Sulpicio</a:t>
            </a:r>
          </a:p>
          <a:p>
            <a:pPr algn="ctr" hangingPunct="0"/>
            <a:r>
              <a:rPr lang="fr-FR" sz="3200" dirty="0" smtClean="0">
                <a:latin typeface="Arial Black" pitchFamily="34" charset="0"/>
              </a:rPr>
              <a:t>en París </a:t>
            </a:r>
            <a:r>
              <a:rPr lang="fr-FR" sz="3200" dirty="0">
                <a:latin typeface="Arial Black" pitchFamily="34" charset="0"/>
              </a:rPr>
              <a:t>(1693-1700)</a:t>
            </a:r>
          </a:p>
          <a:p>
            <a:pPr algn="ctr" hangingPunct="0"/>
            <a:endParaRPr lang="fr-FR" sz="3200" dirty="0" smtClean="0">
              <a:latin typeface="Arial Black" pitchFamily="34" charset="0"/>
            </a:endParaRPr>
          </a:p>
          <a:p>
            <a:pPr algn="ctr" hangingPunct="0"/>
            <a:r>
              <a:rPr lang="fr-FR" sz="3600" dirty="0" smtClean="0">
                <a:latin typeface="Arial Black" pitchFamily="34" charset="0"/>
              </a:rPr>
              <a:t>María</a:t>
            </a:r>
          </a:p>
          <a:p>
            <a:pPr algn="ctr" hangingPunct="0"/>
            <a:r>
              <a:rPr lang="fr-FR" sz="4400" dirty="0" smtClean="0">
                <a:latin typeface="Arial Black" pitchFamily="34" charset="0"/>
              </a:rPr>
              <a:t>« Señora del seminario".</a:t>
            </a:r>
            <a:endParaRPr lang="fr-FR" sz="3200" dirty="0">
              <a:latin typeface="Arial Black" pitchFamily="34" charset="0"/>
            </a:endParaRPr>
          </a:p>
        </p:txBody>
      </p:sp>
      <p:pic>
        <p:nvPicPr>
          <p:cNvPr id="3" name="Picture 5" descr="http://t1.gstatic.com/images?q=tbn:ANd9GcRqwjEynj6TVT231v2_lzAqS4MnB_XyTWHvhkx0D4g7nTV1GbRky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3293209"/>
            <a:ext cx="2344344" cy="349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5821" y="5058318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hangingPunct="0"/>
            <a:r>
              <a:rPr lang="fr-FR" dirty="0" smtClean="0">
                <a:latin typeface="Arial Black" pitchFamily="34" charset="0"/>
              </a:rPr>
              <a:t>« El pequeño salterio de la Virgen" </a:t>
            </a:r>
            <a:endParaRPr lang="fr-FR" dirty="0">
              <a:latin typeface="Arial Black" pitchFamily="34" charset="0"/>
            </a:endParaRPr>
          </a:p>
          <a:p>
            <a:pPr algn="ctr" hangingPunct="0"/>
            <a:r>
              <a:rPr lang="fr-FR" i="1" dirty="0">
                <a:latin typeface="Arial Black" pitchFamily="34" charset="0"/>
              </a:rPr>
              <a:t>(de </a:t>
            </a:r>
            <a:r>
              <a:rPr lang="fr-FR" i="1" dirty="0" smtClean="0">
                <a:latin typeface="Arial Black" pitchFamily="34" charset="0"/>
              </a:rPr>
              <a:t>san Buenaventura).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mauriceherault85\Documents\Montfort\Iconographie Montfort\louis-marie-grignon-img04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69"/>
            <a:ext cx="4143404" cy="4407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85720" y="357166"/>
            <a:ext cx="8429625" cy="523875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Bibliotecario, lee mucho sobre María</a:t>
            </a:r>
            <a:r>
              <a:rPr lang="fr-FR" dirty="0" smtClean="0">
                <a:solidFill>
                  <a:srgbClr val="C00000"/>
                </a:solidFill>
                <a:latin typeface="Arial Black" pitchFamily="34" charset="0"/>
              </a:rPr>
              <a:t>. </a:t>
            </a:r>
            <a:endParaRPr lang="fr-FR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5643578"/>
            <a:ext cx="8572560" cy="83099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 hangingPunct="0"/>
            <a:r>
              <a:rPr lang="fr-FR" sz="2400" dirty="0">
                <a:solidFill>
                  <a:srgbClr val="0070C0"/>
                </a:solidFill>
                <a:latin typeface="Arial Black" pitchFamily="34" charset="0"/>
              </a:rPr>
              <a:t>Q</a:t>
            </a:r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uiere reclutar a los seminaristas como </a:t>
            </a:r>
          </a:p>
          <a:p>
            <a:pPr algn="ctr" hangingPunct="0"/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« esclavos de Jesús en María »</a:t>
            </a:r>
            <a:endParaRPr lang="fr-FR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" name="Picture 1" descr="C:\Users\mauriceherault85\Documents\Montfort\Iconographie Montfort\louis-marie-grignon-img019[1]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71995" y="1428737"/>
            <a:ext cx="4286285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t1.gstatic.com/images?q=tbn:ANd9GcTmAXgfM17Qvky7SMUkch9dsuTSmpzbmZt9z36yrdQJWHpdw0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2" y="3181300"/>
            <a:ext cx="4788024" cy="367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4" descr="http://t2.gstatic.com/images?q=tbn:ANd9GcRmDirBOfO21X6qg6SouZb_flL16P3zLt4HBecfe6NsCUWuhjc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515" y="0"/>
            <a:ext cx="4632325" cy="423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4554840" y="5251664"/>
            <a:ext cx="4572000" cy="13843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Comunión,</a:t>
            </a:r>
            <a:endParaRPr lang="fr-FR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cada sábado, </a:t>
            </a:r>
            <a:endParaRPr lang="fr-FR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hangingPunct="0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en </a:t>
            </a:r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N.D. de </a:t>
            </a:r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París</a:t>
            </a:r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l_fi" descr="Cathedrale-de-Chartres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798917" cy="312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5" name="il_fi" descr="notre-dame-sous-terre-1-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6000760" y="3214686"/>
            <a:ext cx="2500330" cy="338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7" name="Picture 5" descr="http://t2.gstatic.com/images?q=tbn:ANd9GcRlPFqX9xBNOs4mhkGM8et_3CBqNvZE-9OdvDGowlSNqZENCim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357694"/>
            <a:ext cx="3297760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0" y="3143248"/>
            <a:ext cx="6000760" cy="156966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1699, Montfort  seminarista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eregrino en « Notre </a:t>
            </a:r>
            <a:r>
              <a:rPr lang="fr-FR" sz="2400" dirty="0">
                <a:solidFill>
                  <a:srgbClr val="FF0000"/>
                </a:solidFill>
                <a:latin typeface="Arial Black" pitchFamily="34" charset="0"/>
              </a:rPr>
              <a:t>Dame </a:t>
            </a:r>
            <a:endParaRPr lang="fr-FR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sous terre » 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en la catedral </a:t>
            </a:r>
            <a:r>
              <a:rPr lang="fr-FR" sz="2400" dirty="0">
                <a:solidFill>
                  <a:srgbClr val="FF0000"/>
                </a:solidFill>
                <a:latin typeface="Arial Black" pitchFamily="34" charset="0"/>
              </a:rPr>
              <a:t>de Chartres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1159</TotalTime>
  <Words>698</Words>
  <Application>Microsoft Office PowerPoint</Application>
  <PresentationFormat>Presentación en pantalla (4:3)</PresentationFormat>
  <Paragraphs>192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Arial Narrow</vt:lpstr>
      <vt:lpstr>Book Antiqua</vt:lpstr>
      <vt:lpstr>Constantia</vt:lpstr>
      <vt:lpstr>Copperplate Gothic Bold</vt:lpstr>
      <vt:lpstr>Lucida Calligraphy</vt:lpstr>
      <vt:lpstr>Times New Roman</vt:lpstr>
      <vt:lpstr>Trebuchet MS</vt:lpstr>
      <vt:lpstr>Wingdings 3</vt:lpstr>
      <vt:lpstr>Facette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mauriceherault85</dc:creator>
  <cp:lastModifiedBy>HP</cp:lastModifiedBy>
  <cp:revision>98</cp:revision>
  <dcterms:created xsi:type="dcterms:W3CDTF">2011-07-20T06:25:38Z</dcterms:created>
  <dcterms:modified xsi:type="dcterms:W3CDTF">2020-06-25T10:33:29Z</dcterms:modified>
</cp:coreProperties>
</file>