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4" r:id="rId2"/>
    <p:sldId id="256" r:id="rId3"/>
    <p:sldId id="257" r:id="rId4"/>
    <p:sldId id="264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9619"/>
    <a:srgbClr val="FEF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542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72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7221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580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8107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479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382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570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862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60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55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34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57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704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44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14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auriceherault85\Documents\Montfort\Iconographie Montfort\pere_de_montfort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6" y="-3175"/>
            <a:ext cx="3929063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53543" y="2131449"/>
            <a:ext cx="785077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4800" b="1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Luis María</a:t>
            </a:r>
          </a:p>
          <a:p>
            <a:pPr algn="ctr"/>
            <a:r>
              <a:rPr lang="fr-FR" altLang="fr-FR" sz="4800" b="1" dirty="0" err="1" smtClean="0">
                <a:solidFill>
                  <a:srgbClr val="0070C0"/>
                </a:solidFill>
                <a:latin typeface="Lucida Calligraphy" panose="03010101010101010101" pitchFamily="66" charset="0"/>
              </a:rPr>
              <a:t>Grignion</a:t>
            </a:r>
            <a:r>
              <a:rPr lang="fr-FR" altLang="fr-FR" sz="4800" b="1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 de Montfort</a:t>
            </a:r>
            <a:endParaRPr lang="fr-FR" altLang="fr-FR" sz="48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fr-FR" altLang="fr-FR" sz="4800" b="1" dirty="0" smtClean="0">
                <a:latin typeface="Lucida Calligraphy" panose="03010101010101010101" pitchFamily="66" charset="0"/>
              </a:rPr>
              <a:t>un </a:t>
            </a:r>
            <a:r>
              <a:rPr lang="fr-FR" altLang="fr-FR" sz="4800" b="1" dirty="0" smtClean="0">
                <a:latin typeface="Lucida Calligraphy" panose="03010101010101010101" pitchFamily="66" charset="0"/>
              </a:rPr>
              <a:t>a</a:t>
            </a:r>
            <a:r>
              <a:rPr lang="fr-FR" sz="4400" b="1" dirty="0" smtClean="0">
                <a:latin typeface="Lucida Calligraphy" panose="03010101010101010101" pitchFamily="66" charset="0"/>
              </a:rPr>
              <a:t>pasionado</a:t>
            </a:r>
            <a:r>
              <a:rPr lang="fr-FR" sz="4400" b="1" dirty="0">
                <a:latin typeface="Lucida Calligraphy" panose="03010101010101010101" pitchFamily="66" charset="0"/>
              </a:rPr>
              <a:t> </a:t>
            </a:r>
            <a:r>
              <a:rPr lang="fr-FR" sz="4400" b="1" dirty="0" smtClean="0">
                <a:latin typeface="Lucida Calligraphy" panose="03010101010101010101" pitchFamily="66" charset="0"/>
              </a:rPr>
              <a:t>de </a:t>
            </a:r>
            <a:endParaRPr lang="fr-FR" sz="44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fr-FR" sz="44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Jesucristo </a:t>
            </a:r>
          </a:p>
          <a:p>
            <a:pPr algn="ctr"/>
            <a:r>
              <a:rPr lang="fr-FR" sz="44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Sabiduría Encarnada</a:t>
            </a:r>
            <a:endParaRPr lang="fr-FR" altLang="fr-FR" sz="48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0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3439" y="315575"/>
            <a:ext cx="10615749" cy="230832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600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Su lenguaje expresa </a:t>
            </a: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una </a:t>
            </a:r>
            <a:r>
              <a:rPr lang="fr-FR" sz="3600" b="1" dirty="0" smtClean="0"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experiencia mística; </a:t>
            </a:r>
          </a:p>
          <a:p>
            <a:pPr algn="just">
              <a:spcAft>
                <a:spcPts val="0"/>
              </a:spcAft>
            </a:pP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experiencia que confronta la parte más profunda de nuestro ser </a:t>
            </a:r>
            <a:r>
              <a:rPr lang="fr-FR" sz="3600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con </a:t>
            </a: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‘</a:t>
            </a:r>
            <a:r>
              <a:rPr lang="fr-FR" sz="36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Alguien</a:t>
            </a: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’. </a:t>
            </a:r>
          </a:p>
          <a:p>
            <a:pPr algn="just">
              <a:spcAft>
                <a:spcPts val="0"/>
              </a:spcAft>
            </a:pP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Es un encuentro conmovedor con el ‘</a:t>
            </a:r>
            <a:r>
              <a:rPr lang="fr-FR" sz="36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A</a:t>
            </a:r>
            <a:r>
              <a:rPr lang="fr-FR" sz="3600" b="1" dirty="0" smtClean="0"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bsoluto</a:t>
            </a: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’. </a:t>
            </a:r>
            <a:endParaRPr lang="fr-FR" sz="3600" dirty="0">
              <a:solidFill>
                <a:srgbClr val="002060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7999" y="2967335"/>
            <a:ext cx="7794171" cy="341632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6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Al mismo tiempo </a:t>
            </a:r>
          </a:p>
          <a:p>
            <a:pPr>
              <a:spcAft>
                <a:spcPts val="0"/>
              </a:spcAft>
            </a:pPr>
            <a:r>
              <a:rPr lang="fr-FR" sz="3600" b="1" dirty="0" smtClean="0"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experiencia dolorosa</a:t>
            </a:r>
            <a:r>
              <a:rPr lang="fr-FR" sz="36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de naturaleza purificadora </a:t>
            </a:r>
            <a:r>
              <a:rPr lang="fr-FR" sz="36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y</a:t>
            </a:r>
            <a:r>
              <a:rPr lang="fr-FR" sz="36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transformadora y </a:t>
            </a:r>
          </a:p>
          <a:p>
            <a:pPr>
              <a:spcAft>
                <a:spcPts val="0"/>
              </a:spcAft>
            </a:pPr>
            <a:r>
              <a:rPr lang="fr-FR" sz="3600" b="1" dirty="0" smtClean="0">
                <a:solidFill>
                  <a:srgbClr val="00B05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experiencia </a:t>
            </a:r>
            <a:r>
              <a:rPr lang="fr-FR" sz="3600" b="1" dirty="0" smtClean="0">
                <a:solidFill>
                  <a:srgbClr val="00B05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de alegría </a:t>
            </a:r>
            <a:r>
              <a:rPr lang="fr-FR" sz="36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profunda, </a:t>
            </a:r>
          </a:p>
          <a:p>
            <a:pPr>
              <a:spcAft>
                <a:spcPts val="0"/>
              </a:spcAft>
            </a:pPr>
            <a:r>
              <a:rPr lang="fr-FR" sz="36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l</a:t>
            </a:r>
            <a:r>
              <a:rPr lang="fr-FR" sz="36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a de conocer a </a:t>
            </a:r>
            <a:r>
              <a:rPr lang="fr-FR" sz="3600" b="1" dirty="0" smtClean="0"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Alguien</a:t>
            </a:r>
            <a:r>
              <a:rPr lang="fr-FR" sz="36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fr-FR" sz="36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q</a:t>
            </a:r>
            <a:r>
              <a:rPr lang="fr-FR" sz="36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ue nos llena totalmente.</a:t>
            </a:r>
            <a:endParaRPr lang="fr-FR" sz="3600" dirty="0"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79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990" y="145758"/>
            <a:ext cx="9884228" cy="255454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Conocer y amar a Jesucristo, </a:t>
            </a:r>
          </a:p>
          <a:p>
            <a:pPr algn="just">
              <a:spcAft>
                <a:spcPts val="0"/>
              </a:spcAft>
            </a:pPr>
            <a:r>
              <a:rPr lang="fr-FR" sz="40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única y maravillosa Sabiduría</a:t>
            </a: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</a:p>
          <a:p>
            <a:pPr algn="just">
              <a:spcAft>
                <a:spcPts val="0"/>
              </a:spcAft>
            </a:pP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c</a:t>
            </a: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onduce a querer</a:t>
            </a:r>
          </a:p>
          <a:p>
            <a:pPr algn="just">
              <a:spcAft>
                <a:spcPts val="0"/>
              </a:spcAft>
            </a:pP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darla a conocer y amar por muchos.</a:t>
            </a:r>
            <a:endParaRPr lang="fr-FR" sz="4000" i="1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2996" y="4973823"/>
            <a:ext cx="11168743" cy="1754326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5400" b="1" i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E</a:t>
            </a:r>
            <a:r>
              <a:rPr lang="fr-FR" sz="5400" b="1" i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s el propósito de las misiones</a:t>
            </a:r>
            <a:endParaRPr lang="fr-FR" sz="5400" b="1" dirty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5400" b="1" i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q</a:t>
            </a:r>
            <a:r>
              <a:rPr lang="fr-FR" sz="5400" b="1" i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ue va a dar hasta el final de su vida.</a:t>
            </a:r>
            <a:endParaRPr lang="fr-FR" sz="54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198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5132" y="383258"/>
            <a:ext cx="11808822" cy="53860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Dos significados esenciales de la palabra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kumimoji="0" lang="fr-FR" altLang="fr-FR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Sabiduría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(entre los varios significados que Luis</a:t>
            </a:r>
            <a:r>
              <a:rPr kumimoji="0" lang="fr-FR" altLang="fr-FR" sz="32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María da </a:t>
            </a:r>
            <a:r>
              <a:rPr lang="fr-FR" altLang="fr-FR" sz="3200" i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a</a:t>
            </a:r>
            <a:r>
              <a:rPr kumimoji="0" lang="fr-FR" altLang="fr-FR" sz="3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esta</a:t>
            </a:r>
            <a:r>
              <a:rPr kumimoji="0" lang="fr-FR" altLang="fr-FR" sz="32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palabra</a:t>
            </a:r>
            <a:r>
              <a:rPr kumimoji="0" lang="fr-FR" altLang="fr-FR" sz="3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 : cf. ASE 13)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  <a:p>
            <a:pPr marL="571500" marR="0" lvl="0" indent="-5715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Sabiduría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como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Alguien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e</a:t>
            </a:r>
            <a:r>
              <a:rPr lang="fr-FR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s decir, 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Jesucrito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	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  <a:p>
            <a:pPr marL="571500" marR="0" lvl="0" indent="-5715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Sabiduría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como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‘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don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’,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e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 decir, l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a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comunicación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de Cristo a los hombres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08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491163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01783" y="228600"/>
            <a:ext cx="9601200" cy="754053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pperplate Gothic Light" panose="020E0507020206020404" pitchFamily="34" charset="0"/>
              </a:rPr>
              <a:t>3. Jesucristo, Sabiduría, según Montfort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0446" y="1179604"/>
            <a:ext cx="11639005" cy="529375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Atribuyendo a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Cristo este título de Sabiduría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Luis</a:t>
            </a:r>
            <a:r>
              <a:rPr kumimoji="0" lang="fr-FR" altLang="fr-FR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María pone</a:t>
            </a:r>
            <a:r>
              <a:rPr kumimoji="0" lang="fr-FR" altLang="fr-FR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en evidencia </a:t>
            </a:r>
            <a:r>
              <a:rPr lang="fr-FR" alt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c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uatro aspectos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de su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Misterio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en armonía con la Revelación bíblica.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Lo hace en la perspectiva del don que la Sabiduría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nos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hace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de sí misma en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una experiencia (mística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)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1346200" marR="0" lvl="0" indent="352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de conocimiento amoroso y sabroso, 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1346200" marR="0" lvl="0" indent="352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de comunión, 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1346200" marR="0" lvl="0" indent="352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de transformación, 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1346200" marR="0" lvl="0" indent="352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de divinización…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32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743" y="179423"/>
            <a:ext cx="11952514" cy="353943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3.1. </a:t>
            </a:r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Cristo como </a:t>
            </a:r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plenitud’ </a:t>
            </a: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‘quien encierra en sí mismo toda </a:t>
            </a:r>
            <a:r>
              <a:rPr lang="fr-FR" sz="3200" b="1" dirty="0">
                <a:solidFill>
                  <a:srgbClr val="FF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la </a:t>
            </a:r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plenitud 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de la </a:t>
            </a:r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divinidad</a:t>
            </a:r>
            <a:r>
              <a:rPr lang="fr-FR" sz="3200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i="1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(Col. 1, 16</a:t>
            </a:r>
            <a:r>
              <a:rPr lang="fr-FR" sz="3200" i="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)</a:t>
            </a:r>
          </a:p>
          <a:p>
            <a:pPr algn="just">
              <a:spcAft>
                <a:spcPts val="0"/>
              </a:spcAft>
            </a:pP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b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Y la humanidad</a:t>
            </a:r>
            <a:r>
              <a:rPr lang="fr-FR" sz="32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’</a:t>
            </a:r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…</a:t>
            </a:r>
            <a:r>
              <a:rPr lang="fr-FR" sz="3200" dirty="0">
                <a:latin typeface="Garamond" panose="02020404030301010803" pitchFamily="18" charset="0"/>
                <a:ea typeface="Times New Roman" panose="02020603050405020304" pitchFamily="18" charset="0"/>
              </a:rPr>
              <a:t> ; </a:t>
            </a:r>
            <a:endParaRPr lang="fr-FR" sz="3200" dirty="0" smtClean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‘resumen de las obras </a:t>
            </a:r>
            <a:r>
              <a:rPr lang="fr-FR" sz="3200" dirty="0">
                <a:latin typeface="Garamond" panose="02020404030301010803" pitchFamily="18" charset="0"/>
                <a:ea typeface="Times New Roman" panose="02020603050405020304" pitchFamily="18" charset="0"/>
              </a:rPr>
              <a:t>de </a:t>
            </a:r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Dios… preciosa perla </a:t>
            </a:r>
          </a:p>
          <a:p>
            <a:pPr algn="just">
              <a:spcAft>
                <a:spcPts val="0"/>
              </a:spcAft>
            </a:pPr>
            <a:r>
              <a:rPr lang="fr-FR" sz="3200" i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«</a:t>
            </a:r>
            <a:r>
              <a:rPr lang="fr-FR" sz="3200" i="1" dirty="0"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r>
              <a:rPr lang="fr-FR" sz="3200" i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para cuya adquisición se está dispuesto a sacrificarlo todo</a:t>
            </a:r>
            <a:r>
              <a:rPr lang="fr-FR" sz="3200" i="1" dirty="0">
                <a:latin typeface="Garamond" panose="02020404030301010803" pitchFamily="18" charset="0"/>
                <a:ea typeface="Times New Roman" panose="02020603050405020304" pitchFamily="18" charset="0"/>
              </a:rPr>
              <a:t> » (ASE 9) ; </a:t>
            </a:r>
            <a:endParaRPr lang="fr-FR" sz="3200" i="1" dirty="0" smtClean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i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«</a:t>
            </a:r>
            <a:r>
              <a:rPr lang="fr-FR" sz="3200" i="1" dirty="0"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r>
              <a:rPr lang="fr-FR" sz="3200" b="1" i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una sola cosa, en todas las cosas, </a:t>
            </a:r>
            <a:r>
              <a:rPr lang="fr-FR" sz="3200" i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que nos debe bastar</a:t>
            </a:r>
            <a:r>
              <a:rPr lang="fr-FR" sz="3200" i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» </a:t>
            </a:r>
            <a:r>
              <a:rPr lang="fr-FR" sz="3200" i="1" dirty="0">
                <a:latin typeface="Garamond" panose="02020404030301010803" pitchFamily="18" charset="0"/>
                <a:ea typeface="Times New Roman" panose="02020603050405020304" pitchFamily="18" charset="0"/>
              </a:rPr>
              <a:t>(VD 61</a:t>
            </a:r>
            <a:r>
              <a:rPr lang="fr-FR" sz="3200" i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).</a:t>
            </a: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7132" y="4033298"/>
            <a:ext cx="6096000" cy="2062103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spAutoFit/>
          </a:bodyPr>
          <a:lstStyle/>
          <a:p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tema de </a:t>
            </a:r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Cristo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tesoro infinito para los hombres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</a:p>
          <a:p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subrayado fuertemente</a:t>
            </a:r>
          </a:p>
          <a:p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Luis María </a:t>
            </a:r>
            <a:r>
              <a:rPr lang="fr-FR" sz="32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(cf. ASE 61, 63).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396251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78822" y="1045520"/>
            <a:ext cx="6466115" cy="440120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3.2.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Cristo como Palabra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revela y transforma.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4000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Luis</a:t>
            </a:r>
            <a:r>
              <a:rPr kumimoji="0" lang="fr-FR" altLang="fr-FR" sz="4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María identifica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Sabiduría con Cristo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 función permanente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la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revelación del Padre</a:t>
            </a:r>
            <a:r>
              <a:rPr lang="fr-FR" altLang="fr-FR" sz="4000" b="1" dirty="0" smtClean="0">
                <a:latin typeface="Footlight MT Light" panose="0204060206030A020304" pitchFamily="18" charset="0"/>
              </a:rPr>
              <a:t>.</a:t>
            </a:r>
            <a:endParaRPr kumimoji="0" lang="fr-FR" altLang="fr-FR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791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925" y="164014"/>
            <a:ext cx="9492343" cy="255454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3.3. </a:t>
            </a:r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Cristo como 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Amor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endParaRPr lang="fr-FR" sz="3200" b="1" dirty="0" smtClean="0">
              <a:solidFill>
                <a:srgbClr val="FF0000"/>
              </a:solidFill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Padre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del </a:t>
            </a:r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Espíritu Santo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(ASE 118),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3200" b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escendiendo al hombre</a:t>
            </a:r>
          </a:p>
          <a:p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una lógica divina </a:t>
            </a:r>
            <a:r>
              <a:rPr lang="fr-FR" sz="3200" b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humillación y de pobreza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ue contrasta con las perspectivas humanas.</a:t>
            </a:r>
            <a:endParaRPr lang="fr-FR" sz="3200" dirty="0"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8409" y="3186589"/>
            <a:ext cx="8212185" cy="347787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6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En </a:t>
            </a:r>
            <a:r>
              <a:rPr lang="fr-FR" sz="36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Jesús</a:t>
            </a:r>
          </a:p>
          <a:p>
            <a:pPr algn="just">
              <a:spcAft>
                <a:spcPts val="0"/>
              </a:spcAft>
            </a:pPr>
            <a:r>
              <a:rPr lang="fr-FR" sz="36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Palabra y pan</a:t>
            </a:r>
          </a:p>
          <a:p>
            <a:pPr algn="just">
              <a:spcAft>
                <a:spcPts val="0"/>
              </a:spcAft>
            </a:pPr>
            <a:r>
              <a:rPr lang="fr-FR" sz="36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Son alimentos transformadores</a:t>
            </a:r>
            <a:r>
              <a:rPr lang="fr-FR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. 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fr-FR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Ella </a:t>
            </a:r>
            <a:r>
              <a:rPr lang="fr-FR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-la </a:t>
            </a:r>
            <a:r>
              <a:rPr lang="fr-FR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Sabiduría- es por lo tanto </a:t>
            </a:r>
          </a:p>
          <a:p>
            <a:r>
              <a:rPr lang="fr-FR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todo amor, </a:t>
            </a:r>
          </a:p>
          <a:p>
            <a:r>
              <a:rPr lang="fr-FR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más bien el mismo amor del Padre </a:t>
            </a:r>
          </a:p>
          <a:p>
            <a:r>
              <a:rPr lang="fr-FR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fr-FR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Espíritu Santo</a:t>
            </a:r>
            <a:r>
              <a:rPr lang="fr-FR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ASE </a:t>
            </a:r>
            <a:r>
              <a:rPr lang="fr-FR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118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044629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62593" y="356384"/>
            <a:ext cx="7080069" cy="1938992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3.4.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Cristo Sabiduría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en relación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con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4000" b="1" dirty="0" smtClean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el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Misterio de la Cruz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8965" y="3068102"/>
            <a:ext cx="1115863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Luis</a:t>
            </a:r>
            <a:r>
              <a:rPr kumimoji="0" lang="fr-FR" altLang="fr-FR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María ve un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vínculo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tan íntimo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entre la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Sabiduría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y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la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Cruz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Que llega a identificarlas entre sí 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verdadera Sabiduría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…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Se ha incorporado y unido de tal manera a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cruz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200" i="1" dirty="0">
                <a:solidFill>
                  <a:srgbClr val="00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q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ue se puede decir con certeza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que la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Sabiduría</a:t>
            </a:r>
            <a:r>
              <a:rPr kumimoji="0" lang="fr-FR" altLang="fr-FR" sz="32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es la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Cruz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y la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Cruz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es la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Sabiduría’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(ASE 180)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25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78801"/>
            <a:ext cx="12192000" cy="4031873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4.1 Opción fundamental.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movimiento de la Sabiduría (Jesucristo) hacia el hombre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exige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 libre, pero necesario movimiento del hombre hacia la Sabiduría.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3200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Búsqueda continua (ASE 30, 63, 72-73)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desear la Sabiduría en respuesta </a:t>
            </a:r>
            <a:r>
              <a:rPr lang="fr-FR" altLang="fr-FR" sz="3200" i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 propio deseo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una intimidad cada vez mayor.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4642" y="5456371"/>
            <a:ext cx="10210801" cy="1200329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fr-FR" altLang="fr-FR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fr-FR" altLang="fr-FR" sz="3600" b="1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Sabiduría es para el hombre</a:t>
            </a:r>
          </a:p>
          <a:p>
            <a:r>
              <a:rPr lang="fr-FR" altLang="fr-FR" sz="3600" b="1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fr-FR" altLang="fr-FR" sz="3600" b="1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el’ hombre es para la Sabiduría </a:t>
            </a:r>
            <a:r>
              <a:rPr lang="fr-FR" altLang="fr-FR" sz="24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altLang="fr-FR" sz="2400" b="1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altLang="fr-FR" sz="24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64)</a:t>
            </a:r>
            <a:r>
              <a:rPr lang="fr-FR" altLang="fr-FR" sz="2400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2400" dirty="0"/>
          </a:p>
        </p:txBody>
      </p:sp>
      <p:sp>
        <p:nvSpPr>
          <p:cNvPr id="4" name="Rectangle 3"/>
          <p:cNvSpPr/>
          <p:nvPr/>
        </p:nvSpPr>
        <p:spPr>
          <a:xfrm>
            <a:off x="740657" y="225219"/>
            <a:ext cx="9818009" cy="70788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b="1" dirty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4. La </a:t>
            </a:r>
            <a:r>
              <a:rPr lang="fr-FR" altLang="fr-FR" sz="4000" b="1" dirty="0" smtClean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vida cristiana como Sabiduría</a:t>
            </a:r>
            <a:endParaRPr lang="fr-FR" altLang="fr-FR" sz="4000" b="1" dirty="0">
              <a:latin typeface="Copperplate Gothic Light" panose="020E05070202060204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22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989" y="4064614"/>
            <a:ext cx="9283337" cy="255454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4.2 </a:t>
            </a:r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Ruptura con la </a:t>
            </a:r>
            <a:r>
              <a:rPr lang="fr-FR" sz="3200" b="1" dirty="0" smtClean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vana y falsa sabiduría del mundo</a:t>
            </a:r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fr-FR" sz="3200" b="1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Requisito previo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indispensable 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que venga</a:t>
            </a:r>
          </a:p>
          <a:p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habite en nosotros, </a:t>
            </a:r>
          </a:p>
          <a:p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Cristo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verdadera Sabiduría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sus dones.</a:t>
            </a:r>
            <a:endParaRPr lang="fr-FR" sz="32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32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25715"/>
            <a:ext cx="7180217" cy="563231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3600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Experimentó </a:t>
            </a:r>
          </a:p>
          <a:p>
            <a:pPr algn="ctr">
              <a:spcAft>
                <a:spcPts val="0"/>
              </a:spcAft>
            </a:pPr>
            <a:r>
              <a:rPr lang="fr-FR" sz="3600" dirty="0">
                <a:latin typeface="Lucida Calligraphy" panose="03010101010101010101" pitchFamily="66" charset="0"/>
                <a:ea typeface="Times New Roman" panose="02020603050405020304" pitchFamily="18" charset="0"/>
              </a:rPr>
              <a:t>e</a:t>
            </a:r>
            <a:r>
              <a:rPr lang="fr-FR" sz="3600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l encuentro con Dios,</a:t>
            </a:r>
          </a:p>
          <a:p>
            <a:pPr algn="ctr">
              <a:spcAft>
                <a:spcPts val="0"/>
              </a:spcAft>
            </a:pPr>
            <a:r>
              <a:rPr lang="fr-FR" sz="3600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en Jesucristo, </a:t>
            </a:r>
          </a:p>
          <a:p>
            <a:pPr algn="ctr">
              <a:spcAft>
                <a:spcPts val="0"/>
              </a:spcAft>
            </a:pPr>
            <a:r>
              <a:rPr lang="fr-FR" sz="3600" b="1" i="1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« Sabiduría eterna, encarnada, </a:t>
            </a:r>
          </a:p>
          <a:p>
            <a:pPr algn="ctr">
              <a:spcAft>
                <a:spcPts val="0"/>
              </a:spcAft>
            </a:pPr>
            <a:r>
              <a:rPr lang="fr-FR" sz="3600" b="1" i="1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crucificada y gloriosa »</a:t>
            </a:r>
          </a:p>
          <a:p>
            <a:pPr algn="ctr">
              <a:spcAft>
                <a:spcPts val="0"/>
              </a:spcAft>
            </a:pPr>
            <a:endParaRPr lang="fr-FR" sz="3600" b="1" dirty="0" smtClean="0">
              <a:effectLst/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3600" b="1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consagró</a:t>
            </a:r>
          </a:p>
          <a:p>
            <a:pPr algn="ctr">
              <a:spcAft>
                <a:spcPts val="0"/>
              </a:spcAft>
            </a:pPr>
            <a:r>
              <a:rPr lang="fr-FR" sz="3600" b="1" dirty="0">
                <a:latin typeface="Lucida Calligraphy" panose="03010101010101010101" pitchFamily="66" charset="0"/>
                <a:ea typeface="Times New Roman" panose="02020603050405020304" pitchFamily="18" charset="0"/>
              </a:rPr>
              <a:t>s</a:t>
            </a:r>
            <a:r>
              <a:rPr lang="fr-FR" sz="3600" b="1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u vida de misionero</a:t>
            </a:r>
          </a:p>
          <a:p>
            <a:pPr algn="ctr">
              <a:spcAft>
                <a:spcPts val="0"/>
              </a:spcAft>
            </a:pPr>
            <a:r>
              <a:rPr lang="fr-FR" sz="3600" b="1" dirty="0">
                <a:latin typeface="Lucida Calligraphy" panose="03010101010101010101" pitchFamily="66" charset="0"/>
                <a:ea typeface="Times New Roman" panose="02020603050405020304" pitchFamily="18" charset="0"/>
              </a:rPr>
              <a:t>p</a:t>
            </a:r>
            <a:r>
              <a:rPr lang="fr-FR" sz="3600" b="1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ara darla a conocer.</a:t>
            </a:r>
            <a:endParaRPr lang="fr-FR" sz="3600" b="1" dirty="0">
              <a:effectLst/>
              <a:latin typeface="Lucida Calligraphy" panose="03010101010101010101" pitchFamily="66" charset="0"/>
              <a:ea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23" y="0"/>
            <a:ext cx="5107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21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1854" y="399305"/>
            <a:ext cx="8082084" cy="332398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4.3.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Transformación del hombre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por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Sabiduría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que comunica sus dones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lang="fr-FR" altLang="fr-FR" sz="3200" i="1" dirty="0" smtClean="0">
                <a:solidFill>
                  <a:schemeClr val="accent2">
                    <a:lumMod val="50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Cuando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divina Sabiduría 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entra en un</a:t>
            </a:r>
            <a:r>
              <a:rPr kumimoji="0" lang="fr-FR" altLang="fr-FR" sz="3200" b="0" i="1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alma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200" i="1" dirty="0">
                <a:solidFill>
                  <a:schemeClr val="accent2">
                    <a:lumMod val="50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rae consigo toda clase de bienes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200" i="1" dirty="0" smtClean="0">
                <a:solidFill>
                  <a:schemeClr val="accent2">
                    <a:lumMod val="50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Y le </a:t>
            </a:r>
            <a:r>
              <a:rPr lang="fr-FR" altLang="fr-FR" sz="3200" i="1" dirty="0" smtClean="0">
                <a:solidFill>
                  <a:schemeClr val="accent2">
                    <a:lumMod val="50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comunica </a:t>
            </a:r>
            <a:r>
              <a:rPr lang="fr-FR" altLang="fr-FR" sz="3200" i="1" dirty="0" smtClean="0">
                <a:solidFill>
                  <a:schemeClr val="accent2">
                    <a:lumMod val="50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incontables riquezas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 (ASE 90)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 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: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591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5576"/>
            <a:ext cx="12192000" cy="594008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4000" b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El conocimiento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: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un saber vital y activo (ASE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93), </a:t>
            </a:r>
            <a:endParaRPr lang="fr-FR" alt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  el sentido de discernimiento (ASE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92),</a:t>
            </a:r>
          </a:p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600" b="1" dirty="0" smtClean="0">
                <a:solidFill>
                  <a:srgbClr val="0070C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La experiencia de una comunión gozosa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: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la amistad de Cristo,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  paz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(ASE 9)</a:t>
            </a:r>
          </a:p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u</a:t>
            </a:r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na purificación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: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la cruz es inseparable de la Sabiduría,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  es un camino áspero y suave (ASE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100, 103)</a:t>
            </a:r>
            <a:endParaRPr lang="fr-FR" altLang="fr-FR" sz="3200" dirty="0">
              <a:latin typeface="Footlight MT Light" panose="0204060206030A020304" pitchFamily="18" charset="0"/>
            </a:endParaRPr>
          </a:p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6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la </a:t>
            </a:r>
            <a:r>
              <a:rPr lang="fr-FR" altLang="fr-FR" sz="36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transformación del dinamismo interno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: </a:t>
            </a:r>
            <a:endParaRPr lang="fr-FR" alt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  se actúa de una manera nueva(ASE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99)</a:t>
            </a:r>
          </a:p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600" b="1" dirty="0" smtClean="0">
                <a:solidFill>
                  <a:srgbClr val="C0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La actividad apostólica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(ASE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100),</a:t>
            </a:r>
          </a:p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600" b="1" dirty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la </a:t>
            </a:r>
            <a:r>
              <a:rPr lang="fr-FR" altLang="fr-FR" sz="3600" b="1" dirty="0" smtClean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capacidad de transmitir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: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el don de la palabra(ASE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96), </a:t>
            </a:r>
            <a:endParaRPr lang="fr-FR" alt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  la acción del Espíritu (ASE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97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) </a:t>
            </a:r>
            <a:endParaRPr lang="fr-FR" altLang="fr-FR" sz="32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82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8456" y="2443057"/>
            <a:ext cx="8858900" cy="353943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Luis María propone</a:t>
            </a:r>
            <a:r>
              <a:rPr kumimoji="0" lang="fr-FR" altLang="fr-FR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y presenta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cuatro medios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(fruto de su experiencia)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p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ara realizar el encuentro</a:t>
            </a:r>
            <a:r>
              <a:rPr kumimoji="0" lang="fr-FR" altLang="fr-FR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con la Sabiduría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 </a:t>
            </a:r>
          </a:p>
          <a:p>
            <a:pPr lvl="0"/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Estos cuatro medios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están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articulados lógicamente 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 :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Deseo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1881188"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fr-FR" altLang="fr-FR" sz="3200" b="1" dirty="0" smtClean="0">
                <a:solidFill>
                  <a:schemeClr val="accent5">
                    <a:lumMod val="50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Oración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</a:p>
          <a:p>
            <a:pPr marL="3500438"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Renuncia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8328" y="305191"/>
            <a:ext cx="9292929" cy="1138773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b="1" dirty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5. </a:t>
            </a:r>
            <a:r>
              <a:rPr lang="fr-FR" altLang="fr-FR" sz="4000" b="1" dirty="0" smtClean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Los caminos hacia la sabiduría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1" dirty="0" smtClean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               (ASE cap. </a:t>
            </a:r>
            <a:r>
              <a:rPr lang="fr-FR" altLang="fr-FR" sz="2800" b="1" i="1" dirty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XV – XVII n° 181-227)</a:t>
            </a:r>
            <a:endParaRPr lang="fr-FR" altLang="fr-FR" sz="2800" i="1" dirty="0"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310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" y="4378124"/>
            <a:ext cx="11800114" cy="230832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marL="270510" algn="just">
              <a:spcAft>
                <a:spcPts val="0"/>
              </a:spcAft>
            </a:pPr>
            <a:r>
              <a:rPr lang="fr-FR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‘</a:t>
            </a:r>
            <a:r>
              <a:rPr lang="fr-FR" sz="36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Es el mayor de los medios</a:t>
            </a:r>
          </a:p>
          <a:p>
            <a:pPr marL="270510" algn="just">
              <a:spcAft>
                <a:spcPts val="0"/>
              </a:spcAft>
            </a:pPr>
            <a:r>
              <a:rPr lang="fr-FR" sz="36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Y el más maravilloso de todos los secretos</a:t>
            </a:r>
          </a:p>
          <a:p>
            <a:pPr marL="270510" algn="just">
              <a:spcAft>
                <a:spcPts val="0"/>
              </a:spcAft>
            </a:pPr>
            <a:r>
              <a:rPr lang="fr-FR" sz="36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Para </a:t>
            </a:r>
            <a:r>
              <a:rPr lang="fr-FR" sz="36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aadquirir y conservar</a:t>
            </a:r>
          </a:p>
          <a:p>
            <a:pPr marL="270510" algn="just">
              <a:spcAft>
                <a:spcPts val="0"/>
              </a:spcAft>
            </a:pPr>
            <a:r>
              <a:rPr lang="fr-FR" sz="3600" b="1" i="1" dirty="0" smtClean="0">
                <a:solidFill>
                  <a:srgbClr val="FF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la divina Sabiduría</a:t>
            </a:r>
            <a:r>
              <a:rPr lang="fr-FR" sz="36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…’ </a:t>
            </a:r>
            <a:r>
              <a:rPr lang="fr-FR" sz="36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(ASE 203)</a:t>
            </a:r>
            <a:endParaRPr lang="fr-FR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1965" y="199442"/>
            <a:ext cx="10162904" cy="58477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marL="0"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4. Tierna y verdadera devoción a la Santísima Virgen María</a:t>
            </a:r>
            <a:endParaRPr lang="fr-FR" altLang="fr-FR" sz="32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80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59" y="184782"/>
            <a:ext cx="6291943" cy="206210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Estos cuatro medios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s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on ante todo doness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de 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Dios, </a:t>
            </a:r>
          </a:p>
          <a:p>
            <a:pPr algn="just">
              <a:spcAft>
                <a:spcPts val="0"/>
              </a:spcAft>
            </a:pP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i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ncluso si requieren</a:t>
            </a: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la cooperación decisiva del hombre.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6919" y="5246851"/>
            <a:ext cx="9801287" cy="156966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Este es el fundamente del ‘</a:t>
            </a:r>
            <a:r>
              <a:rPr lang="fr-FR" sz="3200" b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Contrato de Alianza bautismal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’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que Luis María hacía renovar a los cristianos al final de sus misioines parroquiales.</a:t>
            </a:r>
            <a:endParaRPr lang="fr-FR" sz="32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23753" y="2852904"/>
            <a:ext cx="9250680" cy="2062103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‘</a:t>
            </a:r>
            <a:r>
              <a:rPr lang="fr-FR" sz="3200" dirty="0" smtClean="0">
                <a:latin typeface="Lucida Calligraphy" panose="03010101010101010101" pitchFamily="66" charset="0"/>
                <a:ea typeface="Times New Roman" panose="02020603050405020304" pitchFamily="18" charset="0"/>
              </a:rPr>
              <a:t>Me entrego enteramente a Jesucristo, por las manos de María , para llevar mi Cruz siguiendo sus pasos todos los días de mi vida.</a:t>
            </a:r>
            <a:endParaRPr lang="fr-FR" sz="3200" dirty="0"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137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5192"/>
            <a:ext cx="12192000" cy="120032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latin typeface="Copperplate Gothic Light" panose="020E05070202060204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fr-FR" sz="3600" b="1" dirty="0" smtClean="0">
                <a:latin typeface="Copperplate Gothic Light" panose="020E05070202060204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Convertirse en Sabiduría para los demás:</a:t>
            </a:r>
          </a:p>
          <a:p>
            <a:pPr algn="ctr"/>
            <a:r>
              <a:rPr lang="fr-FR" sz="3600" b="1" dirty="0" smtClean="0">
                <a:latin typeface="Copperplate Gothic Light" panose="020E05070202060204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>
                <a:latin typeface="Copperplate Gothic Light" panose="020E05070202060204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3600" b="1" dirty="0" smtClean="0">
                <a:latin typeface="Copperplate Gothic Light" panose="020E05070202060204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misión</a:t>
            </a:r>
            <a:endParaRPr lang="fr-FR" sz="3600" b="1" dirty="0">
              <a:latin typeface="Copperplate Gothic Light" panose="020E05070202060204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85948" y="3107901"/>
            <a:ext cx="10620103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kumimoji="0" lang="fr-FR" altLang="fr-FR" sz="32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3200" b="1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acogida</a:t>
            </a:r>
            <a:r>
              <a:rPr kumimoji="0" lang="fr-FR" altLang="fr-FR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la </a:t>
            </a:r>
            <a:r>
              <a:rPr kumimoji="0" lang="fr-FR" altLang="fr-FR" sz="32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Sabiduría</a:t>
            </a:r>
            <a:r>
              <a:rPr kumimoji="0" lang="fr-FR" altLang="fr-FR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se 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al hombre por amor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cambio,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 total 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 hombre a la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Sabiduría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por amor,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conducen necesariamente a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 apertura misionera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4511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48012" y="666680"/>
            <a:ext cx="1054487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La Sabiduría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no sólo le da al hombre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sus luces para saber la verdad,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sino también...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una maravillosa capacidad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para darla a conocer a los demás (ESA 95 y 97).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383" y="4553134"/>
            <a:ext cx="112001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32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...Ella </a:t>
            </a: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les hace </a:t>
            </a:r>
            <a:r>
              <a:rPr lang="es-ES" altLang="fr-FR" sz="32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inflamarse por </a:t>
            </a: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completo;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les inspira a grandes empresas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 para la gloria de Dios y la salvación de las almas...' (ASE 100).</a:t>
            </a:r>
          </a:p>
        </p:txBody>
      </p:sp>
    </p:spTree>
    <p:extLst>
      <p:ext uri="{BB962C8B-B14F-4D97-AF65-F5344CB8AC3E}">
        <p14:creationId xmlns:p14="http://schemas.microsoft.com/office/powerpoint/2010/main" val="952605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7567" y="2734883"/>
            <a:ext cx="6983002" cy="70788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4000" b="1" dirty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7. </a:t>
            </a:r>
            <a:r>
              <a:rPr lang="fr-FR" sz="4000" b="1" dirty="0" smtClean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A modo de conclusión</a:t>
            </a:r>
            <a:endParaRPr lang="fr-FR" sz="4000" dirty="0">
              <a:effectLst/>
              <a:latin typeface="Copperplate Gothic Light" panose="020E05070202060204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56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69347" y="673687"/>
            <a:ext cx="9916516" cy="543225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‘</a:t>
            </a: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Dios tiene Su Sabiduría</a:t>
            </a: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2800" b="1" i="1" dirty="0">
                <a:latin typeface="Lucida Calligraphy" panose="03010101010101010101" pitchFamily="66" charset="0"/>
                <a:ea typeface="Times New Roman" panose="02020603050405020304" pitchFamily="18" charset="0"/>
              </a:rPr>
              <a:t>y</a:t>
            </a: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 es la única y verdadera digna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2800" b="1" i="1" dirty="0">
                <a:latin typeface="Lucida Calligraphy" panose="03010101010101010101" pitchFamily="66" charset="0"/>
                <a:ea typeface="Times New Roman" panose="02020603050405020304" pitchFamily="18" charset="0"/>
              </a:rPr>
              <a:t>d</a:t>
            </a: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e ser amada y buscada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2800" b="1" i="1" dirty="0">
                <a:latin typeface="Lucida Calligraphy" panose="03010101010101010101" pitchFamily="66" charset="0"/>
                <a:ea typeface="Times New Roman" panose="02020603050405020304" pitchFamily="18" charset="0"/>
              </a:rPr>
              <a:t>c</a:t>
            </a: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omo</a:t>
            </a:r>
            <a:r>
              <a:rPr kumimoji="0" lang="fr-FR" altLang="fr-FR" sz="28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 un</a:t>
            </a: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gran</a:t>
            </a:r>
            <a:r>
              <a:rPr kumimoji="0" lang="fr-FR" altLang="fr-FR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tesoro</a:t>
            </a: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’ (ASE 74).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fr-FR" altLang="fr-FR" sz="1100" dirty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alt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Esta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Sabiduría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se nos ha manifestado en</a:t>
            </a:r>
            <a:r>
              <a:rPr kumimoji="0" lang="fr-FR" altLang="fr-FR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Jesucristo, Sabiduría Encarnada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fr-FR" altLang="fr-FR" sz="32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Es la bondad, la misericordia, la belleza, la dulzura, la plenitud, la Palabra, el Amor…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fr-FR" altLang="fr-FR" sz="32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El camino de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Cruz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el camino de la felicidad.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2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81579"/>
            <a:ext cx="6096000" cy="353943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Desea darse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>
              <a:spcAft>
                <a:spcPts val="0"/>
              </a:spcAft>
            </a:pP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entrega, </a:t>
            </a:r>
          </a:p>
          <a:p>
            <a:pPr lvl="0">
              <a:spcAft>
                <a:spcPts val="0"/>
              </a:spcAft>
            </a:pP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comunica, </a:t>
            </a:r>
          </a:p>
          <a:p>
            <a:pPr lvl="0">
              <a:spcAft>
                <a:spcPts val="0"/>
              </a:spcAft>
            </a:pPr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usca la amistad del hombre</a:t>
            </a:r>
          </a:p>
          <a:p>
            <a:pPr lvl="0">
              <a:spcAft>
                <a:spcPts val="0"/>
              </a:spcAft>
            </a:pP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 que quiere llegar</a:t>
            </a:r>
          </a:p>
          <a:p>
            <a:pPr lvl="0">
              <a:spcAft>
                <a:spcPts val="0"/>
              </a:spcAft>
            </a:pPr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ara hacerlo feliz</a:t>
            </a:r>
          </a:p>
          <a:p>
            <a:pPr lvl="0">
              <a:spcAft>
                <a:spcPts val="0"/>
              </a:spcAft>
            </a:pP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vivir en amistad con él.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95252" y="4206487"/>
            <a:ext cx="10618206" cy="255454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Busca, </a:t>
            </a:r>
          </a:p>
          <a:p>
            <a:pPr lvl="0">
              <a:spcAft>
                <a:spcPts val="0"/>
              </a:spcAft>
            </a:pP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corre, </a:t>
            </a:r>
          </a:p>
          <a:p>
            <a:pPr lvl="0">
              <a:spcAft>
                <a:spcPts val="0"/>
              </a:spcAft>
            </a:pP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grita</a:t>
            </a: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endParaRPr lang="fr-FR" sz="4000" b="1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¡Escuchad</a:t>
            </a: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! </a:t>
            </a: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¡Venid a mí</a:t>
            </a: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!</a:t>
            </a:r>
          </a:p>
        </p:txBody>
      </p:sp>
    </p:spTree>
    <p:extLst>
      <p:ext uri="{BB962C8B-B14F-4D97-AF65-F5344CB8AC3E}">
        <p14:creationId xmlns:p14="http://schemas.microsoft.com/office/powerpoint/2010/main" val="3481862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1886" y="206005"/>
            <a:ext cx="7550331" cy="243143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Experiencia personal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de la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Sabiduría de Dios </a:t>
            </a: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opuesta </a:t>
            </a:r>
            <a:r>
              <a:rPr lang="fr-FR" altLang="fr-FR" sz="3200" dirty="0">
                <a:solidFill>
                  <a:srgbClr val="002060"/>
                </a:solidFill>
                <a:latin typeface="Copperplate Gothic Light" panose="020E0507020206020404" pitchFamily="34" charset="0"/>
                <a:ea typeface="Times New Roman" panose="02020603050405020304" pitchFamily="18" charset="0"/>
              </a:rPr>
              <a:t>a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la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sabiduría del</a:t>
            </a:r>
            <a:r>
              <a:rPr kumimoji="0" lang="fr-FR" altLang="fr-FR" sz="4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 mundo</a:t>
            </a:r>
            <a:endParaRPr kumimoji="0" lang="fr-FR" altLang="fr-FR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pperplate Gothic Light" panose="020E05070202060204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1886" y="3139832"/>
            <a:ext cx="3435556" cy="58477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fr-FR" sz="3200" b="1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Nantes</a:t>
            </a:r>
            <a:r>
              <a:rPr lang="fr-FR" sz="32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aint</a:t>
            </a:r>
            <a:r>
              <a:rPr lang="fr-FR" dirty="0" smtClean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Clément),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297577" y="3886927"/>
            <a:ext cx="10040983" cy="2646878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fr-FR" sz="3200" b="1" i="1" dirty="0" smtClean="0">
                <a:latin typeface="Lucida Handwriting" panose="03010101010101010101" pitchFamily="66" charset="0"/>
              </a:rPr>
              <a:t>Incomprensión… </a:t>
            </a:r>
          </a:p>
          <a:p>
            <a:r>
              <a:rPr lang="fr-FR" sz="3200" b="1" i="1" dirty="0">
                <a:latin typeface="Lucida Handwriting" panose="03010101010101010101" pitchFamily="66" charset="0"/>
              </a:rPr>
              <a:t> </a:t>
            </a:r>
            <a:r>
              <a:rPr lang="fr-FR" sz="3200" b="1" i="1" dirty="0" smtClean="0">
                <a:latin typeface="Lucida Handwriting" panose="03010101010101010101" pitchFamily="66" charset="0"/>
              </a:rPr>
              <a:t>              oposiciones… </a:t>
            </a:r>
          </a:p>
          <a:p>
            <a:r>
              <a:rPr lang="fr-FR" sz="3200" b="1" i="1" dirty="0">
                <a:latin typeface="Lucida Handwriting" panose="03010101010101010101" pitchFamily="66" charset="0"/>
              </a:rPr>
              <a:t> </a:t>
            </a:r>
            <a:r>
              <a:rPr lang="fr-FR" sz="3200" b="1" i="1" dirty="0" smtClean="0">
                <a:latin typeface="Lucida Handwriting" panose="03010101010101010101" pitchFamily="66" charset="0"/>
              </a:rPr>
              <a:t>                       decepción…</a:t>
            </a:r>
          </a:p>
          <a:p>
            <a:r>
              <a:rPr lang="fr-FR" sz="3200" b="1" i="1" dirty="0">
                <a:latin typeface="Lucida Handwriting" panose="03010101010101010101" pitchFamily="66" charset="0"/>
              </a:rPr>
              <a:t> </a:t>
            </a:r>
            <a:r>
              <a:rPr lang="fr-FR" sz="3200" b="1" i="1" dirty="0" smtClean="0">
                <a:latin typeface="Lucida Handwriting" panose="03010101010101010101" pitchFamily="66" charset="0"/>
              </a:rPr>
              <a:t>                               futuro incierto…  </a:t>
            </a:r>
          </a:p>
          <a:p>
            <a:r>
              <a:rPr lang="fr-FR" b="1" i="1" dirty="0"/>
              <a:t> </a:t>
            </a:r>
            <a:r>
              <a:rPr lang="fr-FR" b="1" i="1" dirty="0" smtClean="0"/>
              <a:t>                                                                         </a:t>
            </a:r>
            <a:r>
              <a:rPr lang="fr-FR" sz="2000" b="1" i="1" dirty="0" smtClean="0">
                <a:latin typeface="Lucida Handwriting" panose="03010101010101010101" pitchFamily="66" charset="0"/>
              </a:rPr>
              <a:t>(cf. L. 5 du 6 Nov. 1700)</a:t>
            </a:r>
            <a:r>
              <a:rPr lang="fr-FR" b="1" dirty="0" smtClean="0"/>
              <a:t> 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0783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1" y="717844"/>
            <a:ext cx="8643257" cy="501675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Depende del hombre desearla, </a:t>
            </a:r>
          </a:p>
          <a:p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pedirla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buscarla 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volver a buscarla, </a:t>
            </a:r>
          </a:p>
          <a:p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para 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encontrarla, para obtenerla, </a:t>
            </a:r>
            <a:endParaRPr lang="es-ES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para 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adquirirla, para poseerla, </a:t>
            </a:r>
          </a:p>
          <a:p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y 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sobre todo conocerla, escucharla, </a:t>
            </a:r>
          </a:p>
          <a:p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para 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amarla, para conservarla... </a:t>
            </a:r>
          </a:p>
          <a:p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y 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hacerla conocer y amar </a:t>
            </a:r>
          </a:p>
          <a:p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por 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muchos otros...</a:t>
            </a:r>
          </a:p>
        </p:txBody>
      </p:sp>
    </p:spTree>
    <p:extLst>
      <p:ext uri="{BB962C8B-B14F-4D97-AF65-F5344CB8AC3E}">
        <p14:creationId xmlns:p14="http://schemas.microsoft.com/office/powerpoint/2010/main" val="2637575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868" y="1182916"/>
            <a:ext cx="8086190" cy="378565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eso es necesario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 preferir a nadie más que a Él, </a:t>
            </a:r>
          </a:p>
          <a:p>
            <a:pPr lvl="0" algn="just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dejarlo todo, ser decidido, </a:t>
            </a:r>
          </a:p>
          <a:p>
            <a:pPr lvl="0" algn="just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lleno de ardor y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constancia, </a:t>
            </a:r>
          </a:p>
          <a:p>
            <a:pPr lvl="0" algn="just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estar dispuesto a sufrir todo</a:t>
            </a:r>
          </a:p>
          <a:p>
            <a:pPr lvl="0" algn="just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hacerlo todo por Él.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</a:t>
            </a:r>
            <a:endParaRPr lang="fr-FR" sz="4000" dirty="0"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91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79171"/>
            <a:ext cx="12192000" cy="558614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vert="horz" wrap="square" lIns="22852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7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« </a:t>
            </a:r>
            <a:r>
              <a:rPr lang="fr-FR" altLang="fr-FR" sz="7200" b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Conocer a</a:t>
            </a:r>
            <a:r>
              <a:rPr kumimoji="0" lang="fr-FR" altLang="fr-FR" sz="7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Jesucristo,</a:t>
            </a:r>
            <a:r>
              <a:rPr kumimoji="0" lang="fr-FR" altLang="fr-FR" sz="7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7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Sabiduría encarnada, es saber lo suficiente.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7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Saberlo todo y no conocerlo,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7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es no saber nada » </a:t>
            </a:r>
            <a:r>
              <a:rPr kumimoji="0" lang="fr-FR" altLang="fr-FR" sz="44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(ASE 11).</a:t>
            </a:r>
            <a:endParaRPr kumimoji="0" lang="fr-FR" altLang="fr-FR" sz="44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416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:\Saint LMG.de Montfort\Iconographie Montfort Deshayes\MATERIALE FR MICHEL SG\Sagesse\Vitraux chapelle\La chaire\177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6" r="31524"/>
          <a:stretch/>
        </p:blipFill>
        <p:spPr bwMode="auto">
          <a:xfrm>
            <a:off x="561703" y="0"/>
            <a:ext cx="4323805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24995" y="1955041"/>
            <a:ext cx="6096000" cy="4425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El niño Jesús en medio de los Doctores de la Ley en el Templo de Jerusalén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4000" b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Lc 2, 41-50)</a:t>
            </a:r>
            <a:endParaRPr lang="fr-FR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b="1" i="1" dirty="0" smtClean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b="1" i="1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i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Púlpito de la gran capilla de las Hijas de la Sabiduría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i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Saint Laurent-sur-Sèvre</a:t>
            </a:r>
          </a:p>
        </p:txBody>
      </p:sp>
    </p:spTree>
    <p:extLst>
      <p:ext uri="{BB962C8B-B14F-4D97-AF65-F5344CB8AC3E}">
        <p14:creationId xmlns:p14="http://schemas.microsoft.com/office/powerpoint/2010/main" val="3986176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:\Saint LMG.de Montfort\Iconographie Montfort Deshayes\MATERIALE FR MICHEL SG\Sagesse\Vitraux chapelle\04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1"/>
          <a:stretch/>
        </p:blipFill>
        <p:spPr bwMode="auto">
          <a:xfrm>
            <a:off x="4047854" y="274773"/>
            <a:ext cx="8048352" cy="63742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38" y="1100509"/>
            <a:ext cx="3956415" cy="5460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don de la Sabiduría,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don de </a:t>
            </a:r>
            <a:r>
              <a:rPr lang="es-E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conmover </a:t>
            </a:r>
            <a:endParaRPr lang="es-E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corazones </a:t>
            </a:r>
            <a:r>
              <a:rPr lang="fr-F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Vidrieras, capilla grande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las Hijas de la Sabiduría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Sr. </a:t>
            </a: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Grignion</a:t>
            </a: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seminarista, enseñando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catecismo en la cripta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iglesia de Saint </a:t>
            </a: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Sulpice</a:t>
            </a: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París.</a:t>
            </a:r>
          </a:p>
        </p:txBody>
      </p:sp>
    </p:spTree>
    <p:extLst>
      <p:ext uri="{BB962C8B-B14F-4D97-AF65-F5344CB8AC3E}">
        <p14:creationId xmlns:p14="http://schemas.microsoft.com/office/powerpoint/2010/main" val="1391450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:\Saint LMG.de Montfort\Iconographie Montfort Deshayes\MATERIALE FR MICHEL SG\Sagesse\Vitraux chapelle\09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r="16402" b="8795"/>
          <a:stretch/>
        </p:blipFill>
        <p:spPr bwMode="auto">
          <a:xfrm>
            <a:off x="112123" y="0"/>
            <a:ext cx="6798128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69511" y="652991"/>
            <a:ext cx="5422490" cy="5770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3200" b="1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sz="3200" b="1" dirty="0" smtClean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Sabiduría</a:t>
            </a:r>
            <a:r>
              <a:rPr lang="fr-FR" sz="3200" b="1" dirty="0" smtClean="0">
                <a:solidFill>
                  <a:srgbClr val="0070C0"/>
                </a:solidFill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smtClean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 </a:t>
            </a:r>
            <a:r>
              <a:rPr lang="fr-FR" sz="3200" b="1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sz="3200" b="1" dirty="0" smtClean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Cruz,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sz="3200" b="1" dirty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3200" b="1" dirty="0" smtClean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Cruz es la Sabiduría</a:t>
            </a: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sz="3200" b="1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sz="3200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400" dirty="0" smtClean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Episodio </a:t>
            </a:r>
            <a:r>
              <a:rPr lang="fr-FR" sz="2400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 Pontchâteau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i="1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i="1" dirty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i="1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i="1" dirty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i="1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i="1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Vidriera de la gran capilla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i="1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 las Hijas de la Sabiduría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i="1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Saint Laurent-sur-Sèvre</a:t>
            </a:r>
          </a:p>
        </p:txBody>
      </p:sp>
    </p:spTree>
    <p:extLst>
      <p:ext uri="{BB962C8B-B14F-4D97-AF65-F5344CB8AC3E}">
        <p14:creationId xmlns:p14="http://schemas.microsoft.com/office/powerpoint/2010/main" val="3879960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383" y="929531"/>
            <a:ext cx="11560627" cy="25545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fr-FR" sz="3200" b="1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Poitiers</a:t>
            </a:r>
            <a:endParaRPr lang="fr-FR" sz="3200" dirty="0" smtClean="0">
              <a:effectLst/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dirty="0" smtClean="0">
              <a:effectLst/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encierra en el hospital con los pobres, por obediencia. Sin embargo, escribió: "el catecismo a los pobres de la ciudad y del campo es mi elemento" (L. 9, 16 de septiembre de 1701).</a:t>
            </a:r>
          </a:p>
        </p:txBody>
      </p:sp>
      <p:sp>
        <p:nvSpPr>
          <p:cNvPr id="3" name="Rectangle 2"/>
          <p:cNvSpPr/>
          <p:nvPr/>
        </p:nvSpPr>
        <p:spPr>
          <a:xfrm>
            <a:off x="987815" y="4524494"/>
            <a:ext cx="10355720" cy="156966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Oposiciones…</a:t>
            </a: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          </a:t>
            </a: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menosprecios… </a:t>
            </a: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                         </a:t>
            </a: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ningún apoyo humano…</a:t>
            </a:r>
            <a:endParaRPr lang="fr-FR" sz="3200" b="1" i="1" dirty="0">
              <a:effectLst/>
              <a:latin typeface="Lucida Handwriting" panose="030101010101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98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96387" y="401306"/>
            <a:ext cx="9953897" cy="25545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En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París </a:t>
            </a: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(primavera</a:t>
            </a:r>
            <a:r>
              <a:rPr kumimoji="0" lang="fr-FR" altLang="fr-FR" sz="3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de</a:t>
            </a: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1703),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32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e</a:t>
            </a: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n el hospital de la Salpêtrière,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e</a:t>
            </a: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ntre los pobres…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p</a:t>
            </a: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ronto es despedido por los otros capellanes…</a:t>
            </a:r>
            <a:endParaRPr kumimoji="0" lang="fr-FR" altLang="fr-FR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033299"/>
            <a:ext cx="12096205" cy="255454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Excluido… </a:t>
            </a: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</a:t>
            </a: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Abandonado… </a:t>
            </a: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             </a:t>
            </a: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calumniado… </a:t>
            </a: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                        expulsado de todas partes</a:t>
            </a: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… </a:t>
            </a: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                                                   </a:t>
            </a: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marginalizado…</a:t>
            </a:r>
            <a:endParaRPr lang="fr-FR" sz="3200" dirty="0">
              <a:effectLst/>
              <a:latin typeface="Lucida Handwriting" panose="030101010101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5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27463" y="-107098"/>
            <a:ext cx="1087124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Elige refugiarse bajo una escalera,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es-ES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“en </a:t>
            </a:r>
            <a:r>
              <a:rPr lang="es-E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un pequeño agujero en una pequeña </a:t>
            </a:r>
            <a:r>
              <a:rPr lang="es-ES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casa” </a:t>
            </a:r>
            <a:endParaRPr lang="es-ES" altLang="fr-FR" sz="40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rue du </a:t>
            </a:r>
            <a:r>
              <a:rPr lang="es-ES" altLang="fr-FR" sz="4000" dirty="0" err="1">
                <a:latin typeface="Footlight MT Light" panose="0204060206030A020304" pitchFamily="18" charset="0"/>
                <a:ea typeface="Times New Roman" panose="02020603050405020304" pitchFamily="18" charset="0"/>
              </a:rPr>
              <a:t>Pot</a:t>
            </a:r>
            <a:r>
              <a:rPr lang="es-E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de </a:t>
            </a:r>
            <a:r>
              <a:rPr lang="es-ES" altLang="fr-FR" sz="4000" dirty="0" err="1">
                <a:latin typeface="Footlight MT Light" panose="0204060206030A020304" pitchFamily="18" charset="0"/>
                <a:ea typeface="Times New Roman" panose="02020603050405020304" pitchFamily="18" charset="0"/>
              </a:rPr>
              <a:t>fer</a:t>
            </a:r>
            <a:r>
              <a:rPr lang="es-E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(finales del verano - otoño de 1703).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3691" y="2721114"/>
            <a:ext cx="1180882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Solo con Dios</a:t>
            </a:r>
            <a:r>
              <a:rPr lang="fr-FR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. </a:t>
            </a:r>
            <a:endParaRPr lang="fr-FR" altLang="fr-FR" sz="40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Es en esta dolorosa etapa </a:t>
            </a: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de </a:t>
            </a:r>
            <a:r>
              <a:rPr lang="fr-FR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su vida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q</a:t>
            </a:r>
            <a:r>
              <a:rPr lang="fr-FR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ue se sitúa la redacción </a:t>
            </a: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de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lang="fr-FR" altLang="fr-FR" sz="54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El Amor </a:t>
            </a:r>
            <a:r>
              <a:rPr lang="fr-FR" altLang="fr-FR" sz="54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de la </a:t>
            </a:r>
            <a:r>
              <a:rPr lang="fr-FR" altLang="fr-FR" sz="54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Sabiduría Eterna</a:t>
            </a:r>
            <a:r>
              <a:rPr lang="fr-FR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’ </a:t>
            </a: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(ASE).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400" dirty="0"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2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4504" y="160640"/>
            <a:ext cx="11887200" cy="655564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1703, Joven sacerdote ordenado tan solo 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tres años antes, </a:t>
            </a:r>
            <a:endParaRPr kumimoji="0" lang="fr-FR" altLang="fr-FR" sz="2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b="1" dirty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u sueño apostólico se ha hecho añicos. </a:t>
            </a:r>
            <a:endParaRPr lang="fr-FR" altLang="fr-FR" sz="2800" b="1" dirty="0">
              <a:solidFill>
                <a:srgbClr val="FFFF00"/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Está dispuesto a renunciar a la poderosa atracción que siente por la misión.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Reducido a la nada. Ignorado por todos.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Solo Dios 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cuenta para él.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b="1" dirty="0" smtClean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Reza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, medita, contempla, pide la verdadera Sabiduría,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 b="1" dirty="0" smtClean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quien es Dios mismo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 :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Jesucristo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. </a:t>
            </a:r>
            <a:r>
              <a:rPr kumimoji="0" lang="fr-FR" altLang="fr-FR" sz="280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(cf. L15 ; L 16 du 24 oct.1703).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« </a:t>
            </a:r>
            <a:r>
              <a:rPr lang="fr-FR" altLang="fr-FR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Pide y haz que otros pidan </a:t>
            </a:r>
            <a:r>
              <a:rPr lang="fr-FR" altLang="fr-FR" sz="2800" b="1" dirty="0" smtClean="0">
                <a:solidFill>
                  <a:srgbClr val="FFFF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la divina Sabiduría </a:t>
            </a:r>
            <a:r>
              <a:rPr lang="fr-FR" altLang="fr-FR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para mí, que en Jesús y María soy tu hermano</a:t>
            </a:r>
            <a:r>
              <a:rPr lang="fr-FR" altLang="fr-F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 »</a:t>
            </a:r>
            <a:r>
              <a:rPr lang="fr-FR" altLang="fr-F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endParaRPr lang="fr-FR" altLang="fr-FR" sz="2800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                                                         (</a:t>
            </a:r>
            <a:r>
              <a:rPr lang="fr-FR" altLang="fr-FR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L.17, 1703, à sa sœur religieuse </a:t>
            </a:r>
            <a:r>
              <a:rPr lang="fr-FR" altLang="fr-FR" sz="28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Guyonne</a:t>
            </a:r>
            <a:r>
              <a:rPr lang="fr-FR" altLang="fr-FR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-Jeanne)</a:t>
            </a:r>
            <a:endParaRPr lang="fr-FR" altLang="fr-FR" sz="28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Experimentó la oposición entre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la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sabiduría del mundo </a:t>
            </a:r>
            <a:r>
              <a:rPr lang="fr-FR" altLang="fr-FR" sz="2800" b="1" dirty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la SABIDURÍA DE DIOS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.</a:t>
            </a:r>
            <a:endParaRPr kumimoji="0" lang="fr-FR" altLang="fr-FR" sz="2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92000" cy="193899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fr-FR" sz="4000" dirty="0" smtClean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fue hasta </a:t>
            </a:r>
            <a:r>
              <a:rPr lang="fr-FR" sz="4000" b="1" dirty="0" smtClean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1706</a:t>
            </a:r>
            <a:r>
              <a:rPr lang="fr-FR" sz="4000" dirty="0" smtClean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encontró definitivamente su camino como ‘</a:t>
            </a:r>
            <a:r>
              <a:rPr lang="fr-FR" sz="4000" b="1" dirty="0" smtClean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misionero apostólico</a:t>
            </a:r>
            <a:r>
              <a:rPr lang="fr-FR" sz="4000" dirty="0" smtClean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’, </a:t>
            </a:r>
          </a:p>
          <a:p>
            <a:r>
              <a:rPr lang="fr-FR" sz="4000" dirty="0">
                <a:solidFill>
                  <a:srgbClr val="00206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4000" dirty="0" smtClean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espués de encontrarse con el Papa Clemente XI en Roma.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328852" y="2081573"/>
            <a:ext cx="8669383" cy="46474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Desde entonces su vida</a:t>
            </a:r>
            <a:endParaRPr lang="fr-FR" sz="4000" dirty="0">
              <a:solidFill>
                <a:srgbClr val="002060"/>
              </a:solidFill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4000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será </a:t>
            </a:r>
            <a:r>
              <a:rPr lang="fr-FR" sz="4000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impulsada </a:t>
            </a:r>
            <a:r>
              <a:rPr lang="fr-FR" sz="4000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completo por </a:t>
            </a:r>
            <a:r>
              <a:rPr lang="fr-FR" sz="4000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4000" dirty="0">
              <a:solidFill>
                <a:srgbClr val="FF0000"/>
              </a:solidFill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40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54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sabiduría misionera…</a:t>
            </a:r>
            <a:endParaRPr lang="fr-FR" sz="5400" b="1" dirty="0">
              <a:solidFill>
                <a:srgbClr val="FF0000"/>
              </a:solidFill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54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Teniendo siempre algo </a:t>
            </a:r>
            <a:endParaRPr lang="fr-FR" sz="5400" b="1" dirty="0">
              <a:solidFill>
                <a:srgbClr val="FF0000"/>
              </a:solidFill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54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54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uevo que emprender</a:t>
            </a:r>
            <a:endParaRPr lang="fr-FR" sz="5400" b="1" dirty="0">
              <a:solidFill>
                <a:srgbClr val="FF0000"/>
              </a:solidFill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54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54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54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54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manera de los Apóstoles</a:t>
            </a:r>
            <a:r>
              <a:rPr lang="fr-FR" sz="40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  <a:endParaRPr lang="fr-FR" sz="4000" b="1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389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806068"/>
            <a:ext cx="12192000" cy="169277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2. « 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el amor de la sabiduría eterna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 »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(ASE)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3200" b="1" i="1" dirty="0"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(Uno de los primeros escritos del Padre </a:t>
            </a:r>
            <a:r>
              <a:rPr lang="fr-FR" altLang="fr-FR" sz="3200" i="1" dirty="0" smtClean="0">
                <a:solidFill>
                  <a:srgbClr val="00206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de </a:t>
            </a:r>
            <a:r>
              <a:rPr kumimoji="0" lang="fr-FR" altLang="fr-FR" sz="3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Montfort). </a:t>
            </a:r>
            <a:endParaRPr kumimoji="0" lang="fr-FR" altLang="fr-FR" sz="3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Lucida Calligraphy" panose="03010101010101010101" pitchFamily="66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70263" y="3442788"/>
            <a:ext cx="11251474" cy="120032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*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600" b="1" dirty="0" smtClean="0">
                <a:solidFill>
                  <a:srgbClr val="FF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L</a:t>
            </a:r>
            <a:r>
              <a:rPr kumimoji="0" lang="fr-FR" altLang="fr-FR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Amor de la Sabiduría Eterna 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para el</a:t>
            </a:r>
            <a:r>
              <a:rPr kumimoji="0" lang="fr-FR" altLang="fr-FR" sz="3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hombre</a:t>
            </a:r>
            <a:endParaRPr kumimoji="0" lang="fr-FR" altLang="fr-FR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*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El amor del hombre 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para la Sabiduría Eterna</a:t>
            </a:r>
            <a:endParaRPr kumimoji="0" lang="fr-FR" altLang="fr-FR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9869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567</TotalTime>
  <Words>1379</Words>
  <Application>Microsoft Office PowerPoint</Application>
  <PresentationFormat>Panorámica</PresentationFormat>
  <Paragraphs>286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8" baseType="lpstr">
      <vt:lpstr>Arial</vt:lpstr>
      <vt:lpstr>Calibri</vt:lpstr>
      <vt:lpstr>Copperplate Gothic Light</vt:lpstr>
      <vt:lpstr>Footlight MT Light</vt:lpstr>
      <vt:lpstr>Garamond</vt:lpstr>
      <vt:lpstr>Harrington</vt:lpstr>
      <vt:lpstr>Lucida Calligraphy</vt:lpstr>
      <vt:lpstr>Lucida Handwriting</vt:lpstr>
      <vt:lpstr>Symbol</vt:lpstr>
      <vt:lpstr>Times New Roman</vt:lpstr>
      <vt:lpstr>Trebuchet MS</vt:lpstr>
      <vt:lpstr>Wingdings 3</vt:lpstr>
      <vt:lpstr>Facette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HERAULT</dc:creator>
  <cp:lastModifiedBy>HP</cp:lastModifiedBy>
  <cp:revision>60</cp:revision>
  <dcterms:created xsi:type="dcterms:W3CDTF">2017-09-23T09:00:27Z</dcterms:created>
  <dcterms:modified xsi:type="dcterms:W3CDTF">2020-06-25T10:45:06Z</dcterms:modified>
</cp:coreProperties>
</file>