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61" r:id="rId2"/>
    <p:sldId id="264" r:id="rId3"/>
    <p:sldId id="263" r:id="rId4"/>
    <p:sldId id="260" r:id="rId5"/>
    <p:sldId id="265" r:id="rId6"/>
    <p:sldId id="262" r:id="rId7"/>
    <p:sldId id="272" r:id="rId8"/>
    <p:sldId id="273" r:id="rId9"/>
    <p:sldId id="274" r:id="rId10"/>
    <p:sldId id="256" r:id="rId11"/>
    <p:sldId id="257" r:id="rId12"/>
    <p:sldId id="275" r:id="rId13"/>
    <p:sldId id="276" r:id="rId14"/>
    <p:sldId id="259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310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3BE99-D6F8-4F58-BB7D-9B17C14D3C26}" type="datetimeFigureOut">
              <a:rPr lang="es-ES" smtClean="0"/>
              <a:t>25/06/2020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A7889-77C6-4164-B3BA-B610CA713E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837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A7889-77C6-4164-B3BA-B610CA713EBA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035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732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40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0898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17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1190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784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108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603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093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77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54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93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17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40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6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8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79BD-1D74-4250-B849-818E53E4AEF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DD39BDA-7114-4AA2-827D-1C466AAF077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54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://nova.evangelisation.free.fr/grignion_04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www.google.fr/url?source=imglanding&amp;ct=img&amp;q=http://www.pontchateau-saintgildasdesbois.com/images/info_menu/diapo-calvaire-5748.jpg&amp;sa=X&amp;ei=aUtwVav1KoT6UOqRgtAG&amp;ved=0CAkQ8wc4Dw&amp;usg=AFQjCNHFG45MOLb9HRjEd19I_sVsHb8oJ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51160" y="838443"/>
            <a:ext cx="8908474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misterio de la cruz</a:t>
            </a:r>
            <a:endParaRPr kumimoji="0" lang="fr-FR" altLang="fr-FR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6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fr-FR" altLang="fr-FR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la experiencia espiritual</a:t>
            </a:r>
            <a:endParaRPr kumimoji="0" lang="fr-FR" altLang="fr-FR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kumimoji="0" lang="fr-FR" altLang="fr-FR" sz="6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 Luis</a:t>
            </a:r>
            <a:r>
              <a:rPr kumimoji="0" lang="fr-FR" altLang="fr-FR" sz="60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6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María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60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Grignion</a:t>
            </a:r>
            <a:r>
              <a:rPr kumimoji="0" lang="fr-FR" altLang="fr-FR" sz="6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Montfort</a:t>
            </a:r>
            <a:endParaRPr kumimoji="0" lang="fr-FR" altLang="fr-FR" sz="60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 descr="http://nova.evangelisation.free.fr/grignion_04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655" y="2869768"/>
            <a:ext cx="5015345" cy="349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5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5030" y="0"/>
            <a:ext cx="6983879" cy="68580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840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/>
          <a:srcRect l="53630" t="9139" r="8898" b="22289"/>
          <a:stretch/>
        </p:blipFill>
        <p:spPr bwMode="auto">
          <a:xfrm>
            <a:off x="7380515" y="143691"/>
            <a:ext cx="3997234" cy="655755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66799" y="667868"/>
            <a:ext cx="530629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S" sz="32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Montfort</a:t>
            </a:r>
            <a:r>
              <a:rPr lang="es-E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-la-</a:t>
            </a:r>
            <a:r>
              <a:rPr lang="es-ES" sz="32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Cane</a:t>
            </a:r>
            <a:r>
              <a:rPr lang="es-E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1707, en lugar de predicar, </a:t>
            </a:r>
          </a:p>
          <a:p>
            <a:r>
              <a:rPr lang="es-E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saca su crucifijo de Roma, </a:t>
            </a:r>
          </a:p>
          <a:p>
            <a:r>
              <a:rPr lang="es-E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contempla con detenimiento </a:t>
            </a:r>
          </a:p>
          <a:p>
            <a:r>
              <a:rPr lang="es-E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estalla en lágrimas; </a:t>
            </a:r>
          </a:p>
          <a:p>
            <a:r>
              <a:rPr lang="es-E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baja del púlpito sin decir una palabra, e invita a besarlo uno por uno. </a:t>
            </a:r>
          </a:p>
          <a:p>
            <a:r>
              <a:rPr lang="es-E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 el mundo </a:t>
            </a:r>
          </a:p>
          <a:p>
            <a:r>
              <a:rPr lang="es-E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conmueve y se arrepiente. </a:t>
            </a:r>
          </a:p>
          <a:p>
            <a:r>
              <a:rPr lang="es-E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objetivo se ha logrado. </a:t>
            </a:r>
          </a:p>
        </p:txBody>
      </p:sp>
    </p:spTree>
    <p:extLst>
      <p:ext uri="{BB962C8B-B14F-4D97-AF65-F5344CB8AC3E}">
        <p14:creationId xmlns:p14="http://schemas.microsoft.com/office/powerpoint/2010/main" val="66875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6140" y="3426143"/>
            <a:ext cx="61558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 las misiones, </a:t>
            </a:r>
            <a:r>
              <a:rPr lang="es-ES" sz="28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distribuía </a:t>
            </a: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pequeñas cruces de tela a los participantes.</a:t>
            </a:r>
          </a:p>
          <a:p>
            <a:pPr algn="just"/>
            <a:endParaRPr lang="es-ES" sz="28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Pero, uno de los puntos culminantes de la misión era la bendición de un calvario.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9" r="21936"/>
          <a:stretch/>
        </p:blipFill>
        <p:spPr>
          <a:xfrm>
            <a:off x="6594764" y="498764"/>
            <a:ext cx="5359620" cy="585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9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9500" y="1484807"/>
            <a:ext cx="250318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3200" b="1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Calvario</a:t>
            </a:r>
          </a:p>
          <a:p>
            <a:pPr algn="ctr">
              <a:spcAft>
                <a:spcPts val="0"/>
              </a:spcAft>
            </a:pPr>
            <a:r>
              <a:rPr lang="fr-FR" sz="3200" b="1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de</a:t>
            </a:r>
          </a:p>
          <a:p>
            <a:pPr algn="ctr">
              <a:spcAft>
                <a:spcPts val="0"/>
              </a:spcAft>
            </a:pPr>
            <a:r>
              <a:rPr lang="fr-FR" sz="3200" b="1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Pontchâteau</a:t>
            </a:r>
          </a:p>
          <a:p>
            <a:pPr algn="ctr">
              <a:spcAft>
                <a:spcPts val="0"/>
              </a:spcAft>
            </a:pPr>
            <a:r>
              <a:rPr lang="fr-FR" sz="3200" b="1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 </a:t>
            </a:r>
            <a:r>
              <a:rPr lang="fr-FR" sz="3200" b="1" dirty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(1708-1710)</a:t>
            </a:r>
            <a:endParaRPr lang="fr-FR" sz="3200" dirty="0">
              <a:solidFill>
                <a:srgbClr val="7030A0"/>
              </a:solidFill>
              <a:effectLst/>
              <a:latin typeface="Franklin Gothic Demi" panose="020B0703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Imag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746" y="110838"/>
            <a:ext cx="7190509" cy="6747162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461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ttp://www.google.fr/url?source=imglanding&amp;ct=img&amp;q=http://www.pontchateau-saintgildasdesbois.com/images/info_menu/diapo-calvaire-5748.jpg&amp;sa=X&amp;ei=aUtwVav1KoT6UOqRgtAG&amp;ved=0CAkQ8wc4Dw&amp;usg=AFQjCNHFG45MOLb9HRjEd19I_sVsHb8oJg"/>
          <p:cNvPicPr/>
          <p:nvPr/>
        </p:nvPicPr>
        <p:blipFill>
          <a:blip r:embed="rId2" r:link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95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1101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3200" b="1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Abril </a:t>
            </a:r>
            <a:r>
              <a:rPr lang="fr-FR" sz="3200" b="1" dirty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1716</a:t>
            </a:r>
            <a:r>
              <a:rPr lang="fr-FR" sz="3200" dirty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 </a:t>
            </a:r>
            <a:endParaRPr lang="fr-FR" sz="3200" dirty="0" smtClean="0">
              <a:solidFill>
                <a:srgbClr val="7030A0"/>
              </a:solidFill>
              <a:latin typeface="Franklin Gothic Demi" panose="020B07030201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3200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en </a:t>
            </a:r>
            <a:r>
              <a:rPr lang="fr-FR" sz="3200" dirty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Saint Laurent-sur-Sèvre, </a:t>
            </a:r>
            <a:endParaRPr lang="fr-FR" sz="3200" dirty="0" smtClean="0">
              <a:solidFill>
                <a:srgbClr val="7030A0"/>
              </a:solidFill>
              <a:latin typeface="Franklin Gothic Demi" panose="020B07030201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3200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El calvario de su última misión será erigido el día después de su muerte, unas horas antes de ser enterrado.</a:t>
            </a:r>
            <a:endParaRPr lang="fr-FR" sz="3200" dirty="0">
              <a:solidFill>
                <a:srgbClr val="7030A0"/>
              </a:solidFill>
              <a:effectLst/>
              <a:latin typeface="Franklin Gothic Demi" panose="020B0703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Imag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219197"/>
            <a:ext cx="5902038" cy="459970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8" y="202291"/>
            <a:ext cx="2396837" cy="36087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78" y="202291"/>
            <a:ext cx="1543032" cy="36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6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3463" y="2731715"/>
            <a:ext cx="5670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dirty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3. </a:t>
            </a:r>
            <a:r>
              <a:rPr lang="fr-FR" sz="3200" b="1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Cómo lleva Montfort </a:t>
            </a:r>
            <a:r>
              <a:rPr lang="fr-FR" sz="3200" b="1" dirty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su </a:t>
            </a:r>
            <a:r>
              <a:rPr lang="fr-FR" sz="3200" b="1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cruz</a:t>
            </a:r>
            <a:endParaRPr lang="fr-FR" sz="3200" dirty="0">
              <a:solidFill>
                <a:srgbClr val="7030A0"/>
              </a:solidFill>
              <a:effectLst/>
              <a:latin typeface="Franklin Gothic Demi" panose="020B0703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85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7354" y="1127808"/>
            <a:ext cx="28124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El evento </a:t>
            </a:r>
          </a:p>
          <a:p>
            <a:pPr algn="ctr">
              <a:spcAft>
                <a:spcPts val="0"/>
              </a:spcAft>
            </a:pPr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del Calvario de </a:t>
            </a:r>
            <a:r>
              <a:rPr lang="es-ES" sz="2800" dirty="0" err="1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Pontchâteau</a:t>
            </a:r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y las semanas siguientes nos permiten comprender de primera mano la forma en que </a:t>
            </a:r>
            <a:r>
              <a:rPr lang="es-ES" sz="2800" dirty="0" err="1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Montfort</a:t>
            </a:r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 se enfrenta </a:t>
            </a:r>
          </a:p>
          <a:p>
            <a:pPr algn="ctr">
              <a:spcAft>
                <a:spcPts val="0"/>
              </a:spcAft>
            </a:pPr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a la prueba.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65"/>
          <a:stretch/>
        </p:blipFill>
        <p:spPr>
          <a:xfrm>
            <a:off x="5250873" y="845127"/>
            <a:ext cx="5370582" cy="45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6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2581" y="2884117"/>
            <a:ext cx="11316881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7030A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s-ES" sz="4800" b="1" dirty="0">
                <a:solidFill>
                  <a:srgbClr val="7030A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DOCTRINA DEL PADRE DE MONTFORT </a:t>
            </a:r>
          </a:p>
          <a:p>
            <a:pPr algn="ctr"/>
            <a:r>
              <a:rPr lang="es-ES" sz="4800" b="1" dirty="0">
                <a:solidFill>
                  <a:srgbClr val="7030A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SOBRE LA CRUZ </a:t>
            </a:r>
          </a:p>
        </p:txBody>
      </p:sp>
    </p:spTree>
    <p:extLst>
      <p:ext uri="{BB962C8B-B14F-4D97-AF65-F5344CB8AC3E}">
        <p14:creationId xmlns:p14="http://schemas.microsoft.com/office/powerpoint/2010/main" val="86165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6692" y="41944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fr-FR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 </a:t>
            </a:r>
            <a:r>
              <a:rPr lang="fr-FR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cruz en </a:t>
            </a:r>
            <a:r>
              <a:rPr lang="fr-FR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 </a:t>
            </a:r>
            <a:r>
              <a:rPr lang="fr-FR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vida de Cristo</a:t>
            </a:r>
            <a:endParaRPr lang="fr-FR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4181" y="1136067"/>
            <a:ext cx="735676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lphaLcParenR"/>
            </a:pPr>
            <a:r>
              <a:rPr lang="fr-FR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 encarnación redentora.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lphaLcParenR"/>
            </a:pPr>
            <a:endParaRPr lang="fr-FR" sz="1200" b="1" i="1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"el primer misterio de Jesucristo, [...] un compendio de todos los misterios que contiene </a:t>
            </a:r>
          </a:p>
          <a:p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voluntad y la gracia de todos ellos" (VD 248), </a:t>
            </a:r>
          </a:p>
          <a:p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 que todos los demás sean posibles.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860472" y="4505189"/>
            <a:ext cx="63315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985">
              <a:spcAft>
                <a:spcPts val="0"/>
              </a:spcAft>
            </a:pPr>
            <a:r>
              <a:rPr lang="es-ES" sz="2800" dirty="0">
                <a:latin typeface="Franklin Gothic Demi" panose="020B0703020102020204" pitchFamily="34" charset="0"/>
                <a:ea typeface="Times New Roman" panose="02020603050405020304" pitchFamily="18" charset="0"/>
              </a:rPr>
              <a:t>Al elegir la encarnación, </a:t>
            </a:r>
          </a:p>
          <a:p>
            <a:pPr indent="-6985">
              <a:spcAft>
                <a:spcPts val="0"/>
              </a:spcAft>
            </a:pPr>
            <a:r>
              <a:rPr lang="es-ES" sz="2800" dirty="0">
                <a:latin typeface="Franklin Gothic Demi" panose="020B0703020102020204" pitchFamily="34" charset="0"/>
                <a:ea typeface="Times New Roman" panose="02020603050405020304" pitchFamily="18" charset="0"/>
              </a:rPr>
              <a:t>para compartir nuestra condición humana, Cristo eligió un estado de sufrimiento, se estableció voluntariamente en un estado de cruz.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44" y="1127335"/>
            <a:ext cx="3980154" cy="27643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25" y="3977322"/>
            <a:ext cx="3730673" cy="27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1892" y="2870306"/>
            <a:ext cx="9712035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romanUcPeriod"/>
            </a:pPr>
            <a:r>
              <a:rPr lang="fr-FR" sz="48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San </a:t>
            </a: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L.M.DE MONTFORT </a:t>
            </a:r>
            <a:r>
              <a:rPr lang="fr-FR" sz="48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Y LA CRUZ</a:t>
            </a:r>
          </a:p>
          <a:p>
            <a:pPr lvl="0" algn="just">
              <a:spcAft>
                <a:spcPts val="0"/>
              </a:spcAft>
            </a:pPr>
            <a:r>
              <a:rPr lang="fr-FR" sz="48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endParaRPr lang="fr-FR" sz="4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just"/>
            <a:r>
              <a:rPr lang="fr-FR" sz="48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EN EL CONTEXTO </a:t>
            </a: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DEL </a:t>
            </a:r>
            <a:r>
              <a:rPr lang="fr-FR" sz="48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SIGLO</a:t>
            </a:r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XVII</a:t>
            </a:r>
            <a:endParaRPr lang="fr-FR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9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2739" y="750516"/>
            <a:ext cx="4201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fr-FR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s-ES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Cristo tendido en la cruz</a:t>
            </a:r>
            <a:endParaRPr lang="fr-FR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7308" y="4338935"/>
            <a:ext cx="64839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ASE </a:t>
            </a:r>
            <a:r>
              <a:rPr lang="es-ES" sz="28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Montfort</a:t>
            </a:r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nos muestra así </a:t>
            </a:r>
            <a:r>
              <a:rPr lang="es-ES" sz="28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que, </a:t>
            </a:r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Jesús la Sabiduría </a:t>
            </a:r>
            <a:r>
              <a:rPr lang="es-ES" sz="28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Encarnada, </a:t>
            </a:r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escogió la cruz desde su encarnación hasta su muerte real en la cruz (cf. ASE 169, 170).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7" r="33377"/>
          <a:stretch/>
        </p:blipFill>
        <p:spPr>
          <a:xfrm>
            <a:off x="8298873" y="196776"/>
            <a:ext cx="3519055" cy="63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4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4878" y="127062"/>
            <a:ext cx="4907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fr-FR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s-ES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Misterio de amor y sabiduría </a:t>
            </a:r>
            <a:endParaRPr lang="fr-FR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5745" y="684664"/>
            <a:ext cx="665018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Flp </a:t>
            </a:r>
            <a:r>
              <a:rPr lang="fr-F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2, 6-8 </a:t>
            </a:r>
            <a:r>
              <a:rPr lang="fr-FR" sz="36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fr-FR" sz="36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Jesús, aunque era de naturaleza divina, </a:t>
            </a:r>
          </a:p>
          <a:p>
            <a:r>
              <a:rPr lang="fr-FR" sz="36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fr-FR" sz="36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retuvo celosamente </a:t>
            </a:r>
          </a:p>
          <a:p>
            <a:r>
              <a:rPr lang="fr-FR" sz="36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 rango que le igualaba a Dios. </a:t>
            </a:r>
          </a:p>
          <a:p>
            <a:r>
              <a:rPr lang="fr-FR" sz="36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Sino que renunció a lo que le era propio, tomó la condición de siervo, haciéndose semejante a los hombres. Al presentarse como hombre, se humilló , y se hizo obediente hasta la muerte, </a:t>
            </a:r>
          </a:p>
          <a:p>
            <a:r>
              <a:rPr lang="fr-FR" sz="36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la muerte en la cruz…</a:t>
            </a:r>
            <a:r>
              <a:rPr lang="fr-FR" sz="36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»</a:t>
            </a: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fr-FR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326" y="809481"/>
            <a:ext cx="4435779" cy="55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1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605343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solidFill>
                  <a:srgbClr val="FFFF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Si Dios eligió la cruz, entonces ya no es locura, ignominia o escándalo, se convierte en sabiduría suprema, condena a la sabiduría humana de miras estrechas, la sabiduría terrena de la que habla Santiago, la de los bienes de la tierra (ASE 80), la sabiduría carnal (Cf. ASE 80, 81, 82). </a:t>
            </a:r>
          </a:p>
          <a:p>
            <a:pPr algn="ctr"/>
            <a:r>
              <a:rPr lang="es-ES" sz="2800" dirty="0">
                <a:solidFill>
                  <a:srgbClr val="FFFF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Esta es la versión abreviada del razonamiento de </a:t>
            </a:r>
            <a:r>
              <a:rPr lang="es-ES" sz="2800" dirty="0" err="1">
                <a:solidFill>
                  <a:srgbClr val="FFFF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Montfort</a:t>
            </a:r>
            <a:r>
              <a:rPr lang="es-ES" sz="2800" dirty="0">
                <a:solidFill>
                  <a:srgbClr val="FFFF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513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2260" y="341813"/>
            <a:ext cx="647965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fr-FR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 Misterio </a:t>
            </a:r>
            <a:r>
              <a:rPr lang="fr-FR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sufrimiento y </a:t>
            </a:r>
            <a:r>
              <a:rPr lang="fr-FR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gloria</a:t>
            </a:r>
            <a:endParaRPr lang="fr-FR" sz="3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7714" y="1067113"/>
            <a:ext cx="7910285" cy="3519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los autores de su tiempo, </a:t>
            </a:r>
            <a:r>
              <a:rPr lang="es-ES" sz="2800" dirty="0" err="1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Montfort</a:t>
            </a:r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celebra "el triunfo de la Sabiduría Eterna en la Cruz y por la Cruz" (ASE cap. XV).</a:t>
            </a: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endParaRPr lang="es-ES" sz="2800" dirty="0"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cántico 19 resume el triunfo de la Cruz. </a:t>
            </a:r>
            <a:r>
              <a:rPr lang="es-ES" sz="2800" dirty="0" err="1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Montfort</a:t>
            </a:r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considera la Cruz de Cristo como un trofeo de victoria, digno de adoración (ASE 172).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5" t="2963" r="45783" b="19805"/>
          <a:stretch/>
        </p:blipFill>
        <p:spPr>
          <a:xfrm>
            <a:off x="8432798" y="-1"/>
            <a:ext cx="3398984" cy="68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9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2591" y="147850"/>
            <a:ext cx="526778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fr-FR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La cruz en </a:t>
            </a:r>
            <a:r>
              <a:rPr lang="fr-FR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vida del cristiano</a:t>
            </a:r>
            <a:endParaRPr lang="fr-FR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1090" y="856684"/>
            <a:ext cx="6096000" cy="59988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bautismo y sus requisitos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s-ES" sz="2800" b="1" i="1" dirty="0">
                <a:solidFill>
                  <a:srgbClr val="3399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¿No lo sabéis? Todos los que hemos estado unidos a Cristo Jesús a través del </a:t>
            </a:r>
            <a:r>
              <a:rPr lang="es-ES" sz="2800" b="1" i="1" dirty="0" smtClean="0">
                <a:solidFill>
                  <a:srgbClr val="3399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bautismo, </a:t>
            </a:r>
            <a:r>
              <a:rPr lang="es-ES" sz="2800" b="1" i="1" dirty="0">
                <a:solidFill>
                  <a:srgbClr val="3399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hemos estado unidos a su muerte a través del bautismo. Entonces, si por el bautismo que nos une a su muerte, hemos sido sepultados con Él, es para que también nosotros podamos llevar una vida nueva, como Cristo que, por el poder todopoderoso del Padre, resucitó de entre los muertos. (Romanos 6:3-4)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2706585"/>
            <a:ext cx="5079939" cy="380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50076" y="4078245"/>
            <a:ext cx="6041923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fr-FR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2800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Dondequiera que vamos llevamos en nuestro cuerpo la muerte de Jesús para que también su vida se muestre en nosotros</a:t>
            </a:r>
            <a:r>
              <a:rPr lang="fr-FR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(2 Co 4, 10).</a:t>
            </a:r>
            <a:endParaRPr lang="fr-FR" sz="2800" dirty="0">
              <a:solidFill>
                <a:srgbClr val="7030A0"/>
              </a:solidFill>
              <a:effectLst/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263236"/>
            <a:ext cx="602932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690" y="375821"/>
            <a:ext cx="64839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>
                <a:latin typeface="Franklin Gothic Demi" panose="020B0703020102020204" pitchFamily="34" charset="0"/>
                <a:ea typeface="Calibri" panose="020F0502020204030204" pitchFamily="34" charset="0"/>
              </a:rPr>
              <a:t>Montfort</a:t>
            </a:r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</a:rPr>
              <a:t> no ignora </a:t>
            </a:r>
          </a:p>
          <a:p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</a:rPr>
              <a:t>esta doctrina paulina del bautismo, pero va a desplazar el </a:t>
            </a:r>
            <a:r>
              <a:rPr lang="es-ES" sz="2800" dirty="0" smtClean="0">
                <a:latin typeface="Franklin Gothic Demi" panose="020B0703020102020204" pitchFamily="34" charset="0"/>
                <a:ea typeface="Calibri" panose="020F0502020204030204" pitchFamily="34" charset="0"/>
              </a:rPr>
              <a:t>foco</a:t>
            </a:r>
            <a:endParaRPr lang="es-ES" sz="2800" dirty="0">
              <a:latin typeface="Franklin Gothic Demi" panose="020B0703020102020204" pitchFamily="34" charset="0"/>
              <a:ea typeface="Calibri" panose="020F0502020204030204" pitchFamily="34" charset="0"/>
            </a:endParaRPr>
          </a:p>
          <a:p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</a:rPr>
              <a:t>hacia el misterio de la encarnación. </a:t>
            </a:r>
          </a:p>
          <a:p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«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</a:t>
            </a: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 Dios Hijo quiere formarse y, por así decirlo, encarnarse todos los días</a:t>
            </a:r>
            <a:r>
              <a:rPr lang="es-ES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, en </a:t>
            </a: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sus miembros . 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» (VD 31). </a:t>
            </a:r>
            <a:endParaRPr lang="fr-FR" sz="2800" dirty="0" smtClean="0">
              <a:solidFill>
                <a:srgbClr val="0070C0"/>
              </a:solidFill>
              <a:latin typeface="Franklin Gothic Demi" panose="020B0703020102020204" pitchFamily="34" charset="0"/>
              <a:ea typeface="Calibri" panose="020F0502020204030204" pitchFamily="34" charset="0"/>
            </a:endParaRPr>
          </a:p>
          <a:p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</a:rPr>
              <a:t>No somos nuestros, </a:t>
            </a:r>
          </a:p>
          <a:p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</a:rPr>
              <a:t>sino de Cristo (1 </a:t>
            </a:r>
            <a:r>
              <a:rPr lang="es-ES" sz="2800" dirty="0" err="1">
                <a:latin typeface="Franklin Gothic Demi" panose="020B0703020102020204" pitchFamily="34" charset="0"/>
                <a:ea typeface="Calibri" panose="020F0502020204030204" pitchFamily="34" charset="0"/>
              </a:rPr>
              <a:t>Cor</a:t>
            </a:r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</a:rPr>
              <a:t> 6:19), </a:t>
            </a:r>
          </a:p>
          <a:p>
            <a:r>
              <a:rPr lang="fr-FR" sz="2800" dirty="0" smtClean="0">
                <a:latin typeface="Franklin Gothic Demi" panose="020B0703020102020204" pitchFamily="34" charset="0"/>
                <a:ea typeface="Calibri" panose="020F0502020204030204" pitchFamily="34" charset="0"/>
              </a:rPr>
              <a:t>«</a:t>
            </a:r>
            <a:r>
              <a:rPr lang="fr-FR" sz="2800" dirty="0">
                <a:latin typeface="Franklin Gothic Demi" panose="020B0703020102020204" pitchFamily="34" charset="0"/>
                <a:ea typeface="Calibri" panose="020F0502020204030204" pitchFamily="34" charset="0"/>
              </a:rPr>
              <a:t> </a:t>
            </a:r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somos enteramente suyos, como sus miembros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» (VD 68) </a:t>
            </a:r>
            <a:endParaRPr lang="fr-FR" sz="2800" dirty="0" smtClean="0">
              <a:solidFill>
                <a:srgbClr val="0070C0"/>
              </a:solidFill>
              <a:latin typeface="Franklin Gothic Demi" panose="020B0703020102020204" pitchFamily="34" charset="0"/>
              <a:ea typeface="Calibri" panose="020F0502020204030204" pitchFamily="34" charset="0"/>
            </a:endParaRPr>
          </a:p>
          <a:p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</a:rPr>
              <a:t>y como </a:t>
            </a:r>
            <a:r>
              <a:rPr lang="es-ES" sz="2800" dirty="0" smtClean="0">
                <a:latin typeface="Franklin Gothic Demi" panose="020B0703020102020204" pitchFamily="34" charset="0"/>
                <a:ea typeface="Calibri" panose="020F0502020204030204" pitchFamily="34" charset="0"/>
              </a:rPr>
              <a:t>tal, </a:t>
            </a:r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</a:rPr>
              <a:t>asociados de una manera especial a su cruz</a:t>
            </a:r>
            <a:r>
              <a:rPr lang="fr-FR" sz="2800" dirty="0" smtClean="0">
                <a:latin typeface="Franklin Gothic Demi" panose="020B0703020102020204" pitchFamily="34" charset="0"/>
                <a:ea typeface="Calibri" panose="020F0502020204030204" pitchFamily="34" charset="0"/>
              </a:rPr>
              <a:t>. </a:t>
            </a:r>
            <a:endParaRPr lang="fr-FR" sz="2800" dirty="0">
              <a:latin typeface="Franklin Gothic Demi" panose="020B07030201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618" y="2382982"/>
            <a:ext cx="5457054" cy="368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2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0436" y="182645"/>
            <a:ext cx="5195455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final, </a:t>
            </a:r>
            <a:r>
              <a:rPr lang="es-ES" sz="2800" dirty="0" smtClean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bautizado está crucificado </a:t>
            </a: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Cristo. </a:t>
            </a: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promesas del bautismo </a:t>
            </a: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una decisión </a:t>
            </a: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seguir a Cristo </a:t>
            </a: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incluso en su sufrimiento: </a:t>
            </a: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entrego completamente </a:t>
            </a: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Jesús, para llevar mi cruz  </a:t>
            </a: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su seguimiento</a:t>
            </a:r>
            <a:r>
              <a:rPr lang="es-ES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".</a:t>
            </a:r>
            <a:endParaRPr lang="es-ES" sz="2800" dirty="0">
              <a:solidFill>
                <a:srgbClr val="0070C0"/>
              </a:solidFill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91" y="491837"/>
            <a:ext cx="5455088" cy="54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270" y="549631"/>
            <a:ext cx="696216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La perfecta consagración a María y la cruz</a:t>
            </a:r>
            <a:endParaRPr lang="fr-FR" sz="2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46136" y="3576982"/>
            <a:ext cx="654408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Franklin Gothic Demi" panose="020B0703020102020204" pitchFamily="34" charset="0"/>
                <a:ea typeface="Calibri" panose="020F0502020204030204" pitchFamily="34" charset="0"/>
              </a:rPr>
              <a:t>La perfecta consagración a Jesucristo por las manos de María es</a:t>
            </a:r>
          </a:p>
          <a:p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«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</a:t>
            </a:r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una perfecta renovación de los votos y promesas del santo bautismo» 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(VD 120), </a:t>
            </a:r>
            <a:r>
              <a:rPr lang="fr-FR" sz="2800" dirty="0" smtClean="0">
                <a:latin typeface="Franklin Gothic Demi" panose="020B0703020102020204" pitchFamily="34" charset="0"/>
                <a:ea typeface="Calibri" panose="020F0502020204030204" pitchFamily="34" charset="0"/>
              </a:rPr>
              <a:t>el que se compromete acepta llevar su cruz, siguiendo a Cristo </a:t>
            </a:r>
            <a:r>
              <a:rPr lang="fr-FR" sz="2800" dirty="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«</a:t>
            </a:r>
            <a:r>
              <a:rPr lang="fr-FR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</a:t>
            </a:r>
            <a:r>
              <a:rPr lang="fr-FR" sz="2800" dirty="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todos los días de su vida</a:t>
            </a:r>
            <a:r>
              <a:rPr lang="fr-FR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». </a:t>
            </a:r>
            <a:endParaRPr lang="fr-FR" sz="2800" dirty="0">
              <a:solidFill>
                <a:srgbClr val="FF000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10" y="1268480"/>
            <a:ext cx="3163572" cy="542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1" y="375632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Según </a:t>
            </a:r>
            <a:r>
              <a:rPr lang="es-ES" sz="2800" b="1" dirty="0" err="1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Montfort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, el que ha encontrado a María a través de la verdadera devoción padece más que ningún otro las cruces y el sufrimiento</a:t>
            </a: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, </a:t>
            </a:r>
          </a:p>
          <a:p>
            <a:pPr algn="just"/>
            <a:r>
              <a:rPr lang="fr-FR" sz="2800" b="1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«</a:t>
            </a:r>
            <a:r>
              <a:rPr lang="fr-FR" sz="2800" b="1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</a:t>
            </a:r>
            <a:r>
              <a:rPr lang="es-ES" sz="2800" b="1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porque María, siendo la madre </a:t>
            </a:r>
          </a:p>
          <a:p>
            <a:pPr algn="just"/>
            <a:r>
              <a:rPr lang="es-ES" sz="2800" b="1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de los vivos, da a todos sus hijos pedazos del Árbol de la Vida </a:t>
            </a:r>
          </a:p>
          <a:p>
            <a:pPr algn="just"/>
            <a:r>
              <a:rPr lang="es-ES" sz="2800" b="1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que es la cruz de Jesús</a:t>
            </a:r>
            <a:r>
              <a:rPr lang="fr-FR" sz="2800" b="1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» </a:t>
            </a:r>
            <a:r>
              <a:rPr lang="fr-FR" sz="2800" b="1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(SM 22). </a:t>
            </a:r>
            <a:endParaRPr lang="fr-FR" sz="2800" b="1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1926" r="2326" b="1966"/>
          <a:stretch/>
        </p:blipFill>
        <p:spPr>
          <a:xfrm>
            <a:off x="6705601" y="1080655"/>
            <a:ext cx="4973782" cy="5417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634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82525"/>
            <a:ext cx="94340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fisonomía espiritual de un santo está moldeada ante todo gracias a su fidelidad al Evangelio y a las iniciativas del Espíritu Santo.</a:t>
            </a:r>
            <a:r>
              <a:rPr lang="fr-FR" sz="3200" dirty="0" smtClean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sz="3200" dirty="0">
              <a:latin typeface="Franklin Gothic Demi" panose="020B0703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6117" y="4659424"/>
            <a:ext cx="63958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 también está marcada por la tradición de la Iglesia... </a:t>
            </a:r>
          </a:p>
          <a:p>
            <a:r>
              <a:rPr lang="es-ES" sz="32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por las corrientes del tiempo </a:t>
            </a:r>
          </a:p>
          <a:p>
            <a:r>
              <a:rPr lang="es-ES" sz="32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el entorno en el que se mueve</a:t>
            </a:r>
            <a:r>
              <a:rPr lang="fr-FR" sz="3200" dirty="0" smtClean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sz="3200" dirty="0">
              <a:latin typeface="Franklin Gothic Demi" panose="020B0703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" y="1960004"/>
            <a:ext cx="5699134" cy="383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7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0618" y="1310185"/>
            <a:ext cx="8395855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cruz es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menos un objeto de contemplación </a:t>
            </a: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una efusión de sensibilidad que un misterio a desentrañar </a:t>
            </a:r>
            <a:r>
              <a:rPr lang="es-ES" sz="2800" b="1" dirty="0" smtClean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vivir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»  </a:t>
            </a:r>
            <a:endParaRPr lang="fr-FR" sz="2800" b="1" dirty="0" smtClean="0">
              <a:solidFill>
                <a:schemeClr val="accent4">
                  <a:lumMod val="75000"/>
                </a:schemeClr>
              </a:solidFill>
              <a:latin typeface="Franklin Gothic Demi" panose="020B0703020102020204" pitchFamily="34" charset="0"/>
              <a:ea typeface="Calibri" panose="020F0502020204030204" pitchFamily="34" charset="0"/>
            </a:endParaRP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No basta con proclamar </a:t>
            </a: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que la sabiduría es la cruz y </a:t>
            </a: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que la cruz es la Sabiduría. </a:t>
            </a: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Uno debe ponerse en la escuela del Maestro</a:t>
            </a:r>
            <a:r>
              <a:rPr lang="fr-FR" sz="2800" b="1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: </a:t>
            </a:r>
            <a:endParaRPr lang="fr-FR" sz="2800" b="1" dirty="0" smtClean="0">
              <a:solidFill>
                <a:srgbClr val="7030A0"/>
              </a:solidFill>
              <a:latin typeface="Franklin Gothic Demi" panose="020B0703020102020204" pitchFamily="34" charset="0"/>
              <a:ea typeface="Calibri" panose="020F0502020204030204" pitchFamily="34" charset="0"/>
            </a:endParaRPr>
          </a:p>
          <a:p>
            <a:pPr indent="-6985"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dirty="0" smtClean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«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Sólo Jesucristo puede enseñarte y hacerte gustar este misterio por su gracia victoriosa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» (LAC </a:t>
            </a:r>
            <a:r>
              <a:rPr lang="fr-FR" sz="2800" b="1" dirty="0" smtClean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26)</a:t>
            </a:r>
            <a:endParaRPr lang="fr-FR" sz="2800" b="1" dirty="0">
              <a:solidFill>
                <a:schemeClr val="accent4">
                  <a:lumMod val="75000"/>
                </a:schemeClr>
              </a:solidFill>
              <a:effectLst/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3B71505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328" y="1987824"/>
            <a:ext cx="2692400" cy="412051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845773" y="415029"/>
            <a:ext cx="484780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fr-FR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cruz, camino </a:t>
            </a:r>
            <a:r>
              <a:rPr lang="fr-FR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sabiduría</a:t>
            </a:r>
            <a:endParaRPr lang="fr-FR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51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709" y="418053"/>
            <a:ext cx="8963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Es necesario pues </a:t>
            </a:r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« </a:t>
            </a: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 pedir la Sabiduría de la Cruz, que es una ciencia sabrosa y experimental de la verdad</a:t>
            </a:r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. »</a:t>
            </a: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 </a:t>
            </a:r>
            <a:endParaRPr lang="fr-FR" sz="2800" dirty="0">
              <a:solidFill>
                <a:schemeClr val="accent5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1272" y="2517083"/>
            <a:ext cx="49648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985" algn="just">
              <a:spcAft>
                <a:spcPts val="0"/>
              </a:spcAft>
            </a:pPr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Ella hace que la palabra del misionero sea fecunda</a:t>
            </a:r>
            <a:r>
              <a:rPr lang="fr-FR" sz="2800" dirty="0" smtClean="0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Nunca he hecho más conversiones que después de las prohibiciones más sangrientas e injustas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(L. 26).</a:t>
            </a:r>
            <a:endParaRPr lang="fr-FR" sz="2800" dirty="0">
              <a:solidFill>
                <a:srgbClr val="0070C0"/>
              </a:solidFill>
              <a:effectLst/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49" y="1372160"/>
            <a:ext cx="3675351" cy="524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8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1226" y="508069"/>
            <a:ext cx="4073551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 La cruz, signo del amor</a:t>
            </a:r>
            <a:endParaRPr lang="fr-FR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4130" y="1194340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s-ES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Digo </a:t>
            </a: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certeza, porque la mejor señal de que uno es amado por Dios es cuando uno es odiado por el mundo y asaltado por las cruces</a:t>
            </a:r>
            <a:r>
              <a:rPr lang="es-ES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(L. 13).</a:t>
            </a:r>
            <a:endParaRPr lang="fr-FR" sz="2800" dirty="0">
              <a:solidFill>
                <a:srgbClr val="0070C0"/>
              </a:solidFill>
              <a:effectLst/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39213" y="5473005"/>
            <a:ext cx="126541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Montfort insiste </a:t>
            </a:r>
            <a:r>
              <a:rPr lang="fr-FR" sz="2800" dirty="0" smtClean="0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en el tacto y la delicadeza de Dios en la distribución de las cruces </a:t>
            </a:r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«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</a:t>
            </a:r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en proporción a nuestra debilidad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» (ASE 103). </a:t>
            </a:r>
            <a:endParaRPr lang="fr-FR" sz="2800" dirty="0" smtClean="0">
              <a:solidFill>
                <a:srgbClr val="0070C0"/>
              </a:solidFill>
              <a:latin typeface="Franklin Gothic Demi" panose="020B0703020102020204" pitchFamily="34" charset="0"/>
              <a:ea typeface="Calibri" panose="020F0502020204030204" pitchFamily="34" charset="0"/>
            </a:endParaRPr>
          </a:p>
          <a:p>
            <a:pPr algn="ctr"/>
            <a:r>
              <a:rPr lang="fr-FR" sz="2800" dirty="0" smtClean="0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Cada uno recibe </a:t>
            </a:r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«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</a:t>
            </a:r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su cruz y no la de otro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». </a:t>
            </a:r>
            <a:endParaRPr lang="fr-FR" sz="28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474" y="508069"/>
            <a:ext cx="4853422" cy="485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9099" y="286395"/>
            <a:ext cx="6503703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e) La alegría en los sufrimientos de la cruz</a:t>
            </a:r>
            <a:endParaRPr lang="fr-FR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3" y="994728"/>
            <a:ext cx="72874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 smtClean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Progresivamente, Cristo </a:t>
            </a:r>
            <a:r>
              <a:rPr lang="es-ES" sz="28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asocia al cristiano con su propia cruz de muchas maneras: dolores, enfermedades, penas espirituales, 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5788519" y="2654740"/>
            <a:ext cx="56414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Bien llevada, la cruz produce alegría en el alma. </a:t>
            </a:r>
          </a:p>
          <a:p>
            <a:r>
              <a:rPr lang="es-ES" sz="28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A </a:t>
            </a:r>
            <a:r>
              <a:rPr lang="es-ES" sz="2800" dirty="0" err="1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Montfort</a:t>
            </a:r>
            <a:r>
              <a:rPr lang="es-ES" sz="28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 le faltan palabras para expresar esta alegría de la que habla como un experto</a:t>
            </a:r>
            <a:r>
              <a:rPr lang="es-ES" sz="2800" dirty="0" smtClean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..</a:t>
            </a:r>
            <a:r>
              <a:rPr lang="fr-FR" sz="2800" dirty="0" smtClean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. </a:t>
            </a:r>
          </a:p>
          <a:p>
            <a:r>
              <a:rPr lang="fr-FR" sz="2800" dirty="0" smtClean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«</a:t>
            </a:r>
            <a:r>
              <a:rPr lang="fr-FR" sz="28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</a:t>
            </a:r>
            <a:r>
              <a:rPr lang="fr-FR" sz="2800" dirty="0" smtClean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Imaginemos todo lo más grande del mundo, escribe, la alegría[…] de un pobre al que se le colma de toda clase de riquezas. </a:t>
            </a:r>
            <a:endParaRPr lang="fr-FR" sz="28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486" y="2500203"/>
            <a:ext cx="2450592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7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9958" y="4068687"/>
            <a:ext cx="1008757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indent="-145415">
              <a:lnSpc>
                <a:spcPct val="115000"/>
              </a:lnSpc>
              <a:spcAft>
                <a:spcPts val="0"/>
              </a:spcAft>
            </a:pPr>
            <a:r>
              <a:rPr lang="fr-FR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fr-FR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comprender (y vivir) las enseñanzas </a:t>
            </a:r>
            <a:r>
              <a:rPr lang="fr-FR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Montfort</a:t>
            </a:r>
            <a:endParaRPr lang="fr-FR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0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977" y="216619"/>
            <a:ext cx="347402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ctr">
              <a:lnSpc>
                <a:spcPct val="115000"/>
              </a:lnSpc>
              <a:spcAft>
                <a:spcPts val="0"/>
              </a:spcAft>
              <a:buAutoNum type="alphaLcParenR"/>
            </a:pPr>
            <a:r>
              <a:rPr lang="fr-FR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lógica cristiana</a:t>
            </a:r>
            <a:endParaRPr lang="fr-FR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222" y="2481855"/>
            <a:ext cx="32835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A primera vista, el comportamiento de Montfort y su enseñanza respecto a la cruz  parecen</a:t>
            </a:r>
          </a:p>
          <a:p>
            <a:pPr algn="ctr"/>
            <a:r>
              <a:rPr lang="fr-FR" sz="28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f</a:t>
            </a:r>
            <a:r>
              <a:rPr lang="fr-FR" sz="2800" dirty="0" smtClean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uera de lo común. </a:t>
            </a:r>
            <a:endParaRPr lang="fr-FR" sz="2800" dirty="0">
              <a:solidFill>
                <a:schemeClr val="accent4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94073" y="758306"/>
            <a:ext cx="419792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¿Qué sentimientos animaron al </a:t>
            </a:r>
            <a:r>
              <a:rPr lang="es-ES" sz="2800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“</a:t>
            </a:r>
            <a:r>
              <a:rPr lang="es-ES" sz="2800" dirty="0" err="1" smtClean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Montfort</a:t>
            </a:r>
            <a:r>
              <a:rPr lang="es-ES" sz="2800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 fundador", </a:t>
            </a:r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unos meses antes de su muerte, cuando deseó a su comunidad de las Hijas de la Sabiduría </a:t>
            </a:r>
            <a:r>
              <a:rPr lang="es-ES" sz="28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"un año lleno de luchas y victorias, de cruces y pobreza y desprecio" (L.32)? </a:t>
            </a:r>
            <a:endParaRPr lang="fr-FR" sz="28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5" t="6263" r="31598" b="3434"/>
          <a:stretch/>
        </p:blipFill>
        <p:spPr>
          <a:xfrm>
            <a:off x="3782292" y="429491"/>
            <a:ext cx="4073236" cy="641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3564" y="681487"/>
            <a:ext cx="955963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negar un cierto desprecio por la naturaleza humana, sus motivaciones más profundas se encuentran en otra parte.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5472546" y="3563126"/>
            <a:ext cx="65116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"Solo Dios", Jesucristo Sabiduría encarnado y crucificado, su Evangelio, </a:t>
            </a:r>
          </a:p>
          <a:p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son sus únicas referencias. </a:t>
            </a:r>
          </a:p>
          <a:p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Por intuición espiritual y gracia, </a:t>
            </a:r>
          </a:p>
          <a:p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comprendió que el mismo Dios, </a:t>
            </a:r>
          </a:p>
          <a:p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para salvar al hombre, eligió el camino del sufrimiento y del calvario.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87" t="17622" r="20390" b="20107"/>
          <a:stretch/>
        </p:blipFill>
        <p:spPr>
          <a:xfrm>
            <a:off x="1371601" y="2030106"/>
            <a:ext cx="3269672" cy="464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584" y="-4263"/>
            <a:ext cx="93808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Como bautizado y misionero, debe tomar prestado </a:t>
            </a:r>
            <a:r>
              <a:rPr lang="es-ES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el </a:t>
            </a: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mismo camino. Caminar tras los pasos de Jesucristo requiere </a:t>
            </a:r>
            <a:r>
              <a:rPr lang="es-ES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optar </a:t>
            </a: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por una forma de vida opuesta a la del mundo. La lucha contra la sabiduría mundana genera dificultades </a:t>
            </a:r>
            <a:r>
              <a:rPr lang="es-ES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que </a:t>
            </a: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son la fuente de la vida y garantía de fecundidad. […]</a:t>
            </a:r>
          </a:p>
        </p:txBody>
      </p:sp>
      <p:sp>
        <p:nvSpPr>
          <p:cNvPr id="3" name="Rectangle 2"/>
          <p:cNvSpPr/>
          <p:nvPr/>
        </p:nvSpPr>
        <p:spPr>
          <a:xfrm>
            <a:off x="4087090" y="5473005"/>
            <a:ext cx="7888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Montfort</a:t>
            </a:r>
            <a:r>
              <a:rPr lang="es-ES" sz="28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 invita a todos los "amigos" de Jesucristo a comprender </a:t>
            </a:r>
            <a:r>
              <a:rPr lang="es-ES" sz="2800" dirty="0" smtClean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la necesidad de la Cruz y </a:t>
            </a:r>
            <a:r>
              <a:rPr lang="es-ES" sz="28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a comprometerse </a:t>
            </a:r>
            <a:r>
              <a:rPr lang="es-ES" sz="2800" dirty="0" smtClean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con ella sin </a:t>
            </a:r>
            <a:r>
              <a:rPr lang="es-ES" sz="28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compromiso.</a:t>
            </a:r>
            <a:r>
              <a:rPr lang="fr-FR" sz="2800" dirty="0" smtClean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.. </a:t>
            </a:r>
            <a:endParaRPr lang="fr-FR" sz="28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31" y="2612415"/>
            <a:ext cx="5133224" cy="29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7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4638" y="1290936"/>
            <a:ext cx="81941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Ciertas declaraciones o fórmulas abreviadas </a:t>
            </a: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del </a:t>
            </a:r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lenguaje de </a:t>
            </a:r>
            <a:r>
              <a:rPr lang="es-ES" sz="2800" dirty="0" err="1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Montfort</a:t>
            </a:r>
            <a:r>
              <a:rPr lang="es-ES" sz="2800" dirty="0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 puede dar lugar a falsas interpretaciones de su doctrina espiritual, especialmente cuando habla de la cruz.</a:t>
            </a:r>
          </a:p>
        </p:txBody>
      </p:sp>
      <p:sp>
        <p:nvSpPr>
          <p:cNvPr id="3" name="Rectangle 2"/>
          <p:cNvSpPr/>
          <p:nvPr/>
        </p:nvSpPr>
        <p:spPr>
          <a:xfrm>
            <a:off x="5652654" y="4311226"/>
            <a:ext cx="65393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smtClean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Ejemplo 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en ASE </a:t>
            </a:r>
            <a:r>
              <a:rPr lang="fr-FR" sz="2800" dirty="0" smtClean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cap. 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XIV : </a:t>
            </a:r>
            <a:endParaRPr lang="fr-FR" sz="2800" dirty="0" smtClean="0">
              <a:solidFill>
                <a:schemeClr val="accent4">
                  <a:lumMod val="75000"/>
                </a:schemeClr>
              </a:solidFill>
              <a:latin typeface="Franklin Gothic Demi" panose="020B07030201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«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</a:t>
            </a: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 La </a:t>
            </a:r>
            <a:r>
              <a:rPr lang="es-ES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Sabiduría </a:t>
            </a: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toma sus complacencias en ella, la aprecia entre todo lo que es grande y brillante en el cielo y en la tierra. </a:t>
            </a:r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(</a:t>
            </a:r>
            <a:r>
              <a:rPr lang="fr-FR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ASE 168)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 </a:t>
            </a:r>
            <a:endParaRPr lang="fr-FR" sz="2800" dirty="0">
              <a:solidFill>
                <a:schemeClr val="accent4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6134" y="537867"/>
            <a:ext cx="379623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¿Sabiduría o locura</a:t>
            </a:r>
            <a:r>
              <a:rPr lang="fr-FR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?</a:t>
            </a:r>
            <a:endParaRPr lang="fr-FR" sz="28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10" y="3106818"/>
            <a:ext cx="2637126" cy="356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5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2225" y="221841"/>
            <a:ext cx="89209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Tomar estas expresiones abruptas como son, </a:t>
            </a:r>
            <a:r>
              <a:rPr lang="es-ES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o </a:t>
            </a: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sacarlas de contexto, llevaría a ver a Dios como un ser perverso que se deleita en el sufrimiento humano. Se iluminan parcialmente cuando vemos en ellas la manifestación extrema del amor y la amistad de Dios por el hombre.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239492" y="3318570"/>
            <a:ext cx="79525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smtClean="0">
                <a:solidFill>
                  <a:schemeClr val="accent3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«</a:t>
            </a:r>
            <a:r>
              <a:rPr lang="fr-FR" sz="2800" dirty="0">
                <a:solidFill>
                  <a:schemeClr val="accent3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 </a:t>
            </a:r>
            <a:r>
              <a:rPr lang="es-ES" sz="2800" dirty="0">
                <a:solidFill>
                  <a:schemeClr val="accent3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Hay un vínculo de amistad tan grande entre la Sabiduría Eterna y el hombre que es incomprensible... </a:t>
            </a:r>
            <a:r>
              <a:rPr lang="fr-FR" sz="2800" dirty="0">
                <a:solidFill>
                  <a:schemeClr val="accent3">
                    <a:lumMod val="50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 ». </a:t>
            </a:r>
            <a:endParaRPr lang="fr-FR" sz="2800" dirty="0" smtClean="0">
              <a:solidFill>
                <a:schemeClr val="accent3">
                  <a:lumMod val="50000"/>
                </a:schemeClr>
              </a:solidFill>
              <a:latin typeface="Franklin Gothic Demi" panose="020B07030201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</a:rPr>
              <a:t>Fue por "el exceso de amor que ella le tenía" que "se entregó a la muerte para salvarlo" (ASE 64). (cf. su referencia a </a:t>
            </a:r>
            <a:r>
              <a:rPr lang="es-ES" sz="2800" dirty="0" err="1">
                <a:latin typeface="Franklin Gothic Demi" panose="020B0703020102020204" pitchFamily="34" charset="0"/>
                <a:ea typeface="Calibri" panose="020F0502020204030204" pitchFamily="34" charset="0"/>
              </a:rPr>
              <a:t>Rom</a:t>
            </a:r>
            <a:r>
              <a:rPr lang="es-ES" sz="2800" dirty="0">
                <a:latin typeface="Franklin Gothic Demi" panose="020B0703020102020204" pitchFamily="34" charset="0"/>
                <a:ea typeface="Calibri" panose="020F0502020204030204" pitchFamily="34" charset="0"/>
              </a:rPr>
              <a:t> 5:8-9 en el n°156 </a:t>
            </a:r>
            <a:r>
              <a:rPr lang="es-ES" sz="2800" dirty="0" smtClean="0">
                <a:latin typeface="Franklin Gothic Demi" panose="020B0703020102020204" pitchFamily="34" charset="0"/>
                <a:ea typeface="Calibri" panose="020F0502020204030204" pitchFamily="34" charset="0"/>
              </a:rPr>
              <a:t>ASE </a:t>
            </a:r>
            <a:r>
              <a:rPr lang="fr-FR" sz="2800" i="1" dirty="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«</a:t>
            </a:r>
            <a:r>
              <a:rPr lang="es-ES" sz="2800" i="1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Jesucristo mostró el amor que nos tiene muriendo por </a:t>
            </a:r>
            <a:r>
              <a:rPr lang="es-ES" sz="2800" i="1" dirty="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nosotros, </a:t>
            </a:r>
            <a:r>
              <a:rPr lang="fr-FR" sz="2800" i="1" dirty="0" smtClean="0">
                <a:latin typeface="Franklin Gothic Demi" panose="020B0703020102020204" pitchFamily="34" charset="0"/>
                <a:ea typeface="Calibri" panose="020F0502020204030204" pitchFamily="34" charset="0"/>
              </a:rPr>
              <a:t>etc</a:t>
            </a:r>
            <a:r>
              <a:rPr lang="fr-FR" sz="2800" i="1" dirty="0">
                <a:latin typeface="Franklin Gothic Demi" panose="020B0703020102020204" pitchFamily="34" charset="0"/>
                <a:ea typeface="Calibri" panose="020F0502020204030204" pitchFamily="34" charset="0"/>
              </a:rPr>
              <a:t>…</a:t>
            </a:r>
            <a:r>
              <a:rPr lang="fr-FR" sz="2800" dirty="0">
                <a:latin typeface="Franklin Gothic Demi" panose="020B0703020102020204" pitchFamily="34" charset="0"/>
                <a:ea typeface="Calibri" panose="020F0502020204030204" pitchFamily="34" charset="0"/>
              </a:rPr>
              <a:t>).</a:t>
            </a:r>
            <a:endParaRPr lang="fr-FR" sz="2800" dirty="0">
              <a:latin typeface="Franklin Gothic Demi" panose="020B0703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" y="3865419"/>
            <a:ext cx="4174746" cy="253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45" y="141098"/>
            <a:ext cx="119564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i="1" dirty="0" smtClean="0">
                <a:latin typeface="Franklin Gothic Demi" panose="020B0703020102020204" pitchFamily="34" charset="0"/>
                <a:ea typeface="Times New Roman" panose="02020603050405020304" pitchFamily="18" charset="0"/>
              </a:rPr>
              <a:t>Sus referencias en lo concerniente al misterio de la cruz</a:t>
            </a:r>
            <a:endParaRPr lang="fr-FR" sz="3200" dirty="0">
              <a:latin typeface="Franklin Gothic Demi" panose="020B07030201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3200" dirty="0">
                <a:latin typeface="Franklin Gothic Demi" panose="020B0703020102020204" pitchFamily="34" charset="0"/>
                <a:ea typeface="Times New Roman" panose="02020603050405020304" pitchFamily="18" charset="0"/>
              </a:rPr>
              <a:t>Henri Boudon </a:t>
            </a:r>
            <a:r>
              <a:rPr lang="fr-FR" sz="3200" i="1" dirty="0" smtClean="0">
                <a:latin typeface="Franklin Gothic Demi" panose="020B0703020102020204" pitchFamily="34" charset="0"/>
                <a:ea typeface="Times New Roman" panose="02020603050405020304" pitchFamily="18" charset="0"/>
              </a:rPr>
              <a:t>Las Santas vías de la Cruz</a:t>
            </a:r>
            <a:endParaRPr lang="fr-FR" sz="3200" dirty="0">
              <a:latin typeface="Franklin Gothic Demi" panose="020B07030201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3200" dirty="0">
                <a:latin typeface="Franklin Gothic Demi" panose="020B0703020102020204" pitchFamily="34" charset="0"/>
                <a:ea typeface="Times New Roman" panose="02020603050405020304" pitchFamily="18" charset="0"/>
              </a:rPr>
              <a:t>Joseph Surin </a:t>
            </a:r>
            <a:r>
              <a:rPr lang="fr-FR" sz="3200" dirty="0" smtClean="0">
                <a:latin typeface="Franklin Gothic Demi" panose="020B0703020102020204" pitchFamily="34" charset="0"/>
                <a:ea typeface="Times New Roman" panose="02020603050405020304" pitchFamily="18" charset="0"/>
              </a:rPr>
              <a:t>Cartas espirituales</a:t>
            </a:r>
            <a:endParaRPr lang="fr-FR" sz="3200" dirty="0">
              <a:latin typeface="Franklin Gothic Demi" panose="020B07030201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3200" dirty="0">
                <a:latin typeface="Franklin Gothic Demi" panose="020B0703020102020204" pitchFamily="34" charset="0"/>
                <a:ea typeface="Times New Roman" panose="02020603050405020304" pitchFamily="18" charset="0"/>
              </a:rPr>
              <a:t>M. Olier </a:t>
            </a:r>
            <a:r>
              <a:rPr lang="fr-FR" sz="3200" dirty="0" smtClean="0">
                <a:latin typeface="Franklin Gothic Demi" panose="020B0703020102020204" pitchFamily="34" charset="0"/>
                <a:ea typeface="Times New Roman" panose="02020603050405020304" pitchFamily="18" charset="0"/>
              </a:rPr>
              <a:t>(Fundador del seminario de Saint Sulpice de París) </a:t>
            </a:r>
          </a:p>
          <a:p>
            <a:pPr lvl="0" algn="just">
              <a:spcAft>
                <a:spcPts val="0"/>
              </a:spcAft>
            </a:pPr>
            <a:r>
              <a:rPr lang="fr-FR" sz="3200" dirty="0" smtClean="0">
                <a:latin typeface="Franklin Gothic Demi" panose="020B0703020102020204" pitchFamily="34" charset="0"/>
                <a:ea typeface="Times New Roman" panose="02020603050405020304" pitchFamily="18" charset="0"/>
              </a:rPr>
              <a:t>   y el contexto sulpiciano donde se formó durante ocho años.</a:t>
            </a:r>
            <a:endParaRPr lang="fr-FR" sz="3200" dirty="0">
              <a:effectLst/>
              <a:latin typeface="Franklin Gothic Demi" panose="020B0703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51" y="2695643"/>
            <a:ext cx="2664812" cy="37528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11" y="2695643"/>
            <a:ext cx="3257550" cy="37528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609" y="2697108"/>
            <a:ext cx="2822864" cy="37544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7484" y="6448493"/>
            <a:ext cx="1614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Franklin Gothic Demi" panose="020B0703020102020204" pitchFamily="34" charset="0"/>
                <a:ea typeface="Times New Roman" panose="02020603050405020304" pitchFamily="18" charset="0"/>
              </a:rPr>
              <a:t>Henri Boudon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5016560" y="6448493"/>
            <a:ext cx="186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Franklin Gothic Demi" panose="020B0703020102020204" pitchFamily="34" charset="0"/>
                <a:ea typeface="Times New Roman" panose="02020603050405020304" pitchFamily="18" charset="0"/>
              </a:rPr>
              <a:t>Joseph </a:t>
            </a:r>
            <a:r>
              <a:rPr lang="fr-FR" dirty="0" smtClean="0">
                <a:latin typeface="Franklin Gothic Demi" panose="020B0703020102020204" pitchFamily="34" charset="0"/>
                <a:ea typeface="Times New Roman" panose="02020603050405020304" pitchFamily="18" charset="0"/>
              </a:rPr>
              <a:t>Surin </a:t>
            </a:r>
            <a:r>
              <a:rPr lang="fr-FR" dirty="0" err="1" smtClean="0">
                <a:latin typeface="Franklin Gothic Demi" panose="020B0703020102020204" pitchFamily="34" charset="0"/>
                <a:ea typeface="Times New Roman" panose="02020603050405020304" pitchFamily="18" charset="0"/>
              </a:rPr>
              <a:t>s.j</a:t>
            </a:r>
            <a:r>
              <a:rPr lang="fr-FR" dirty="0" smtClean="0">
                <a:latin typeface="Franklin Gothic Demi" panose="020B0703020102020204" pitchFamily="34" charset="0"/>
                <a:ea typeface="Times New Roman" panose="02020603050405020304" pitchFamily="18" charset="0"/>
              </a:rPr>
              <a:t>.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8851878" y="6468477"/>
            <a:ext cx="2109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Franklin Gothic Demi" panose="020B0703020102020204" pitchFamily="34" charset="0"/>
                <a:ea typeface="Times New Roman" panose="02020603050405020304" pitchFamily="18" charset="0"/>
              </a:rPr>
              <a:t>Jean-Jacques Olier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51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29201" y="4180344"/>
            <a:ext cx="68311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Pero el misterio de la </a:t>
            </a:r>
            <a:r>
              <a:rPr lang="es-ES" sz="2800" dirty="0" smtClean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cruz, </a:t>
            </a:r>
            <a:endParaRPr lang="es-ES" sz="2800" dirty="0">
              <a:solidFill>
                <a:srgbClr val="00B0F0"/>
              </a:solidFill>
              <a:latin typeface="Franklin Gothic Demi" panose="020B07030201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sz="2800" dirty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como </a:t>
            </a:r>
            <a:r>
              <a:rPr lang="es-ES" sz="2800" dirty="0" smtClean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de </a:t>
            </a:r>
            <a:r>
              <a:rPr lang="es-ES" sz="2800" dirty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todo </a:t>
            </a:r>
            <a:r>
              <a:rPr lang="es-ES" sz="2800" dirty="0" smtClean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sufrimiento, </a:t>
            </a:r>
            <a:endParaRPr lang="es-ES" sz="2800" dirty="0">
              <a:solidFill>
                <a:srgbClr val="00B0F0"/>
              </a:solidFill>
              <a:latin typeface="Franklin Gothic Demi" panose="020B07030201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sz="2800" dirty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no </a:t>
            </a:r>
            <a:r>
              <a:rPr lang="es-ES" sz="2800" dirty="0" smtClean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cesa, sin embargo. </a:t>
            </a:r>
            <a:endParaRPr lang="es-ES" sz="2800" dirty="0">
              <a:solidFill>
                <a:srgbClr val="00B0F0"/>
              </a:solidFill>
              <a:latin typeface="Franklin Gothic Demi" panose="020B07030201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sz="2800" dirty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Se vuelve cada vez más </a:t>
            </a:r>
            <a:r>
              <a:rPr lang="es-ES" sz="2800" dirty="0" smtClean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oscuro </a:t>
            </a:r>
            <a:endParaRPr lang="es-ES" sz="2800" dirty="0">
              <a:solidFill>
                <a:srgbClr val="00B0F0"/>
              </a:solidFill>
              <a:latin typeface="Franklin Gothic Demi" panose="020B07030201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sz="2800" dirty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cuando es Dios quien toma la decisión.</a:t>
            </a:r>
          </a:p>
          <a:p>
            <a:pPr algn="ctr"/>
            <a:r>
              <a:rPr lang="fr-FR" sz="2800" dirty="0" smtClean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.</a:t>
            </a:r>
            <a:endParaRPr lang="fr-FR" sz="2800" dirty="0">
              <a:solidFill>
                <a:srgbClr val="00B0F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6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83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544" y="4611231"/>
            <a:ext cx="118733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Dios nunca quiere el mal y el sufrimiento puesto que hizo al hombre para ser feliz. Pero, aparentemente impotente ante el mal, quería ser solidario con los hombres en su sufrimiento. </a:t>
            </a:r>
          </a:p>
          <a:p>
            <a:r>
              <a:rPr lang="es-ES" sz="2800" dirty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Esta solidaridad extrema abre una brecha, permite "la esperanza contra toda esperanza" (</a:t>
            </a:r>
            <a:r>
              <a:rPr lang="es-ES" sz="2800" dirty="0" err="1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Rom</a:t>
            </a:r>
            <a:r>
              <a:rPr lang="es-ES" sz="2800" dirty="0">
                <a:solidFill>
                  <a:srgbClr val="00B0F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 4:18). </a:t>
            </a:r>
          </a:p>
        </p:txBody>
      </p:sp>
    </p:spTree>
    <p:extLst>
      <p:ext uri="{BB962C8B-B14F-4D97-AF65-F5344CB8AC3E}">
        <p14:creationId xmlns:p14="http://schemas.microsoft.com/office/powerpoint/2010/main" val="207249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164" y="425152"/>
            <a:ext cx="6096000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 cruz, Dios se hizo creíble, en su aparente impotencia, convirtiéndose en el buen samaritano del hombre en su miseria, asumiendo todo el sufrimiento (</a:t>
            </a:r>
            <a:r>
              <a:rPr lang="es-ES" sz="2800" dirty="0" err="1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53:4; cf. </a:t>
            </a:r>
            <a:r>
              <a:rPr lang="es-ES" sz="2800" dirty="0" err="1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53:3.10).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fr-FR" sz="2800" dirty="0" smtClean="0">
              <a:solidFill>
                <a:srgbClr val="FF0000"/>
              </a:solidFill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fr-FR" sz="2800" dirty="0">
              <a:solidFill>
                <a:srgbClr val="FF0000"/>
              </a:solidFill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ahora en adelante nada podrá separar al hombre del amor de Dios así manifestado en Jesús crucificado.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615" y="1530254"/>
            <a:ext cx="4915766" cy="49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5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96683"/>
            <a:ext cx="6691746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Dios no </a:t>
            </a:r>
            <a:r>
              <a:rPr lang="es-ES" sz="2800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escatimó ni </a:t>
            </a:r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su propio Hijo, sino que lo entregó por nosotros... </a:t>
            </a:r>
            <a:r>
              <a:rPr lang="fr-FR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(</a:t>
            </a:r>
            <a:r>
              <a:rPr lang="fr-FR" sz="2800" dirty="0" err="1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Rm</a:t>
            </a:r>
            <a:r>
              <a:rPr lang="fr-FR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8, 32-39). […] </a:t>
            </a:r>
            <a:endParaRPr lang="fr-FR" sz="2800" dirty="0" smtClean="0">
              <a:solidFill>
                <a:srgbClr val="7030A0"/>
              </a:solidFill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800" dirty="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fr-FR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 a través de Cristo y en Cristo que se </a:t>
            </a:r>
            <a:r>
              <a:rPr lang="es-ES" sz="2800" dirty="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ilumina </a:t>
            </a:r>
            <a:r>
              <a:rPr lang="es-ES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enigma del dolor y la muerte que, fuera de su Evangelio, nos abruma </a:t>
            </a:r>
            <a:r>
              <a:rPr lang="fr-FR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FR" sz="2800" i="1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800" i="1" dirty="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Concilio Vaticano </a:t>
            </a:r>
            <a:r>
              <a:rPr lang="fr-FR" sz="2800" i="1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II, GS 22</a:t>
            </a:r>
            <a:r>
              <a:rPr lang="fr-FR" sz="2800" i="1" dirty="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fr-FR" sz="2800" i="1" dirty="0">
              <a:solidFill>
                <a:srgbClr val="FF0000"/>
              </a:solidFill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Jesucristo propone a sus discípulos una nueva forma de vida, una sabiduría según Dios.</a:t>
            </a:r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sz="2800" dirty="0">
              <a:solidFill>
                <a:srgbClr val="0070C0"/>
              </a:solidFill>
              <a:effectLst/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3172691"/>
            <a:ext cx="5308600" cy="29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4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382" y="495163"/>
            <a:ext cx="5999017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2800" dirty="0" smtClean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Loco por Cristo</a:t>
            </a: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endParaRPr lang="fr-FR" sz="2800" dirty="0" smtClean="0">
              <a:solidFill>
                <a:schemeClr val="accent5">
                  <a:lumMod val="75000"/>
                </a:schemeClr>
              </a:solidFill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800" dirty="0" smtClean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Co 5, 10). </a:t>
            </a:r>
            <a:endParaRPr lang="fr-FR" sz="2800" dirty="0" smtClean="0">
              <a:solidFill>
                <a:schemeClr val="accent5">
                  <a:lumMod val="75000"/>
                </a:schemeClr>
              </a:solidFill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Francisco de Asís, Ignacio de Loyola, </a:t>
            </a:r>
            <a:r>
              <a:rPr lang="es-ES" sz="2800" dirty="0" smtClean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Juan </a:t>
            </a:r>
            <a:r>
              <a:rPr lang="es-ES" sz="28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Cruz, Teresa de Ávila, Teresa de Jesús... como tantos otros, la elección de </a:t>
            </a:r>
            <a:r>
              <a:rPr lang="es-ES" sz="2800" dirty="0" err="1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Montfort</a:t>
            </a:r>
            <a:r>
              <a:rPr lang="es-ES" sz="28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 inequívoca.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fr-FR" sz="2800" dirty="0" smtClean="0">
              <a:solidFill>
                <a:srgbClr val="002060"/>
              </a:solidFill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Sufrir y ser despreciado por Cristo, valorar sólo la cruz, pedirla a Dios con urgencia (Cf. ASE 177), para vivirla día a día.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1" t="2645" r="2294" b="28603"/>
          <a:stretch/>
        </p:blipFill>
        <p:spPr>
          <a:xfrm>
            <a:off x="7232072" y="216069"/>
            <a:ext cx="4211782" cy="631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7927" y="272964"/>
            <a:ext cx="6553200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800" dirty="0" err="1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Montfort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ciertamente vivió en verdad lo que San Pablo escribe a los Gálatas </a:t>
            </a:r>
            <a:r>
              <a:rPr lang="fr-FR" sz="28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endParaRPr lang="fr-FR" sz="2800" dirty="0" smtClean="0"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800" dirty="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fr-FR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Vivo, pero ya no soy yo,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Cristo quien vive en mí </a:t>
            </a:r>
            <a:r>
              <a:rPr lang="fr-FR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endParaRPr lang="fr-FR" sz="2800" dirty="0" smtClean="0">
              <a:solidFill>
                <a:srgbClr val="FF0000"/>
              </a:solidFill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2800" dirty="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 2, 20). </a:t>
            </a:r>
            <a:endParaRPr lang="fr-FR" sz="2800" dirty="0" smtClean="0">
              <a:solidFill>
                <a:srgbClr val="FF0000"/>
              </a:solidFill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santos comprenden la cruz.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Siguiendo al hombre Dios,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acogen la cruz de cada día como si fuese su bien más preciado.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aman a lo largo de sus vidas...</a:t>
            </a:r>
            <a:r>
              <a:rPr lang="fr-FR" sz="2800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cruz es el instrumento indispensable por el cual lo divino penetra en el ser humano </a:t>
            </a:r>
            <a:r>
              <a:rPr lang="fr-FR" sz="2800" dirty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2800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fr-FR" sz="2800" dirty="0">
              <a:solidFill>
                <a:srgbClr val="7030A0"/>
              </a:solidFill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127" y="-12415"/>
            <a:ext cx="5076133" cy="687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2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213" y="3322269"/>
            <a:ext cx="107663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. </a:t>
            </a:r>
            <a:r>
              <a:rPr lang="es-ES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Todos los miembros de la Iglesia están llamados a la santidad (1 Tesalonicenses 4:3; cf. </a:t>
            </a:r>
            <a:r>
              <a:rPr lang="es-ES" sz="2800" dirty="0" err="1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Ef</a:t>
            </a:r>
            <a:r>
              <a:rPr lang="es-ES" sz="2800" dirty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 1:4), en diferentes formas de vida y en diferentes </a:t>
            </a:r>
            <a:r>
              <a:rPr lang="es-ES" sz="2800" dirty="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cargos, funciones</a:t>
            </a:r>
            <a:r>
              <a:rPr lang="es-ES" sz="280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, </a:t>
            </a:r>
            <a:r>
              <a:rPr lang="es-ES" sz="2800" smtClean="0">
                <a:solidFill>
                  <a:srgbClr val="FF000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profesiones…</a:t>
            </a:r>
            <a:endParaRPr lang="es-ES" sz="2800" dirty="0">
              <a:solidFill>
                <a:srgbClr val="FF0000"/>
              </a:solidFill>
              <a:latin typeface="Franklin Gothic Demi" panose="020B07030201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S" sz="2800" dirty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Bajo la guía del Espíritu y en obediencia al Padre, todos caminan tras las huellas de Cristo pobre, humilde y cargado con su cruz para merecer ser partícipes de su gloria (cf. L.G. 39:41). </a:t>
            </a:r>
          </a:p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Franklin Gothic Demi" panose="020B0703020102020204" pitchFamily="34" charset="0"/>
                <a:ea typeface="Calibri" panose="020F0502020204030204" pitchFamily="34" charset="0"/>
              </a:rPr>
              <a:t>Cuanto más lugar tiene Cristo crucificado en sus corazones y en sus vidas, más se manifiesta su santidad. </a:t>
            </a:r>
          </a:p>
        </p:txBody>
      </p:sp>
      <p:sp>
        <p:nvSpPr>
          <p:cNvPr id="3" name="Rectangle 2"/>
          <p:cNvSpPr/>
          <p:nvPr/>
        </p:nvSpPr>
        <p:spPr>
          <a:xfrm>
            <a:off x="930312" y="-38633"/>
            <a:ext cx="2178802" cy="611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3200" b="1" dirty="0" smtClean="0">
                <a:solidFill>
                  <a:srgbClr val="0070C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Conclusión</a:t>
            </a:r>
            <a:endParaRPr lang="fr-FR" sz="3200" dirty="0">
              <a:solidFill>
                <a:srgbClr val="0070C0"/>
              </a:solidFill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6" y="572816"/>
            <a:ext cx="1765454" cy="28028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26" y="97182"/>
            <a:ext cx="4840955" cy="322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1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42108" y="4303455"/>
            <a:ext cx="1109470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La cruz es un misterio muy profundo aquí abajo...</a:t>
            </a:r>
          </a:p>
          <a:p>
            <a:r>
              <a:rPr lang="es-E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Sin mucha luz no lo </a:t>
            </a:r>
            <a:r>
              <a:rPr lang="es-ES" sz="3200" b="1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comprendemos.</a:t>
            </a:r>
            <a:endParaRPr lang="es-ES" sz="3200" b="1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r>
              <a:rPr lang="es-E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Para entenderlo se necesita </a:t>
            </a:r>
            <a:r>
              <a:rPr lang="es-ES" sz="3200" b="1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un </a:t>
            </a:r>
            <a:r>
              <a:rPr lang="es-E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espíritu elevado,</a:t>
            </a:r>
          </a:p>
          <a:p>
            <a:r>
              <a:rPr lang="es-ES" sz="3200" b="1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pero </a:t>
            </a:r>
            <a:r>
              <a:rPr lang="es-E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hay que escucharlo para poder salvarse.</a:t>
            </a:r>
          </a:p>
          <a:p>
            <a:endParaRPr lang="fr-FR" sz="1200" i="1" dirty="0" smtClean="0">
              <a:latin typeface="Lucida Calligraphy" panose="03010101010101010101" pitchFamily="66" charset="0"/>
            </a:endParaRPr>
          </a:p>
          <a:p>
            <a:r>
              <a:rPr lang="fr-FR" sz="2000" b="1" i="1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Cántico°19 y 102 del Padre de Montfort </a:t>
            </a:r>
            <a:endParaRPr lang="fr-FR" sz="2000" b="1" i="1" dirty="0">
              <a:solidFill>
                <a:srgbClr val="00206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02" y="0"/>
            <a:ext cx="6303054" cy="4215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421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9491" y="2579315"/>
            <a:ext cx="6988003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1028700" lvl="0" indent="-1028700" algn="ctr">
              <a:spcAft>
                <a:spcPts val="0"/>
              </a:spcAft>
              <a:buClr>
                <a:srgbClr val="C00000"/>
              </a:buClr>
              <a:buAutoNum type="romanUcPeriod" startAt="2"/>
            </a:pPr>
            <a:r>
              <a:rPr lang="fr-FR" sz="4800" b="1" dirty="0" smtClean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LA CRUZ </a:t>
            </a:r>
          </a:p>
          <a:p>
            <a:pPr lvl="0" algn="ctr">
              <a:spcAft>
                <a:spcPts val="0"/>
              </a:spcAft>
              <a:buClr>
                <a:srgbClr val="C00000"/>
              </a:buClr>
            </a:pPr>
            <a:r>
              <a:rPr lang="fr-FR" sz="4800" b="1" dirty="0" smtClean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EN LA VIDA DE </a:t>
            </a:r>
            <a:r>
              <a:rPr lang="fr-FR" sz="4800" b="1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MONTFORT</a:t>
            </a:r>
            <a:endParaRPr lang="fr-FR" sz="48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1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8842" y="63112"/>
            <a:ext cx="2853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dirty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1. </a:t>
            </a:r>
            <a:r>
              <a:rPr lang="fr-FR" sz="3200" b="1" dirty="0" smtClean="0">
                <a:solidFill>
                  <a:srgbClr val="7030A0"/>
                </a:solidFill>
                <a:latin typeface="Franklin Gothic Demi" panose="020B0703020102020204" pitchFamily="34" charset="0"/>
                <a:ea typeface="Times New Roman" panose="02020603050405020304" pitchFamily="18" charset="0"/>
              </a:rPr>
              <a:t>Sus pruebas</a:t>
            </a:r>
            <a:endParaRPr lang="fr-FR" sz="3200" dirty="0">
              <a:solidFill>
                <a:srgbClr val="7030A0"/>
              </a:solidFill>
              <a:effectLst/>
              <a:latin typeface="Franklin Gothic Demi" panose="020B0703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256" y="913839"/>
            <a:ext cx="72849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1700</a:t>
            </a:r>
            <a:r>
              <a:rPr lang="fr-FR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: </a:t>
            </a:r>
            <a:r>
              <a:rPr lang="es-E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su estancia de seis meses en Saint </a:t>
            </a:r>
            <a:r>
              <a:rPr lang="es-ES" sz="32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Clément</a:t>
            </a:r>
            <a:r>
              <a:rPr lang="es-E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Nantes después de dejar el seminario, sufrió de inacción.</a:t>
            </a:r>
          </a:p>
        </p:txBody>
      </p:sp>
      <p:sp>
        <p:nvSpPr>
          <p:cNvPr id="4" name="Rectangle 3"/>
          <p:cNvSpPr/>
          <p:nvPr/>
        </p:nvSpPr>
        <p:spPr>
          <a:xfrm>
            <a:off x="-81804" y="2912930"/>
            <a:ext cx="9010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1703 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experiencia en la calle du 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Pot-de-Fer </a:t>
            </a:r>
            <a:r>
              <a:rPr lang="fr-F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París </a:t>
            </a:r>
            <a:endParaRPr lang="fr-FR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266257" y="4470131"/>
            <a:ext cx="105295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1706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Rechazo de Poitiers, viaje a Roma, </a:t>
            </a:r>
          </a:p>
          <a:p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encuentro con el Papa Clemente </a:t>
            </a:r>
            <a:r>
              <a:rPr lang="es-E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XI.</a:t>
            </a:r>
            <a:endParaRPr lang="es-E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su regreso de Roma como misionero apostólico, </a:t>
            </a:r>
          </a:p>
          <a:p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tendrá la cruz como su compañera de vida hasta la muerte.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303" y="909454"/>
            <a:ext cx="3362354" cy="459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8873" y="0"/>
            <a:ext cx="822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predicación molesta y le genera enemigos.</a:t>
            </a:r>
          </a:p>
          <a:p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detractores lo llaman  "aventurero", ... mientras que los humildes ven en él al "buen Padre de </a:t>
            </a:r>
            <a:r>
              <a:rPr lang="es-E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Montfort</a:t>
            </a:r>
            <a:r>
              <a:rPr lang="es-E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fr-F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endParaRPr lang="fr-FR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6151418" y="3493854"/>
            <a:ext cx="58604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Intentarán quitarle la vida </a:t>
            </a:r>
            <a:r>
              <a:rPr lang="es-E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(La </a:t>
            </a:r>
            <a:r>
              <a:rPr lang="es-ES" sz="28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Rochelle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...). Varias veces fue prohibido o rechazado en siete diócesis por informes injustos o por su celo intempestivo, aunque siempre quiso ser fiel a las directrices de los obispos.</a:t>
            </a:r>
            <a:r>
              <a:rPr lang="fr-F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endParaRPr lang="fr-FR" sz="28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" y="1815882"/>
            <a:ext cx="4807528" cy="480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087" y="507744"/>
            <a:ext cx="62100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Testimonio en la carta a su hermana Guyonne </a:t>
            </a:r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Jeanne </a:t>
            </a:r>
            <a:r>
              <a:rPr lang="fr-F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fechada en </a:t>
            </a:r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1713 : </a:t>
            </a:r>
            <a:endParaRPr lang="fr-FR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800" b="1" i="1" dirty="0" smtClean="0">
                <a:solidFill>
                  <a:srgbClr val="0070C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fr-FR" sz="2800" b="1" i="1" dirty="0">
                <a:solidFill>
                  <a:srgbClr val="0070C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 Si  </a:t>
            </a:r>
            <a:r>
              <a:rPr lang="fr-FR" sz="2800" b="1" i="1" dirty="0" smtClean="0">
                <a:solidFill>
                  <a:srgbClr val="0070C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conocierais mis cruces y humillaciones con detalle, </a:t>
            </a:r>
          </a:p>
          <a:p>
            <a:r>
              <a:rPr lang="fr-FR" sz="2800" b="1" i="1" dirty="0" smtClean="0">
                <a:solidFill>
                  <a:srgbClr val="0070C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dudo que desearais tanto verme</a:t>
            </a:r>
            <a:r>
              <a:rPr lang="fr-FR" sz="2800" b="1" i="1" dirty="0" smtClean="0"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2800" b="1" i="1" dirty="0" smtClean="0">
                <a:solidFill>
                  <a:srgbClr val="0070C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fr-FR" sz="2800" b="1" dirty="0">
              <a:solidFill>
                <a:srgbClr val="0070C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856" y="5245958"/>
            <a:ext cx="60092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 carta como las que seguirán lleva como epígrafe: </a:t>
            </a:r>
          </a:p>
          <a:p>
            <a:r>
              <a:rPr lang="fr-FR" sz="2800" b="1" dirty="0" smtClean="0">
                <a:solidFill>
                  <a:srgbClr val="FF000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fr-FR" sz="2800" b="1" dirty="0">
                <a:solidFill>
                  <a:srgbClr val="FF000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2800" b="1" dirty="0" smtClean="0">
                <a:solidFill>
                  <a:srgbClr val="FF000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Viva Jesús</a:t>
            </a:r>
            <a:r>
              <a:rPr lang="fr-FR" sz="2800" b="1" dirty="0">
                <a:solidFill>
                  <a:srgbClr val="FF000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b="1" dirty="0" smtClean="0">
                <a:solidFill>
                  <a:srgbClr val="FF000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viva su Cruz»</a:t>
            </a:r>
            <a:r>
              <a:rPr lang="fr-FR" dirty="0">
                <a:solidFill>
                  <a:srgbClr val="FF000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11" y="912858"/>
            <a:ext cx="5025597" cy="502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3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820" y="293317"/>
            <a:ext cx="4927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fr-FR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 crucifijo, los calvarios</a:t>
            </a:r>
            <a:endParaRPr lang="fr-FR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88158" y="3187147"/>
            <a:ext cx="44611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El Papa Clemente XI </a:t>
            </a:r>
          </a:p>
          <a:p>
            <a:pPr algn="ctr"/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había </a:t>
            </a:r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unido a 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 crucifijo de marfil </a:t>
            </a:r>
          </a:p>
          <a:p>
            <a:pPr algn="ctr"/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una indulgencia plenaria... </a:t>
            </a:r>
          </a:p>
          <a:p>
            <a:pPr algn="ctr"/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Lo sostuvo en su mano derecha durante sus últimas horas y así bendijo a sus últimos visitantes.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68036" y="104375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Montfort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como estudiante "siempre llevaba un crucifijo y una imagen de la Santísima Virgen en relieve</a:t>
            </a:r>
            <a:r>
              <a:rPr lang="es-E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s-E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8" y="2863437"/>
            <a:ext cx="3153842" cy="38631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121" y="2797725"/>
            <a:ext cx="3527941" cy="399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1570</TotalTime>
  <Words>1770</Words>
  <Application>Microsoft Office PowerPoint</Application>
  <PresentationFormat>Panorámica</PresentationFormat>
  <Paragraphs>199</Paragraphs>
  <Slides>47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8" baseType="lpstr">
      <vt:lpstr>Arial</vt:lpstr>
      <vt:lpstr>Arial Narrow</vt:lpstr>
      <vt:lpstr>Calibri</vt:lpstr>
      <vt:lpstr>Franklin Gothic Demi</vt:lpstr>
      <vt:lpstr>Lucida Calligraphy</vt:lpstr>
      <vt:lpstr>Lucida Handwriting</vt:lpstr>
      <vt:lpstr>Symbol</vt:lpstr>
      <vt:lpstr>Times New Roman</vt:lpstr>
      <vt:lpstr>Trebuchet MS</vt:lpstr>
      <vt:lpstr>Wingdings 3</vt:lpstr>
      <vt:lpstr>Facette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Crabeil Noel</dc:creator>
  <cp:lastModifiedBy>HP</cp:lastModifiedBy>
  <cp:revision>98</cp:revision>
  <dcterms:created xsi:type="dcterms:W3CDTF">2018-09-17T12:36:26Z</dcterms:created>
  <dcterms:modified xsi:type="dcterms:W3CDTF">2020-06-25T10:52:00Z</dcterms:modified>
</cp:coreProperties>
</file>