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8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9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7180E-5AB0-4A47-997C-4CDA434853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6D78C-9179-4748-BB2F-DBEEC363AB40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094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6D78C-9179-4748-BB2F-DBEEC363AB4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212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06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737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6692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400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3060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992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972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740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98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755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953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502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414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054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733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864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chemeClr val="accent3">
                <a:lumMod val="75000"/>
              </a:schemeClr>
            </a:gs>
            <a:gs pos="1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3FA63-C266-4913-9823-942872D4B373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05ED172-12CC-4E63-9628-43632C1C794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98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0"/>
            <a:ext cx="370702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47599" y="267722"/>
            <a:ext cx="8286206" cy="557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4000" b="1" dirty="0" smtClean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 LUIS MARÍA GRIGNION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4000" b="1" dirty="0" smtClean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MONTFORT</a:t>
            </a:r>
            <a:endParaRPr lang="fr-FR" sz="40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fr-FR" sz="4000" b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5400" b="1" dirty="0" smtClean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MISIONERO APOSTÓLICO</a:t>
            </a:r>
          </a:p>
          <a:p>
            <a:pPr algn="ctr">
              <a:lnSpc>
                <a:spcPct val="115000"/>
              </a:lnSpc>
            </a:pPr>
            <a:r>
              <a:rPr lang="fr-FR" sz="54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1700 a </a:t>
            </a:r>
            <a:r>
              <a:rPr lang="fr-FR" sz="5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1716</a:t>
            </a:r>
            <a:endParaRPr lang="fr-FR" sz="5400" b="1" dirty="0"/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fr-FR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94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372" y="89673"/>
            <a:ext cx="6738551" cy="612783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28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Grandes deseos</a:t>
            </a:r>
            <a:endParaRPr lang="fr-FR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Toda la vida de Louis-Marie estuvo animada y polarizada por "grandes deseos" centrados en Jesucristo, Sabiduría que debe ser adquirida, poseída, dada a conocer, amada y servida</a:t>
            </a:r>
            <a:r>
              <a:rPr lang="es-ES" sz="20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r>
              <a:rPr lang="fr-FR" sz="20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800" b="1" dirty="0">
                <a:latin typeface="Arial" panose="020B0604020202020204" pitchFamily="34" charset="0"/>
                <a:ea typeface="Calibri" panose="020F0502020204030204" pitchFamily="34" charset="0"/>
              </a:rPr>
              <a:t>« </a:t>
            </a:r>
            <a:r>
              <a:rPr lang="es-ES" sz="2800" b="1" dirty="0">
                <a:latin typeface="Arial" panose="020B0604020202020204" pitchFamily="34" charset="0"/>
                <a:ea typeface="Calibri" panose="020F0502020204030204" pitchFamily="34" charset="0"/>
              </a:rPr>
              <a:t> Jesucristo, la Sabiduría Eterna es todo lo que </a:t>
            </a:r>
            <a:r>
              <a:rPr lang="es-ES" sz="28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podéis y </a:t>
            </a:r>
            <a:r>
              <a:rPr lang="es-ES" sz="2800" b="1" dirty="0">
                <a:latin typeface="Arial" panose="020B0604020202020204" pitchFamily="34" charset="0"/>
                <a:ea typeface="Calibri" panose="020F0502020204030204" pitchFamily="34" charset="0"/>
              </a:rPr>
              <a:t>debéis desear. </a:t>
            </a:r>
          </a:p>
          <a:p>
            <a:pPr algn="just"/>
            <a:r>
              <a:rPr lang="es-ES" sz="2800" b="1" dirty="0">
                <a:latin typeface="Arial" panose="020B0604020202020204" pitchFamily="34" charset="0"/>
                <a:ea typeface="Calibri" panose="020F0502020204030204" pitchFamily="34" charset="0"/>
              </a:rPr>
              <a:t>Deseadlo, buscadlo, porque es esa perla única y preciosa por cuya adquisición debierais vender todo cuanto poseéis. </a:t>
            </a:r>
            <a:r>
              <a:rPr lang="fr-FR" sz="2800" b="1" dirty="0">
                <a:latin typeface="Arial" panose="020B0604020202020204" pitchFamily="34" charset="0"/>
                <a:ea typeface="Calibri" panose="020F0502020204030204" pitchFamily="34" charset="0"/>
              </a:rPr>
              <a:t> » </a:t>
            </a:r>
            <a:r>
              <a:rPr lang="fr-FR" sz="2000" i="1" dirty="0">
                <a:latin typeface="Arial" panose="020B0604020202020204" pitchFamily="34" charset="0"/>
                <a:ea typeface="Calibri" panose="020F0502020204030204" pitchFamily="34" charset="0"/>
              </a:rPr>
              <a:t>(ASE, 9). </a:t>
            </a:r>
            <a:endParaRPr lang="fr-FR" sz="2000" i="1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fr-FR" sz="28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fr-FR" sz="2800" b="1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es-ES" sz="2800" b="1" dirty="0">
                <a:latin typeface="Arial" panose="020B0604020202020204" pitchFamily="34" charset="0"/>
                <a:ea typeface="Calibri" panose="020F0502020204030204" pitchFamily="34" charset="0"/>
              </a:rPr>
              <a:t> El primer medio para adquirir y crecer en el conocimiento de la Sabiduría (que es Jesucristo) es un deseo ardiente </a:t>
            </a:r>
            <a:r>
              <a:rPr lang="fr-FR" sz="2800" b="1" dirty="0">
                <a:latin typeface="Arial" panose="020B0604020202020204" pitchFamily="34" charset="0"/>
                <a:ea typeface="Calibri" panose="020F0502020204030204" pitchFamily="34" charset="0"/>
              </a:rPr>
              <a:t> » </a:t>
            </a:r>
            <a:r>
              <a:rPr lang="fr-FR" sz="2000" i="1" dirty="0">
                <a:latin typeface="Arial" panose="020B0604020202020204" pitchFamily="34" charset="0"/>
                <a:ea typeface="Calibri" panose="020F0502020204030204" pitchFamily="34" charset="0"/>
              </a:rPr>
              <a:t>(ASE, </a:t>
            </a:r>
            <a:r>
              <a:rPr lang="fr-FR" sz="2000" i="1" dirty="0" smtClean="0">
                <a:latin typeface="Arial" panose="020B0604020202020204" pitchFamily="34" charset="0"/>
                <a:ea typeface="Calibri" panose="020F0502020204030204" pitchFamily="34" charset="0"/>
              </a:rPr>
              <a:t>181-183)</a:t>
            </a:r>
            <a:endParaRPr lang="fr-FR" sz="2000" i="1" dirty="0"/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136" y="434777"/>
            <a:ext cx="4416426" cy="599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1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588" y="0"/>
            <a:ext cx="7368746" cy="10443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8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pedir la gracia </a:t>
            </a:r>
            <a:r>
              <a:rPr lang="es-ES" sz="28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28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iluminar y conmover los corazones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5" y="1193231"/>
            <a:ext cx="8624663" cy="546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9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2"/>
          <a:stretch/>
        </p:blipFill>
        <p:spPr>
          <a:xfrm>
            <a:off x="6705580" y="0"/>
            <a:ext cx="548642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567" y="580767"/>
            <a:ext cx="6499655" cy="673722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1707 </a:t>
            </a:r>
            <a:r>
              <a:rPr lang="fr-FR" sz="24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 </a:t>
            </a:r>
            <a:r>
              <a:rPr lang="fr-FR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Sr. Hindré, párroco de Bréal, quien,</a:t>
            </a:r>
            <a:r>
              <a:rPr lang="fr-FR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fr-FR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asombrado por sus éxitos, expresó su sorpresa: el misionero, en una efusión íntima, respondió </a:t>
            </a:r>
            <a:r>
              <a:rPr lang="fr-FR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3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fr-FR" sz="36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 querido amigo, </a:t>
            </a:r>
          </a:p>
          <a:p>
            <a:pPr>
              <a:spcAft>
                <a:spcPts val="0"/>
              </a:spcAft>
            </a:pPr>
            <a:r>
              <a:rPr lang="es-E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estado en más de dos mil lugares </a:t>
            </a:r>
          </a:p>
          <a:p>
            <a:pPr>
              <a:spcAft>
                <a:spcPts val="0"/>
              </a:spcAft>
            </a:pP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peregrinación </a:t>
            </a:r>
          </a:p>
          <a:p>
            <a:pPr>
              <a:spcAft>
                <a:spcPts val="0"/>
              </a:spcAft>
            </a:pP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pedirle a Dios </a:t>
            </a:r>
          </a:p>
          <a:p>
            <a:pPr>
              <a:spcAft>
                <a:spcPts val="0"/>
              </a:spcAft>
            </a:pP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gracia de conmover los corazones </a:t>
            </a:r>
          </a:p>
          <a:p>
            <a:pPr>
              <a:spcAft>
                <a:spcPts val="0"/>
              </a:spcAft>
            </a:pP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Él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lo ha concedido </a:t>
            </a:r>
            <a:r>
              <a:rPr lang="fr-FR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fr-FR" sz="2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(Besnard</a:t>
            </a:r>
            <a:r>
              <a:rPr lang="fr-FR" sz="24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fr-FR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65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8729" y="481065"/>
            <a:ext cx="4019049" cy="5878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28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28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ejar hablar a Dios</a:t>
            </a:r>
            <a:endParaRPr lang="fr-FR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92461" y="319704"/>
            <a:ext cx="7197634" cy="52629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8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Creía en la eficacia </a:t>
            </a:r>
          </a:p>
          <a:p>
            <a:pPr algn="ctr">
              <a:spcAft>
                <a:spcPts val="0"/>
              </a:spcAft>
            </a:pPr>
            <a:r>
              <a:rPr lang="fr-FR" sz="28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 la palabra de Dios</a:t>
            </a:r>
            <a:r>
              <a:rPr lang="fr-FR" sz="28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: </a:t>
            </a:r>
            <a:endParaRPr lang="fr-FR" sz="2800" b="1" dirty="0" smtClean="0">
              <a:solidFill>
                <a:srgbClr val="FF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fr-FR" sz="2800" b="1" dirty="0" smtClean="0">
              <a:solidFill>
                <a:srgbClr val="FF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2800" b="1" dirty="0" smtClean="0">
                <a:solidFill>
                  <a:srgbClr val="0070C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fr-FR" sz="2800" b="1" dirty="0">
                <a:solidFill>
                  <a:srgbClr val="0070C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" sz="2800" b="1" dirty="0">
                <a:solidFill>
                  <a:srgbClr val="0070C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palabras que la Sabiduría divina comunica no son palabras comunes, naturales y humanas; </a:t>
            </a:r>
          </a:p>
          <a:p>
            <a:pPr algn="just">
              <a:spcAft>
                <a:spcPts val="0"/>
              </a:spcAft>
            </a:pPr>
            <a:r>
              <a:rPr lang="es-ES" sz="2800" b="1" dirty="0">
                <a:solidFill>
                  <a:srgbClr val="0070C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palabras divinas... </a:t>
            </a:r>
          </a:p>
          <a:p>
            <a:pPr algn="just">
              <a:spcAft>
                <a:spcPts val="0"/>
              </a:spcAft>
            </a:pPr>
            <a:r>
              <a:rPr lang="es-ES" sz="2800" b="1" dirty="0">
                <a:solidFill>
                  <a:srgbClr val="0070C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palabras fuertes, conmovedoras y penetrantes, </a:t>
            </a:r>
            <a:r>
              <a:rPr lang="es-ES" sz="2800" b="1" dirty="0" smtClean="0">
                <a:solidFill>
                  <a:srgbClr val="0070C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fr-FR" sz="2800" b="1" dirty="0" smtClean="0">
                <a:solidFill>
                  <a:srgbClr val="0070C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…] </a:t>
            </a:r>
          </a:p>
          <a:p>
            <a:pPr algn="just">
              <a:spcAft>
                <a:spcPts val="0"/>
              </a:spcAft>
            </a:pPr>
            <a:r>
              <a:rPr lang="fr-FR" sz="2800" b="1" dirty="0" smtClean="0">
                <a:solidFill>
                  <a:srgbClr val="0070C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parten del corazón de quien habla y que penetran hasta el fondo del corazón de quien escucha»</a:t>
            </a:r>
            <a:r>
              <a:rPr lang="fr-FR" sz="2800" b="1" dirty="0" smtClean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>
                <a:solidFill>
                  <a:srgbClr val="0070C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(ASE 96).</a:t>
            </a:r>
            <a:endParaRPr lang="fr-FR" sz="2800" i="1" dirty="0">
              <a:solidFill>
                <a:srgbClr val="0070C0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Résultat de recherche d'images pour &quot;bible ouverte&quot;"/>
          <p:cNvSpPr>
            <a:spLocks noChangeAspect="1" noChangeArrowheads="1"/>
          </p:cNvSpPr>
          <p:nvPr/>
        </p:nvSpPr>
        <p:spPr bwMode="auto">
          <a:xfrm>
            <a:off x="155575" y="-1271588"/>
            <a:ext cx="470535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9" y="1980447"/>
            <a:ext cx="4836886" cy="368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7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37470" y="1135841"/>
            <a:ext cx="7211962" cy="45858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20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Luis María había experimentado esta forma de hacer las cosas desde el principio de </a:t>
            </a:r>
            <a:r>
              <a:rPr lang="es-ES" sz="2000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 ministerio </a:t>
            </a:r>
            <a:r>
              <a:rPr lang="es-ES" sz="20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sacerdotal</a:t>
            </a:r>
            <a:r>
              <a:rPr lang="es-ES" sz="2000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fr-FR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fr-FR" sz="3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« </a:t>
            </a:r>
            <a:r>
              <a:rPr lang="es-ES" sz="3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El gran Dios, mi Padre [...] me ha dado, desde que estoy aquí (en Poitiers) luces en el espíritu que no tenía, una gran facilidad para expresarme y hablar directamente sin preparación</a:t>
            </a:r>
            <a:r>
              <a:rPr lang="es-ES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...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». </a:t>
            </a:r>
            <a:endParaRPr lang="fr-FR" sz="3600" b="1" dirty="0">
              <a:solidFill>
                <a:srgbClr val="00206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74" y="1024629"/>
            <a:ext cx="3709609" cy="5585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109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917" y="332077"/>
            <a:ext cx="8969122" cy="5878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28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vivir </a:t>
            </a:r>
            <a:r>
              <a:rPr lang="fr-FR" sz="28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sz="28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fr-FR" sz="28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sz="28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Providencia</a:t>
            </a:r>
            <a:r>
              <a:rPr lang="fr-FR" sz="28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r>
              <a:rPr lang="fr-FR" sz="28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fr-FR" sz="28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sz="28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lo apostólico</a:t>
            </a:r>
            <a:r>
              <a:rPr lang="fr-FR" sz="28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</a:t>
            </a:r>
            <a:endParaRPr lang="fr-FR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46605" y="1365277"/>
            <a:ext cx="7945395" cy="46782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ES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 lo tanto, rechazó cualquier beneficio: pidió a sus misioneros (Regla de 1713) que hicieran </a:t>
            </a:r>
          </a:p>
          <a:p>
            <a:pPr algn="ctr"/>
            <a:r>
              <a:rPr lang="fr-FR" sz="40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es-ES" sz="4000" b="1" dirty="0">
                <a:latin typeface="Arial" panose="020B0604020202020204" pitchFamily="34" charset="0"/>
                <a:ea typeface="Calibri" panose="020F0502020204030204" pitchFamily="34" charset="0"/>
              </a:rPr>
              <a:t>todas sus misiones en abandono a la Providencia, </a:t>
            </a:r>
            <a:r>
              <a:rPr lang="es-ES" sz="40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no aceptando ninguna ayuda, ningún apoyo para </a:t>
            </a:r>
            <a:r>
              <a:rPr lang="es-ES" sz="4000" b="1" dirty="0">
                <a:latin typeface="Arial" panose="020B0604020202020204" pitchFamily="34" charset="0"/>
                <a:ea typeface="Calibri" panose="020F0502020204030204" pitchFamily="34" charset="0"/>
              </a:rPr>
              <a:t>ninguna misión futura... para </a:t>
            </a:r>
            <a:r>
              <a:rPr lang="es-ES" sz="40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estar fundamentadas </a:t>
            </a:r>
            <a:r>
              <a:rPr lang="es-ES" sz="4000" b="1" dirty="0">
                <a:latin typeface="Arial" panose="020B0604020202020204" pitchFamily="34" charset="0"/>
                <a:ea typeface="Calibri" panose="020F0502020204030204" pitchFamily="34" charset="0"/>
              </a:rPr>
              <a:t>sólo en Dios</a:t>
            </a:r>
            <a:r>
              <a:rPr lang="fr-FR" sz="40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» </a:t>
            </a:r>
          </a:p>
          <a:p>
            <a:pPr algn="ctr"/>
            <a:r>
              <a:rPr lang="fr-FR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</a:rPr>
              <a:t>RMCM 50 et 12)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" y="1365277"/>
            <a:ext cx="3990169" cy="529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2"/>
          <a:stretch/>
        </p:blipFill>
        <p:spPr bwMode="auto">
          <a:xfrm>
            <a:off x="4256293" y="13910"/>
            <a:ext cx="2900700" cy="68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71331" y="507417"/>
            <a:ext cx="4398961" cy="587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28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secreto de la Cruz</a:t>
            </a:r>
            <a:endParaRPr lang="fr-FR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817" y="2253397"/>
            <a:ext cx="3827417" cy="36094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solidFill>
                  <a:srgbClr val="0070C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Luis María de </a:t>
            </a:r>
            <a:r>
              <a:rPr lang="es-ES" sz="2000" b="1" dirty="0" err="1">
                <a:solidFill>
                  <a:srgbClr val="0070C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Montfort</a:t>
            </a:r>
            <a:r>
              <a:rPr lang="es-ES" sz="2000" b="1" dirty="0">
                <a:solidFill>
                  <a:srgbClr val="0070C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solidFill>
                  <a:srgbClr val="0070C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penetró poco a poco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solidFill>
                  <a:srgbClr val="0070C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el misterio de la Cruz y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solidFill>
                  <a:srgbClr val="0070C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través de un largo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solidFill>
                  <a:srgbClr val="0070C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duro aprendizaje ,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solidFill>
                  <a:srgbClr val="0070C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experimentó la incomparable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 smtClean="0">
                <a:solidFill>
                  <a:srgbClr val="0070C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fecundidad </a:t>
            </a:r>
            <a:r>
              <a:rPr lang="es-ES" sz="2000" b="1" dirty="0">
                <a:solidFill>
                  <a:srgbClr val="0070C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misionera para la salvación de la humanidad</a:t>
            </a:r>
            <a:r>
              <a:rPr lang="fr-FR" sz="2000" b="1" dirty="0" smtClean="0">
                <a:solidFill>
                  <a:srgbClr val="0070C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28264" y="190391"/>
            <a:ext cx="4721168" cy="510293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Cruz es un misterio</a:t>
            </a:r>
          </a:p>
          <a:p>
            <a:pPr algn="ctr">
              <a:spcAft>
                <a:spcPts val="0"/>
              </a:spcAft>
            </a:pPr>
            <a:r>
              <a:rPr lang="es-E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muy profundo aquí abajo.</a:t>
            </a:r>
          </a:p>
          <a:p>
            <a:pPr algn="ctr">
              <a:spcAft>
                <a:spcPts val="0"/>
              </a:spcAft>
            </a:pPr>
            <a:r>
              <a:rPr lang="es-E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 mucha luz</a:t>
            </a:r>
          </a:p>
          <a:p>
            <a:pPr algn="ctr">
              <a:spcAft>
                <a:spcPts val="0"/>
              </a:spcAft>
            </a:pPr>
            <a:r>
              <a:rPr lang="es-E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lo </a:t>
            </a:r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conocemos</a:t>
            </a:r>
            <a:r>
              <a:rPr lang="fr-FR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 19,1</a:t>
            </a:r>
            <a:r>
              <a:rPr lang="fr-FR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s-E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</a:t>
            </a:r>
            <a:r>
              <a:rPr lang="es-E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Sabiduría encarnada tuvo que entrar en el cielo por el camino de la Cruz, por el mismo camino han de entrar quienes la </a:t>
            </a:r>
            <a:r>
              <a:rPr lang="es-E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siguen.</a:t>
            </a:r>
            <a:r>
              <a:rPr lang="fr-FR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fr-FR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(ASE 180).</a:t>
            </a:r>
            <a:endParaRPr lang="fr-FR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6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824" y="3332944"/>
            <a:ext cx="5385066" cy="363176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 intuición y gracia,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través del estudio y la contemplación, (VD 118),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través de la experiencia espiritual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la práctica misionera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(VD 110, 250),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Louis-Marie descubrió gradualmente el lugar privilegiado de María en el plan de salvación de Dios.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72" y="381598"/>
            <a:ext cx="4128053" cy="587853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2800" b="1" dirty="0" smtClean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secreto de María</a:t>
            </a:r>
            <a:endParaRPr lang="fr-FR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86293" y="1206606"/>
            <a:ext cx="6258876" cy="5262979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marL="92075" indent="4763">
              <a:spcAft>
                <a:spcPts val="0"/>
              </a:spcAft>
            </a:pPr>
            <a:r>
              <a:rPr lang="fr-FR" sz="28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través de María</a:t>
            </a:r>
            <a:endParaRPr lang="fr-FR" sz="28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2075" indent="4763">
              <a:spcAft>
                <a:spcPts val="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  <a:r>
              <a:rPr lang="fr-FR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Jesucristo vino al mundo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92075" indent="4763">
              <a:spcAft>
                <a:spcPts val="0"/>
              </a:spcAft>
            </a:pPr>
            <a:r>
              <a:rPr lang="fr-FR" sz="28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es también por Ella</a:t>
            </a:r>
          </a:p>
          <a:p>
            <a:pPr marL="92075" indent="4763">
              <a:spcAft>
                <a:spcPts val="0"/>
              </a:spcAft>
            </a:pP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fr-FR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ue debe reinar en él</a:t>
            </a:r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r>
              <a:rPr lang="fr-FR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(VD 1</a:t>
            </a:r>
            <a:r>
              <a:rPr lang="fr-FR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92075" indent="4763">
              <a:spcAft>
                <a:spcPts val="0"/>
              </a:spcAft>
            </a:pPr>
            <a:r>
              <a:rPr lang="fr-FR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Dios, el PADRE,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quiere formar</a:t>
            </a:r>
          </a:p>
          <a:p>
            <a:pPr marL="92075" indent="4763">
              <a:spcAft>
                <a:spcPts val="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hijos por María </a:t>
            </a:r>
          </a:p>
          <a:p>
            <a:pPr marL="92075" indent="4763">
              <a:spcAft>
                <a:spcPts val="0"/>
              </a:spcAft>
            </a:pPr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asta la consumación del mundo </a:t>
            </a:r>
            <a:r>
              <a:rPr lang="fr-FR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(VD </a:t>
            </a:r>
            <a:r>
              <a:rPr lang="fr-FR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29), </a:t>
            </a:r>
            <a:endParaRPr lang="fr-FR" sz="12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2075" indent="4763">
              <a:spcAft>
                <a:spcPts val="0"/>
              </a:spcAft>
            </a:pPr>
            <a:r>
              <a:rPr lang="fr-FR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Dios, el HIJO, 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quiere formarse y por así decirlo, encarnarse todos los días, </a:t>
            </a:r>
          </a:p>
          <a:p>
            <a:pPr marL="92075" indent="4763">
              <a:spcAft>
                <a:spcPts val="0"/>
              </a:spcAft>
            </a:pPr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su querida Madre, en sus miembros </a:t>
            </a:r>
            <a:r>
              <a:rPr lang="fr-FR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(VD31)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92075" indent="4763">
              <a:spcAft>
                <a:spcPts val="0"/>
              </a:spcAft>
            </a:pPr>
            <a:r>
              <a:rPr lang="fr-FR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Dios, el ESPÍRITU SANTO, 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quiere </a:t>
            </a:r>
          </a:p>
          <a:p>
            <a:pPr marL="92075" indent="4763">
              <a:spcAft>
                <a:spcPts val="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ormar 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elegidos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Ella y por Ella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fr-FR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(VD34) </a:t>
            </a:r>
            <a:endParaRPr lang="fr-FR" sz="1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87" y="116127"/>
            <a:ext cx="1769337" cy="332740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799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1726459"/>
            <a:ext cx="5073446" cy="40564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92075" indent="4763" algn="ctr">
              <a:lnSpc>
                <a:spcPct val="115000"/>
              </a:lnSpc>
              <a:spcAft>
                <a:spcPts val="0"/>
              </a:spcAft>
            </a:pPr>
            <a:r>
              <a:rPr lang="fr-FR" sz="28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Como Jesucristo su Maestro</a:t>
            </a:r>
            <a:r>
              <a:rPr lang="fr-FR" sz="28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92075" algn="ctr">
              <a:lnSpc>
                <a:spcPct val="115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7030A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fr-FR" sz="2800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prendió en el sufrimiento </a:t>
            </a:r>
            <a:r>
              <a:rPr lang="fr-FR" sz="2800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 la </a:t>
            </a:r>
            <a:r>
              <a:rPr lang="fr-FR" sz="2800" b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obediencia</a:t>
            </a:r>
          </a:p>
          <a:p>
            <a:pPr marL="92075" algn="ctr"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 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así se 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convierte 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para muchos en causa de </a:t>
            </a:r>
            <a:endParaRPr lang="es-ES" sz="28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2075" algn="ctr">
              <a:lnSpc>
                <a:spcPct val="115000"/>
              </a:lnSpc>
              <a:spcAft>
                <a:spcPts val="0"/>
              </a:spcAft>
            </a:pP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salvación 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eterna</a:t>
            </a: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1400" b="1" i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fr-FR" sz="1400" b="1" i="1" dirty="0" err="1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cf</a:t>
            </a:r>
            <a:r>
              <a:rPr lang="fr-FR" sz="1400" b="1" i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400" b="1" i="1" dirty="0" err="1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Heb</a:t>
            </a:r>
            <a:r>
              <a:rPr lang="fr-FR" sz="1400" b="1" i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5, 8</a:t>
            </a:r>
            <a:r>
              <a:rPr lang="fr-FR" sz="1400" b="1" i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fr-FR" sz="28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FR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5132" y="313509"/>
            <a:ext cx="11297842" cy="5878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735965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FF0000"/>
                </a:solidFill>
              </a:rPr>
              <a:t>la </a:t>
            </a:r>
            <a:r>
              <a:rPr lang="es-ES" sz="2800" b="1" dirty="0">
                <a:solidFill>
                  <a:srgbClr val="FF0000"/>
                </a:solidFill>
              </a:rPr>
              <a:t>voluntad de Dios y la comunión/obediencia a los obispos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73445" y="4593645"/>
            <a:ext cx="7118555" cy="20621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s-E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Estaba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convencido de que la obediencia, siendo la marca cierta de la voluntad de Dios, nunca debía desviarse de ella.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r>
              <a:rPr lang="fr-FR" sz="2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(Blain, pp.179-180). </a:t>
            </a:r>
            <a:endParaRPr lang="fr-FR" sz="2000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87" y="1115217"/>
            <a:ext cx="3264573" cy="326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4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5385" y="4402746"/>
            <a:ext cx="8250977" cy="6586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32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III- Atención preferencial a los pobres</a:t>
            </a:r>
            <a:endParaRPr lang="fr-FR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45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04"/>
            <a:ext cx="12192000" cy="687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4477" y="3175191"/>
            <a:ext cx="10532050" cy="72943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non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romanUcPeriod"/>
            </a:pPr>
            <a:r>
              <a:rPr lang="fr-FR" sz="36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Actividades misioneras de San Luis María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7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224" y="393813"/>
            <a:ext cx="10161373" cy="587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0215" algn="just">
              <a:lnSpc>
                <a:spcPct val="115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3.1- </a:t>
            </a:r>
            <a:r>
              <a:rPr lang="fr-FR" sz="28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Luis María y los pobres de bienes materiales</a:t>
            </a:r>
            <a:endParaRPr lang="fr-FR" sz="2800" b="1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335" y="1979696"/>
            <a:ext cx="4460291" cy="44602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7223" y="1698188"/>
            <a:ext cx="6230513" cy="5170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0215" lvl="0" algn="just">
              <a:lnSpc>
                <a:spcPct val="115000"/>
              </a:lnSpc>
            </a:pPr>
            <a:r>
              <a:rPr lang="fr-FR" sz="2400" b="1" dirty="0"/>
              <a:t>a) </a:t>
            </a:r>
            <a:r>
              <a:rPr lang="fr-FR" sz="2400" b="1" dirty="0" smtClean="0"/>
              <a:t>Durante sus estudios antes de 1700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157222" y="3161622"/>
            <a:ext cx="6544023" cy="5170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0215" algn="just">
              <a:lnSpc>
                <a:spcPct val="115000"/>
              </a:lnSpc>
            </a:pPr>
            <a:r>
              <a:rPr lang="fr-FR" sz="2400" b="1" dirty="0"/>
              <a:t>b) En 1701-1703 y</a:t>
            </a:r>
            <a:r>
              <a:rPr lang="fr-FR" sz="2400" b="1" dirty="0" smtClean="0"/>
              <a:t> </a:t>
            </a:r>
            <a:r>
              <a:rPr lang="fr-FR" sz="2400" b="1" dirty="0"/>
              <a:t>1704-1705 </a:t>
            </a:r>
            <a:r>
              <a:rPr lang="fr-FR" sz="2400" b="1" dirty="0" smtClean="0"/>
              <a:t>en Poitiers</a:t>
            </a:r>
            <a:endParaRPr lang="fr-FR" b="1" dirty="0"/>
          </a:p>
        </p:txBody>
      </p:sp>
      <p:sp>
        <p:nvSpPr>
          <p:cNvPr id="6" name="Rectangle 5"/>
          <p:cNvSpPr/>
          <p:nvPr/>
        </p:nvSpPr>
        <p:spPr>
          <a:xfrm>
            <a:off x="157222" y="4625056"/>
            <a:ext cx="3444533" cy="5170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450215" algn="just">
              <a:lnSpc>
                <a:spcPct val="115000"/>
              </a:lnSpc>
            </a:pPr>
            <a:r>
              <a:rPr lang="fr-FR" sz="2400" b="1" dirty="0"/>
              <a:t>c) </a:t>
            </a:r>
            <a:r>
              <a:rPr lang="fr-FR" sz="2400" b="1" dirty="0" smtClean="0"/>
              <a:t>Después de 1705</a:t>
            </a:r>
            <a:endParaRPr lang="fr-FR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45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5742" y="1420291"/>
            <a:ext cx="7546258" cy="49767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24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Durante toda su vida de misionero, pero más todavía después de 1706</a:t>
            </a:r>
            <a:r>
              <a:rPr lang="fr-FR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 </a:t>
            </a:r>
            <a:r>
              <a:rPr lang="fr-FR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mostrará su amor por los pobres </a:t>
            </a:r>
            <a:r>
              <a:rPr lang="es-E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adhiriéndose </a:t>
            </a:r>
            <a:r>
              <a:rPr lang="es-ES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preferentemente, en la medida en que podía elegir, a las zonas religiosamente menos favorecidas: generalmente el campo más que las ciudades, los barrios desfavorecidos de las ciudades, la región más tibia de la diócesis de La </a:t>
            </a:r>
            <a:r>
              <a:rPr lang="es-ES" sz="2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Rochelle</a:t>
            </a:r>
            <a:r>
              <a:rPr lang="es-ES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Aunis</a:t>
            </a:r>
            <a:r>
              <a:rPr lang="fr-FR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</a:t>
            </a:r>
            <a:r>
              <a:rPr lang="fr-FR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(P. </a:t>
            </a:r>
            <a:r>
              <a:rPr lang="fr-FR" sz="12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Pérouas</a:t>
            </a:r>
            <a:r>
              <a:rPr lang="fr-FR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idem, p. 163)</a:t>
            </a:r>
            <a:r>
              <a:rPr lang="fr-FR" sz="12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3023" y="269011"/>
            <a:ext cx="7535396" cy="5878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450215" algn="just">
              <a:lnSpc>
                <a:spcPct val="115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3.2- </a:t>
            </a:r>
            <a:r>
              <a:rPr lang="fr-FR" sz="28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pobres de bienes espirituales</a:t>
            </a:r>
            <a:endParaRPr lang="fr-FR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0" y="2377440"/>
            <a:ext cx="4162000" cy="303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5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615" y="603927"/>
            <a:ext cx="8090035" cy="5878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450215" algn="just">
              <a:lnSpc>
                <a:spcPct val="115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3.3- </a:t>
            </a:r>
            <a:r>
              <a:rPr lang="fr-FR" sz="28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pobre en el prójimo más cercano</a:t>
            </a:r>
            <a:endParaRPr lang="fr-FR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1136" y="1409762"/>
            <a:ext cx="5613396" cy="5878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450215" algn="just">
              <a:lnSpc>
                <a:spcPct val="115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3.4- </a:t>
            </a:r>
            <a:r>
              <a:rPr lang="fr-FR" sz="28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Jesucristo en el pobre</a:t>
            </a:r>
            <a:endParaRPr lang="fr-FR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9913" y="2411541"/>
            <a:ext cx="6993427" cy="356097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28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el Padre de Montfort, el pobre,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fr-FR" sz="28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uien quiera que sea, es Jesucristo.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28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 visión del pobre, Luis María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28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cantó en varios de sus cánticos</a:t>
            </a:r>
            <a:r>
              <a:rPr lang="fr-FR" sz="28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endParaRPr lang="fr-FR" sz="2800" b="1" dirty="0" smtClean="0">
              <a:solidFill>
                <a:srgbClr val="00206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28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 crédito de la limosna,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28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 gritos de los pobres,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28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 tesoros de la pobreza.</a:t>
            </a:r>
            <a:endParaRPr lang="fr-FR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89" y="1160554"/>
            <a:ext cx="3577662" cy="556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3" y="0"/>
            <a:ext cx="51435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12087" y="1759403"/>
            <a:ext cx="6437870" cy="47507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28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“¿Qué es un pobre? Está escrito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él es la imagen viva,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es el lugarteniente de Jesucristo,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más preciosa herencia.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Pero, mejor aún,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Jesucristo mismo.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Ayudamos o rechazamos en ellos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</a:t>
            </a:r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monarca </a:t>
            </a:r>
            <a:r>
              <a:rPr lang="es-ES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supremo”</a:t>
            </a:r>
            <a:r>
              <a:rPr lang="fr-FR" sz="28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algn="ctr">
              <a:lnSpc>
                <a:spcPct val="115000"/>
              </a:lnSpc>
            </a:pPr>
            <a:r>
              <a:rPr lang="fr-F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 17,14 </a:t>
            </a:r>
            <a:endParaRPr lang="fr-FR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3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04022" y="501653"/>
            <a:ext cx="383252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A modo de conclusión</a:t>
            </a:r>
            <a:endParaRPr lang="fr-FR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63774" y="1337286"/>
            <a:ext cx="11846256" cy="50783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F0000"/>
                </a:solidFill>
              </a:rPr>
              <a:t>La Evangelización es un aspecto esencial </a:t>
            </a:r>
          </a:p>
          <a:p>
            <a:pPr algn="ctr"/>
            <a:r>
              <a:rPr lang="fr-FR" sz="3600" b="1" dirty="0" smtClean="0">
                <a:solidFill>
                  <a:srgbClr val="FF0000"/>
                </a:solidFill>
              </a:rPr>
              <a:t>de la Misión de la Iglesia.</a:t>
            </a:r>
          </a:p>
          <a:p>
            <a:pPr algn="ctr"/>
            <a:r>
              <a:rPr lang="fr-FR" sz="3600" b="1" dirty="0" smtClean="0">
                <a:solidFill>
                  <a:srgbClr val="002060"/>
                </a:solidFill>
              </a:rPr>
              <a:t>Con su personalidad, su pedagogía creativa, </a:t>
            </a:r>
          </a:p>
          <a:p>
            <a:pPr algn="ctr"/>
            <a:r>
              <a:rPr lang="fr-FR" sz="3600" b="1" dirty="0">
                <a:solidFill>
                  <a:srgbClr val="002060"/>
                </a:solidFill>
              </a:rPr>
              <a:t>s</a:t>
            </a:r>
            <a:r>
              <a:rPr lang="fr-FR" sz="3600" b="1" dirty="0" smtClean="0">
                <a:solidFill>
                  <a:srgbClr val="002060"/>
                </a:solidFill>
              </a:rPr>
              <a:t>u deseo ardiente</a:t>
            </a:r>
          </a:p>
          <a:p>
            <a:pPr algn="ctr"/>
            <a:r>
              <a:rPr lang="fr-FR" sz="3600" b="1" dirty="0">
                <a:solidFill>
                  <a:srgbClr val="002060"/>
                </a:solidFill>
              </a:rPr>
              <a:t>d</a:t>
            </a:r>
            <a:r>
              <a:rPr lang="fr-FR" sz="3600" b="1" dirty="0" smtClean="0">
                <a:solidFill>
                  <a:srgbClr val="002060"/>
                </a:solidFill>
              </a:rPr>
              <a:t>e ver a los cristianos vivir más conscientemente</a:t>
            </a:r>
          </a:p>
          <a:p>
            <a:pPr algn="ctr"/>
            <a:r>
              <a:rPr lang="fr-FR" sz="3600" b="1" dirty="0">
                <a:solidFill>
                  <a:srgbClr val="002060"/>
                </a:solidFill>
              </a:rPr>
              <a:t>l</a:t>
            </a:r>
            <a:r>
              <a:rPr lang="fr-FR" sz="3600" b="1" dirty="0" smtClean="0">
                <a:solidFill>
                  <a:srgbClr val="002060"/>
                </a:solidFill>
              </a:rPr>
              <a:t>a gracia de su bautismo, </a:t>
            </a:r>
          </a:p>
          <a:p>
            <a:pPr algn="ctr"/>
            <a:r>
              <a:rPr lang="es-ES" sz="3600" b="1" dirty="0" smtClean="0">
                <a:solidFill>
                  <a:srgbClr val="002060"/>
                </a:solidFill>
              </a:rPr>
              <a:t>el </a:t>
            </a:r>
            <a:r>
              <a:rPr lang="es-ES" sz="3600" b="1" dirty="0">
                <a:solidFill>
                  <a:srgbClr val="002060"/>
                </a:solidFill>
              </a:rPr>
              <a:t>Padre de </a:t>
            </a:r>
            <a:r>
              <a:rPr lang="es-ES" sz="3600" b="1" dirty="0" err="1">
                <a:solidFill>
                  <a:srgbClr val="002060"/>
                </a:solidFill>
              </a:rPr>
              <a:t>Montfort</a:t>
            </a:r>
            <a:r>
              <a:rPr lang="es-ES" sz="3600" b="1" dirty="0">
                <a:solidFill>
                  <a:srgbClr val="002060"/>
                </a:solidFill>
              </a:rPr>
              <a:t> se ha esforzado mucho,</a:t>
            </a:r>
          </a:p>
          <a:p>
            <a:pPr algn="ctr"/>
            <a:r>
              <a:rPr lang="es-ES" sz="3600" b="1" dirty="0">
                <a:solidFill>
                  <a:srgbClr val="002060"/>
                </a:solidFill>
              </a:rPr>
              <a:t>anunciando de palabra y obra </a:t>
            </a:r>
          </a:p>
          <a:p>
            <a:pPr algn="ctr"/>
            <a:r>
              <a:rPr lang="es-ES" sz="3600" b="1" dirty="0">
                <a:solidFill>
                  <a:srgbClr val="002060"/>
                </a:solidFill>
              </a:rPr>
              <a:t>las verdades del Santo Evangelio de Jesucristo</a:t>
            </a:r>
            <a:r>
              <a:rPr lang="fr-FR" sz="3600" b="1" dirty="0" smtClean="0">
                <a:solidFill>
                  <a:srgbClr val="002060"/>
                </a:solidFill>
              </a:rPr>
              <a:t>. </a:t>
            </a:r>
            <a:endParaRPr lang="fr-FR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0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83326"/>
            <a:ext cx="8170606" cy="60016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002060"/>
                </a:solidFill>
              </a:rPr>
              <a:t>Al final de su vida, </a:t>
            </a:r>
            <a:r>
              <a:rPr lang="es-ES" sz="3200" dirty="0" smtClean="0">
                <a:solidFill>
                  <a:srgbClr val="002060"/>
                </a:solidFill>
              </a:rPr>
              <a:t>peregrinó a </a:t>
            </a:r>
            <a:r>
              <a:rPr lang="es-ES" sz="3200" dirty="0" err="1">
                <a:solidFill>
                  <a:srgbClr val="002060"/>
                </a:solidFill>
              </a:rPr>
              <a:t>Notre</a:t>
            </a:r>
            <a:r>
              <a:rPr lang="es-ES" sz="3200" dirty="0">
                <a:solidFill>
                  <a:srgbClr val="002060"/>
                </a:solidFill>
              </a:rPr>
              <a:t>-Dame des </a:t>
            </a:r>
            <a:r>
              <a:rPr lang="es-ES" sz="3200" dirty="0" err="1">
                <a:solidFill>
                  <a:srgbClr val="002060"/>
                </a:solidFill>
              </a:rPr>
              <a:t>Ardilliers</a:t>
            </a:r>
            <a:r>
              <a:rPr lang="es-ES" sz="3200" dirty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es-ES" sz="3200" dirty="0">
                <a:solidFill>
                  <a:srgbClr val="002060"/>
                </a:solidFill>
              </a:rPr>
              <a:t>siguiendo a los 33 penitentes blancos, </a:t>
            </a:r>
          </a:p>
          <a:p>
            <a:pPr algn="ctr"/>
            <a:r>
              <a:rPr lang="es-ES" sz="3200" dirty="0">
                <a:solidFill>
                  <a:srgbClr val="002060"/>
                </a:solidFill>
              </a:rPr>
              <a:t>para obtener de Dios </a:t>
            </a:r>
          </a:p>
          <a:p>
            <a:pPr algn="ctr"/>
            <a:r>
              <a:rPr lang="es-ES" sz="3200" dirty="0">
                <a:solidFill>
                  <a:srgbClr val="002060"/>
                </a:solidFill>
              </a:rPr>
              <a:t>por intercesión de la Santísima Virgen María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3200" b="1" dirty="0">
                <a:solidFill>
                  <a:srgbClr val="C00000"/>
                </a:solidFill>
              </a:rPr>
              <a:t>buenos misioneros que caminen tras las huellas de los Apóstoles... y</a:t>
            </a:r>
            <a:endParaRPr lang="es-ES" sz="3200" b="1" dirty="0" smtClean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3200" b="1" dirty="0">
                <a:solidFill>
                  <a:srgbClr val="C00000"/>
                </a:solidFill>
              </a:rPr>
              <a:t>el don de la sabiduría </a:t>
            </a:r>
            <a:r>
              <a:rPr lang="es-ES" sz="3200" b="1" dirty="0" smtClean="0">
                <a:solidFill>
                  <a:srgbClr val="C00000"/>
                </a:solidFill>
              </a:rPr>
              <a:t>para </a:t>
            </a:r>
            <a:r>
              <a:rPr lang="es-ES" sz="3200" b="1" dirty="0">
                <a:solidFill>
                  <a:srgbClr val="C00000"/>
                </a:solidFill>
              </a:rPr>
              <a:t>conocer, saborear y practicar</a:t>
            </a:r>
            <a:r>
              <a:rPr lang="fr-FR" sz="3200" b="1" smtClean="0">
                <a:solidFill>
                  <a:srgbClr val="C00000"/>
                </a:solidFill>
              </a:rPr>
              <a:t> </a:t>
            </a:r>
            <a:r>
              <a:rPr lang="fr-FR" sz="3200" b="1" smtClean="0">
                <a:solidFill>
                  <a:schemeClr val="accent2">
                    <a:lumMod val="75000"/>
                  </a:schemeClr>
                </a:solidFill>
              </a:rPr>
              <a:t>la </a:t>
            </a:r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</a:rPr>
              <a:t>virtud</a:t>
            </a:r>
            <a:r>
              <a:rPr lang="fr-FR" sz="3200" b="1" dirty="0" smtClean="0">
                <a:solidFill>
                  <a:srgbClr val="C00000"/>
                </a:solidFill>
              </a:rPr>
              <a:t>, </a:t>
            </a:r>
            <a:r>
              <a:rPr lang="es-ES" sz="3200" b="1" dirty="0" smtClean="0">
                <a:solidFill>
                  <a:srgbClr val="C00000"/>
                </a:solidFill>
              </a:rPr>
              <a:t>y </a:t>
            </a:r>
            <a:r>
              <a:rPr lang="es-ES" sz="3200" b="1" dirty="0">
                <a:solidFill>
                  <a:srgbClr val="C00000"/>
                </a:solidFill>
              </a:rPr>
              <a:t>hacerla saborear </a:t>
            </a:r>
            <a:r>
              <a:rPr lang="es-ES" sz="3200" b="1" dirty="0" smtClean="0">
                <a:solidFill>
                  <a:srgbClr val="C00000"/>
                </a:solidFill>
              </a:rPr>
              <a:t>y practicar </a:t>
            </a:r>
            <a:endParaRPr lang="es-ES" sz="3200" b="1" dirty="0">
              <a:solidFill>
                <a:srgbClr val="C00000"/>
              </a:solidFill>
            </a:endParaRPr>
          </a:p>
          <a:p>
            <a:r>
              <a:rPr lang="es-ES" sz="3200" b="1" dirty="0">
                <a:solidFill>
                  <a:srgbClr val="C00000"/>
                </a:solidFill>
              </a:rPr>
              <a:t>    a los demás.</a:t>
            </a:r>
            <a:r>
              <a:rPr lang="fr-FR" sz="3200" b="1" dirty="0" smtClean="0">
                <a:solidFill>
                  <a:srgbClr val="C00000"/>
                </a:solidFill>
              </a:rPr>
              <a:t>..</a:t>
            </a:r>
            <a:endParaRPr lang="fr-FR" sz="3200" b="1" dirty="0">
              <a:solidFill>
                <a:srgbClr val="C0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708" y="693174"/>
            <a:ext cx="3894291" cy="593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6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5" y="12625"/>
            <a:ext cx="6453051" cy="68453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97189" y="3657817"/>
            <a:ext cx="4963886" cy="292387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« Está hecho, </a:t>
            </a:r>
            <a:endParaRPr lang="fr-FR" sz="2800" dirty="0">
              <a:solidFill>
                <a:srgbClr val="FF000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fr-FR" sz="28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c</a:t>
            </a:r>
            <a:r>
              <a:rPr lang="fr-FR" sz="28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orro por el mundo,</a:t>
            </a:r>
            <a:endParaRPr lang="fr-FR" sz="2800" dirty="0">
              <a:solidFill>
                <a:srgbClr val="FF000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fr-FR" sz="28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p</a:t>
            </a:r>
            <a:r>
              <a:rPr lang="fr-FR" sz="28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resa de humor vagabundo</a:t>
            </a:r>
            <a:endParaRPr lang="fr-FR" sz="2800" dirty="0">
              <a:solidFill>
                <a:srgbClr val="FF000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fr-FR" sz="28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p</a:t>
            </a:r>
            <a:r>
              <a:rPr lang="fr-FR" sz="28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ara salvar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a</a:t>
            </a:r>
            <a:r>
              <a:rPr lang="fr-FR" sz="2800" b="1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mi pobre prójimo.»</a:t>
            </a:r>
            <a:r>
              <a:rPr lang="fr-FR" sz="2800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</a:p>
          <a:p>
            <a:pPr algn="ctr"/>
            <a:r>
              <a:rPr lang="fr-FR" sz="1600" i="1" dirty="0" smtClean="0"/>
              <a:t>(</a:t>
            </a:r>
            <a:r>
              <a:rPr lang="fr-FR" sz="1600" i="1" dirty="0"/>
              <a:t>C. 22,1</a:t>
            </a:r>
            <a:r>
              <a:rPr lang="fr-FR" sz="1600" i="1" dirty="0" smtClean="0"/>
              <a:t>)</a:t>
            </a:r>
            <a:r>
              <a:rPr lang="fr-FR" sz="1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43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0359" y="379834"/>
            <a:ext cx="6423601" cy="60016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2060"/>
                </a:solidFill>
                <a:latin typeface="Lucida Calligraphy" panose="03010101010101010101" pitchFamily="66" charset="0"/>
                <a:ea typeface="Calibri" panose="020F0502020204030204" pitchFamily="34" charset="0"/>
              </a:rPr>
              <a:t>… « </a:t>
            </a:r>
            <a:r>
              <a:rPr lang="es-ES" sz="3600" b="1" dirty="0">
                <a:solidFill>
                  <a:srgbClr val="002060"/>
                </a:solidFill>
                <a:latin typeface="Lucida Calligraphy" panose="03010101010101010101" pitchFamily="66" charset="0"/>
                <a:ea typeface="Calibri" panose="020F0502020204030204" pitchFamily="34" charset="0"/>
              </a:rPr>
              <a:t> Siento un gran deseo de </a:t>
            </a:r>
            <a:r>
              <a:rPr lang="es-ES" sz="3600" b="1" dirty="0" smtClean="0">
                <a:solidFill>
                  <a:srgbClr val="002060"/>
                </a:solidFill>
                <a:latin typeface="Lucida Calligraphy" panose="03010101010101010101" pitchFamily="66" charset="0"/>
                <a:ea typeface="Calibri" panose="020F0502020204030204" pitchFamily="34" charset="0"/>
              </a:rPr>
              <a:t>hacer </a:t>
            </a:r>
            <a:r>
              <a:rPr lang="es-ES" sz="3600" b="1" dirty="0">
                <a:solidFill>
                  <a:srgbClr val="002060"/>
                </a:solidFill>
                <a:latin typeface="Lucida Calligraphy" panose="03010101010101010101" pitchFamily="66" charset="0"/>
                <a:ea typeface="Calibri" panose="020F0502020204030204" pitchFamily="34" charset="0"/>
              </a:rPr>
              <a:t>amar a Nuestro Señor y a su Santísima Madre, de ir, de manera pobre y sencilla, a enseñar el catecismo a los pobres del campo, y de </a:t>
            </a:r>
            <a:r>
              <a:rPr lang="es-ES" sz="3600" b="1" dirty="0" smtClean="0">
                <a:solidFill>
                  <a:srgbClr val="002060"/>
                </a:solidFill>
                <a:latin typeface="Lucida Calligraphy" panose="03010101010101010101" pitchFamily="66" charset="0"/>
                <a:ea typeface="Calibri" panose="020F0502020204030204" pitchFamily="34" charset="0"/>
              </a:rPr>
              <a:t>conmover </a:t>
            </a:r>
            <a:r>
              <a:rPr lang="es-ES" sz="3600" b="1" dirty="0">
                <a:solidFill>
                  <a:srgbClr val="002060"/>
                </a:solidFill>
                <a:latin typeface="Lucida Calligraphy" panose="03010101010101010101" pitchFamily="66" charset="0"/>
                <a:ea typeface="Calibri" panose="020F0502020204030204" pitchFamily="34" charset="0"/>
              </a:rPr>
              <a:t>a los pecadores a la devoción a la Santísima Virgen. </a:t>
            </a:r>
            <a:r>
              <a:rPr lang="fr-FR" sz="3200" dirty="0" smtClean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 </a:t>
            </a:r>
            <a:r>
              <a:rPr lang="fr-FR" sz="3200" dirty="0" smtClean="0">
                <a:solidFill>
                  <a:srgbClr val="002060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»</a:t>
            </a:r>
            <a:r>
              <a:rPr lang="fr-FR" sz="3200" dirty="0" smtClean="0"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. </a:t>
            </a:r>
            <a:r>
              <a:rPr lang="fr-FR" sz="2400" i="1" dirty="0" smtClean="0"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(</a:t>
            </a:r>
            <a:r>
              <a:rPr lang="fr-FR" sz="2400" i="1" dirty="0">
                <a:latin typeface="Lucida Calligraphy" panose="03010101010101010101" pitchFamily="66" charset="0"/>
                <a:ea typeface="Calibri" panose="020F0502020204030204" pitchFamily="34" charset="0"/>
              </a:rPr>
              <a:t>C</a:t>
            </a:r>
            <a:r>
              <a:rPr lang="fr-FR" sz="2400" i="1" dirty="0" smtClean="0">
                <a:effectLst/>
                <a:latin typeface="Lucida Calligraphy" panose="03010101010101010101" pitchFamily="66" charset="0"/>
                <a:ea typeface="Calibri" panose="020F0502020204030204" pitchFamily="34" charset="0"/>
              </a:rPr>
              <a:t>.5 del 06.12.1700). </a:t>
            </a:r>
            <a:endParaRPr lang="fr-FR" sz="2400" i="1" dirty="0">
              <a:latin typeface="Lucida Calligraphy" panose="03010101010101010101" pitchFamily="66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6" y="1814946"/>
            <a:ext cx="3973728" cy="475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5308" y="1338819"/>
            <a:ext cx="5268098" cy="37856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4800" dirty="0" smtClean="0">
                <a:effectLst/>
                <a:latin typeface="Britannic Bold" panose="020B09030607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(1706)</a:t>
            </a:r>
          </a:p>
          <a:p>
            <a:pPr algn="ctr"/>
            <a:r>
              <a:rPr lang="fr-FR" sz="4800" dirty="0" smtClean="0">
                <a:effectLst/>
                <a:latin typeface="Britannic Bold" panose="020B09030607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Vuelve de Roma</a:t>
            </a:r>
          </a:p>
          <a:p>
            <a:pPr algn="ctr"/>
            <a:r>
              <a:rPr lang="fr-FR" sz="4800" dirty="0">
                <a:latin typeface="Britannic Bold" panose="020B09030607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fr-FR" sz="4800" dirty="0" smtClean="0">
                <a:effectLst/>
                <a:latin typeface="Britannic Bold" panose="020B09030607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el título de</a:t>
            </a:r>
          </a:p>
          <a:p>
            <a:pPr algn="ctr"/>
            <a:r>
              <a:rPr lang="fr-FR" sz="4800" dirty="0" smtClean="0">
                <a:solidFill>
                  <a:srgbClr val="C00000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 misionero apostólico » </a:t>
            </a:r>
            <a:endParaRPr lang="fr-FR" sz="48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826" y="92974"/>
            <a:ext cx="4997535" cy="667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9827" y="148281"/>
            <a:ext cx="8847437" cy="575542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3200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fr-FR" sz="32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onsignas recibidas del </a:t>
            </a:r>
            <a:r>
              <a:rPr lang="fr-FR" sz="32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Papa Clemente XI</a:t>
            </a:r>
            <a:r>
              <a:rPr lang="fr-FR" sz="32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en 1706 </a:t>
            </a:r>
            <a:r>
              <a:rPr lang="fr-FR" sz="32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Enseñar bien la doctrina cristiana al pueblo y a los niños y renovar en todas partes el espíritu del cristianismo por medio de la renovación de las promesas del bautismo, con una perfecta sumisión a los obispos a cuyas diócesis sea llamado. </a:t>
            </a:r>
            <a:r>
              <a:rPr lang="fr-FR" sz="32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fr-FR" sz="32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 el Papa añadió 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32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Dios, por este medio, </a:t>
            </a:r>
            <a:r>
              <a:rPr lang="es-E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bendecirá su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trabajo...</a:t>
            </a:r>
            <a:r>
              <a:rPr lang="fr-FR" sz="32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.» </a:t>
            </a:r>
            <a:r>
              <a:rPr lang="fr-FR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(Grandet p. 101).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7" y="1473564"/>
            <a:ext cx="3089190" cy="478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0983" y="4170440"/>
            <a:ext cx="9491701" cy="6586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32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II-Frutos y raíces de su actividad misionera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16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9341" y="369148"/>
            <a:ext cx="7713971" cy="5878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28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2.1- Conversiones múltiples y duraderas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346" y="1524633"/>
            <a:ext cx="11331146" cy="25699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Ya en 1701, a la edad de 28 años, en Grand-</a:t>
            </a:r>
            <a:r>
              <a:rPr lang="es-ES" sz="2800" b="1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Champ</a:t>
            </a:r>
            <a:r>
              <a:rPr lang="es-ES" sz="28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cerca de Nantes, durante diez días (catecismo para niños dos veces al día y tres </a:t>
            </a:r>
            <a:r>
              <a:rPr lang="es-ES" sz="28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predicaciones), </a:t>
            </a:r>
            <a:r>
              <a:rPr lang="es-ES" sz="28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notó </a:t>
            </a:r>
            <a:r>
              <a:rPr lang="es-ES" sz="28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 </a:t>
            </a:r>
            <a:r>
              <a:rPr lang="fr-FR" sz="2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es-E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Buen Dios y la Santísima Virgen dieron bendiciones allí </a:t>
            </a:r>
            <a:r>
              <a:rPr lang="fr-FR" sz="2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fr-FR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(C. 8 del 5 de julio 1701). </a:t>
            </a:r>
            <a:endParaRPr lang="fr-FR" sz="28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346" y="4313279"/>
            <a:ext cx="11331146" cy="20425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28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Julio de </a:t>
            </a:r>
            <a:r>
              <a:rPr lang="fr-FR" sz="2800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1702, </a:t>
            </a:r>
            <a:r>
              <a:rPr lang="fr-FR" sz="28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 </a:t>
            </a:r>
            <a:r>
              <a:rPr lang="fr-FR" sz="2800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Poitiers </a:t>
            </a:r>
            <a:r>
              <a:rPr lang="fr-FR" sz="28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hospital general </a:t>
            </a:r>
            <a:r>
              <a:rPr lang="fr-FR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s-E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Dios </a:t>
            </a:r>
            <a:r>
              <a:rPr lang="es-E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 querido servirse de mí para hacer grandes conversiones en la casa (el hospital general de Poitiers) y fuera de ella</a:t>
            </a:r>
            <a:r>
              <a:rPr lang="es-E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fr-FR" sz="28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(C.11</a:t>
            </a:r>
            <a:r>
              <a:rPr lang="fr-FR" sz="2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du 04.07.1702)</a:t>
            </a:r>
            <a:r>
              <a:rPr lang="fr-FR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15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778" y="938252"/>
            <a:ext cx="6672649" cy="55092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 Padre Vicente, </a:t>
            </a:r>
            <a:r>
              <a:rPr lang="fr-FR" sz="36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capuchino, uno de los colaboradores de Luis María en sus misiones, admiraba en él su </a:t>
            </a:r>
            <a:r>
              <a:rPr lang="fr-FR" sz="40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 arte de conmover los corazones</a:t>
            </a:r>
          </a:p>
          <a:p>
            <a:pPr algn="ctr"/>
            <a:r>
              <a:rPr lang="fr-FR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y</a:t>
            </a:r>
            <a:r>
              <a:rPr lang="fr-FR" sz="40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 ganar almas</a:t>
            </a:r>
          </a:p>
          <a:p>
            <a:pPr algn="ctr"/>
            <a:r>
              <a:rPr lang="fr-FR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para</a:t>
            </a:r>
            <a:r>
              <a:rPr lang="fr-FR" sz="40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Jesucristo » </a:t>
            </a:r>
          </a:p>
          <a:p>
            <a:pPr algn="ctr"/>
            <a:r>
              <a:rPr lang="fr-FR" sz="2400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(Blain LXIX). </a:t>
            </a:r>
          </a:p>
          <a:p>
            <a:endParaRPr lang="fr-FR" sz="2400" i="1" dirty="0">
              <a:latin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71" y="-20190"/>
            <a:ext cx="5099393" cy="68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0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0792" y="6235009"/>
            <a:ext cx="7619394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32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2.2- </a:t>
            </a:r>
            <a:r>
              <a:rPr lang="fr-FR" sz="32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Raíces profundas de su acción</a:t>
            </a:r>
            <a:endParaRPr lang="fr-FR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2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1439</TotalTime>
  <Words>775</Words>
  <Application>Microsoft Office PowerPoint</Application>
  <PresentationFormat>Panorámica</PresentationFormat>
  <Paragraphs>135</Paragraphs>
  <Slides>26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40" baseType="lpstr">
      <vt:lpstr>Arial</vt:lpstr>
      <vt:lpstr>Arial Black</vt:lpstr>
      <vt:lpstr>Arial Rounded MT Bold</vt:lpstr>
      <vt:lpstr>Bookman Old Style</vt:lpstr>
      <vt:lpstr>Britannic Bold</vt:lpstr>
      <vt:lpstr>Calibri</vt:lpstr>
      <vt:lpstr>Lucida Calligraphy</vt:lpstr>
      <vt:lpstr>Lucida Handwriting</vt:lpstr>
      <vt:lpstr>Symbol</vt:lpstr>
      <vt:lpstr>Times New Roman</vt:lpstr>
      <vt:lpstr>Trebuchet MS</vt:lpstr>
      <vt:lpstr>Wingdings</vt:lpstr>
      <vt:lpstr>Wingdings 3</vt:lpstr>
      <vt:lpstr>Facette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HERAULT</dc:creator>
  <cp:lastModifiedBy>HP</cp:lastModifiedBy>
  <cp:revision>72</cp:revision>
  <dcterms:created xsi:type="dcterms:W3CDTF">2016-01-06T13:46:02Z</dcterms:created>
  <dcterms:modified xsi:type="dcterms:W3CDTF">2020-06-25T10:59:29Z</dcterms:modified>
</cp:coreProperties>
</file>