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Caveat"/>
      <p:regular r:id="rId10"/>
      <p:bold r:id="rId11"/>
    </p:embeddedFont>
    <p:embeddedFont>
      <p:font typeface="Nuni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guide id="3" orient="horz" pos="243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 pos="2438"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bold.fntdata"/><Relationship Id="rId10" Type="http://schemas.openxmlformats.org/officeDocument/2006/relationships/font" Target="fonts/Caveat-regular.fntdata"/><Relationship Id="rId13" Type="http://schemas.openxmlformats.org/officeDocument/2006/relationships/font" Target="fonts/Nunito-bold.fntdata"/><Relationship Id="rId12"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boldItalic.fntdata"/><Relationship Id="rId14"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f3660ddc3_1_1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f3660ddc3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9f3660ddc3_1_2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9f3660ddc3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f3660ddc3_1_3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f3660ddc3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9f3660ddc3_1_4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9f3660ddc3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flipH="1">
            <a:off x="222110" y="1624587"/>
            <a:ext cx="7044600" cy="426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mt="40000"/>
          </a:blip>
          <a:srcRect b="0" l="0" r="0" t="70887"/>
          <a:stretch/>
        </p:blipFill>
        <p:spPr>
          <a:xfrm>
            <a:off x="11475" y="-36488"/>
            <a:ext cx="7560000" cy="1470125"/>
          </a:xfrm>
          <a:prstGeom prst="rect">
            <a:avLst/>
          </a:prstGeom>
          <a:noFill/>
          <a:ln>
            <a:noFill/>
          </a:ln>
        </p:spPr>
      </p:pic>
      <p:sp>
        <p:nvSpPr>
          <p:cNvPr id="55" name="Google Shape;55;p13"/>
          <p:cNvSpPr txBox="1"/>
          <p:nvPr/>
        </p:nvSpPr>
        <p:spPr>
          <a:xfrm>
            <a:off x="485775" y="381000"/>
            <a:ext cx="4495800" cy="828600"/>
          </a:xfrm>
          <a:prstGeom prst="rect">
            <a:avLst/>
          </a:prstGeom>
          <a:noFill/>
          <a:ln>
            <a:noFill/>
          </a:ln>
        </p:spPr>
        <p:txBody>
          <a:bodyPr anchorCtr="0" anchor="ctr" bIns="91425" lIns="91425" spcFirstLastPara="1" rIns="91425" wrap="square" tIns="91425">
            <a:noAutofit/>
          </a:bodyPr>
          <a:lstStyle/>
          <a:p>
            <a:pPr indent="0" lvl="0" marL="0" rtl="0" algn="just">
              <a:spcBef>
                <a:spcPts val="300"/>
              </a:spcBef>
              <a:spcAft>
                <a:spcPts val="0"/>
              </a:spcAft>
              <a:buNone/>
            </a:pPr>
            <a:r>
              <a:rPr b="1" lang="es" sz="3900">
                <a:solidFill>
                  <a:srgbClr val="783F04"/>
                </a:solidFill>
                <a:latin typeface="Caveat"/>
                <a:ea typeface="Caveat"/>
                <a:cs typeface="Caveat"/>
                <a:sym typeface="Caveat"/>
              </a:rPr>
              <a:t>    </a:t>
            </a:r>
            <a:endParaRPr b="1" sz="3900">
              <a:solidFill>
                <a:srgbClr val="783F04"/>
              </a:solidFill>
              <a:latin typeface="Caveat"/>
              <a:ea typeface="Caveat"/>
              <a:cs typeface="Caveat"/>
              <a:sym typeface="Caveat"/>
            </a:endParaRPr>
          </a:p>
          <a:p>
            <a:pPr indent="0" lvl="0" marL="0" rtl="0" algn="just">
              <a:spcBef>
                <a:spcPts val="600"/>
              </a:spcBef>
              <a:spcAft>
                <a:spcPts val="0"/>
              </a:spcAft>
              <a:buNone/>
            </a:pPr>
            <a:r>
              <a:rPr b="1" lang="es" sz="5000">
                <a:solidFill>
                  <a:srgbClr val="660000"/>
                </a:solidFill>
                <a:latin typeface="Caveat"/>
                <a:ea typeface="Caveat"/>
                <a:cs typeface="Caveat"/>
                <a:sym typeface="Caveat"/>
              </a:rPr>
              <a:t>Maintenant et ici</a:t>
            </a:r>
            <a:endParaRPr sz="5200">
              <a:solidFill>
                <a:srgbClr val="660000"/>
              </a:solidFill>
              <a:latin typeface="Caveat"/>
              <a:ea typeface="Caveat"/>
              <a:cs typeface="Caveat"/>
              <a:sym typeface="Caveat"/>
            </a:endParaRPr>
          </a:p>
          <a:p>
            <a:pPr indent="0" lvl="0" marL="0" rtl="0" algn="just">
              <a:spcBef>
                <a:spcPts val="600"/>
              </a:spcBef>
              <a:spcAft>
                <a:spcPts val="600"/>
              </a:spcAft>
              <a:buNone/>
            </a:pPr>
            <a:r>
              <a:t/>
            </a:r>
            <a:endParaRPr b="1" sz="5000">
              <a:solidFill>
                <a:srgbClr val="660000"/>
              </a:solidFill>
              <a:latin typeface="Caveat"/>
              <a:ea typeface="Caveat"/>
              <a:cs typeface="Caveat"/>
              <a:sym typeface="Caveat"/>
            </a:endParaRPr>
          </a:p>
        </p:txBody>
      </p:sp>
      <p:sp>
        <p:nvSpPr>
          <p:cNvPr id="56" name="Google Shape;56;p13"/>
          <p:cNvSpPr txBox="1"/>
          <p:nvPr/>
        </p:nvSpPr>
        <p:spPr>
          <a:xfrm>
            <a:off x="381975" y="1536175"/>
            <a:ext cx="6784500" cy="1328100"/>
          </a:xfrm>
          <a:prstGeom prst="rect">
            <a:avLst/>
          </a:prstGeom>
          <a:solidFill>
            <a:srgbClr val="FF9900"/>
          </a:solidFill>
          <a:ln>
            <a:noFill/>
          </a:ln>
        </p:spPr>
        <p:txBody>
          <a:bodyPr anchorCtr="0" anchor="t" bIns="91425" lIns="91425" spcFirstLastPara="1" rIns="91425" wrap="square" tIns="91425">
            <a:noAutofit/>
          </a:bodyPr>
          <a:lstStyle/>
          <a:p>
            <a:pPr indent="0" lvl="0" marL="0" marR="139700" rtl="0" algn="just">
              <a:lnSpc>
                <a:spcPct val="100000"/>
              </a:lnSpc>
              <a:spcBef>
                <a:spcPts val="500"/>
              </a:spcBef>
              <a:spcAft>
                <a:spcPts val="0"/>
              </a:spcAft>
              <a:buClr>
                <a:schemeClr val="dk1"/>
              </a:buClr>
              <a:buSzPts val="1100"/>
              <a:buFont typeface="Arial"/>
              <a:buNone/>
            </a:pPr>
            <a:r>
              <a:rPr b="1" lang="es" sz="1200">
                <a:solidFill>
                  <a:srgbClr val="4C1130"/>
                </a:solidFill>
                <a:latin typeface="Nunito"/>
                <a:ea typeface="Nunito"/>
                <a:cs typeface="Nunito"/>
                <a:sym typeface="Nunito"/>
              </a:rPr>
              <a:t>0. Point de départ : Identifiez la situation difficile dans laquelle vous vous trouvez en raison de la pandémie actuelle ; une situation personnelle qui vous cause de la douleur ou de la souffrance.</a:t>
            </a:r>
            <a:endParaRPr b="1" sz="1200">
              <a:solidFill>
                <a:srgbClr val="4C1130"/>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b="1" lang="es" sz="1200">
                <a:solidFill>
                  <a:srgbClr val="4C1130"/>
                </a:solidFill>
                <a:latin typeface="Nunito"/>
                <a:ea typeface="Nunito"/>
                <a:cs typeface="Nunito"/>
                <a:sym typeface="Nunito"/>
              </a:rPr>
              <a:t>Avez-vous été surpris au début de cette situation et que s'est-il passé depuis ? Comment vous sentez-vous dans cette situation ? Soyez aussi explicite que possible sur cette question. Il s'agit seulement de se "mettre en situation", sans autre réflexion.</a:t>
            </a:r>
            <a:endParaRPr b="1" sz="1200">
              <a:solidFill>
                <a:srgbClr val="4C1130"/>
              </a:solidFill>
              <a:latin typeface="Nunito"/>
              <a:ea typeface="Nunito"/>
              <a:cs typeface="Nunito"/>
              <a:sym typeface="Nunito"/>
            </a:endParaRPr>
          </a:p>
          <a:p>
            <a:pPr indent="0" lvl="0" marL="0" rtl="0" algn="just">
              <a:spcBef>
                <a:spcPts val="0"/>
              </a:spcBef>
              <a:spcAft>
                <a:spcPts val="0"/>
              </a:spcAft>
              <a:buNone/>
            </a:pPr>
            <a:r>
              <a:t/>
            </a:r>
            <a:endParaRPr b="1" sz="1300">
              <a:solidFill>
                <a:srgbClr val="741B47"/>
              </a:solidFill>
              <a:latin typeface="Nunito"/>
              <a:ea typeface="Nunito"/>
              <a:cs typeface="Nunito"/>
              <a:sym typeface="Nunito"/>
            </a:endParaRPr>
          </a:p>
        </p:txBody>
      </p:sp>
      <p:sp>
        <p:nvSpPr>
          <p:cNvPr id="57" name="Google Shape;57;p13"/>
          <p:cNvSpPr txBox="1"/>
          <p:nvPr/>
        </p:nvSpPr>
        <p:spPr>
          <a:xfrm>
            <a:off x="371475" y="3152750"/>
            <a:ext cx="6805500" cy="1428900"/>
          </a:xfrm>
          <a:prstGeom prst="rect">
            <a:avLst/>
          </a:prstGeom>
          <a:solidFill>
            <a:srgbClr val="FFF2CC"/>
          </a:solid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1300">
                <a:solidFill>
                  <a:srgbClr val="741B47"/>
                </a:solidFill>
                <a:latin typeface="Nunito"/>
                <a:ea typeface="Nunito"/>
                <a:cs typeface="Nunito"/>
                <a:sym typeface="Nunito"/>
              </a:rPr>
              <a:t>1.- Est-ce que tu acceptes la situation? </a:t>
            </a:r>
            <a:r>
              <a:rPr b="1" lang="es" sz="1200">
                <a:solidFill>
                  <a:srgbClr val="741B47"/>
                </a:solidFill>
                <a:latin typeface="Nunito"/>
                <a:ea typeface="Nunito"/>
                <a:cs typeface="Nunito"/>
                <a:sym typeface="Nunito"/>
              </a:rPr>
              <a:t>(Première étape : attendre la croix avec la détermination de l'accepter)</a:t>
            </a:r>
            <a:endParaRPr i="1" sz="1200">
              <a:solidFill>
                <a:srgbClr val="741B47"/>
              </a:solidFill>
              <a:latin typeface="Nunito"/>
              <a:ea typeface="Nunito"/>
              <a:cs typeface="Nunito"/>
              <a:sym typeface="Nunito"/>
            </a:endParaRPr>
          </a:p>
          <a:p>
            <a:pPr indent="0" lvl="0" marL="0" marR="139700" rtl="0" algn="just">
              <a:lnSpc>
                <a:spcPct val="100000"/>
              </a:lnSpc>
              <a:spcBef>
                <a:spcPts val="600"/>
              </a:spcBef>
              <a:spcAft>
                <a:spcPts val="0"/>
              </a:spcAft>
              <a:buClr>
                <a:schemeClr val="dk1"/>
              </a:buClr>
              <a:buSzPts val="1100"/>
              <a:buFont typeface="Arial"/>
              <a:buNone/>
            </a:pPr>
            <a:r>
              <a:rPr lang="es" sz="1200">
                <a:solidFill>
                  <a:srgbClr val="4C1130"/>
                </a:solidFill>
                <a:latin typeface="Nunito"/>
                <a:ea typeface="Nunito"/>
                <a:cs typeface="Nunito"/>
                <a:sym typeface="Nunito"/>
              </a:rPr>
              <a:t>Ici, accepter n'est pas se résigner, mais faire face, se "mettre devant" au lieu de "dos à". Acceptes-tu ce qui se passe ou préfères-tu "ne pas contourner", ne pas trop réfléchir ?</a:t>
            </a:r>
            <a:endParaRPr sz="1200">
              <a:solidFill>
                <a:srgbClr val="4C1130"/>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4C1130"/>
                </a:solidFill>
                <a:latin typeface="Nunito"/>
                <a:ea typeface="Nunito"/>
                <a:cs typeface="Nunito"/>
                <a:sym typeface="Nunito"/>
              </a:rPr>
              <a:t>Que penses-tu que cela signifiait pour Montfort d'être alerte : être anxieux de ce qui pourrait arriver ou être vraiment éveillé pour vivre pleinement et prendre de bonnes décisions ?</a:t>
            </a:r>
            <a:endParaRPr sz="1200">
              <a:solidFill>
                <a:srgbClr val="4C1130"/>
              </a:solidFill>
              <a:latin typeface="Nunito"/>
              <a:ea typeface="Nunito"/>
              <a:cs typeface="Nunito"/>
              <a:sym typeface="Nunito"/>
            </a:endParaRPr>
          </a:p>
          <a:p>
            <a:pPr indent="0" lvl="0" marL="0" rtl="0" algn="just">
              <a:spcBef>
                <a:spcPts val="0"/>
              </a:spcBef>
              <a:spcAft>
                <a:spcPts val="600"/>
              </a:spcAft>
              <a:buNone/>
            </a:pPr>
            <a:r>
              <a:t/>
            </a:r>
            <a:endParaRPr sz="1200">
              <a:solidFill>
                <a:srgbClr val="741B47"/>
              </a:solidFill>
              <a:latin typeface="Nunito"/>
              <a:ea typeface="Nunito"/>
              <a:cs typeface="Nunito"/>
              <a:sym typeface="Nunito"/>
            </a:endParaRPr>
          </a:p>
        </p:txBody>
      </p:sp>
      <p:sp>
        <p:nvSpPr>
          <p:cNvPr id="58" name="Google Shape;58;p13"/>
          <p:cNvSpPr txBox="1"/>
          <p:nvPr/>
        </p:nvSpPr>
        <p:spPr>
          <a:xfrm>
            <a:off x="399225" y="6031800"/>
            <a:ext cx="6784500" cy="3897000"/>
          </a:xfrm>
          <a:prstGeom prst="rect">
            <a:avLst/>
          </a:prstGeom>
          <a:solidFill>
            <a:srgbClr val="D9EAD3"/>
          </a:solidFill>
          <a:ln>
            <a:noFill/>
          </a:ln>
        </p:spPr>
        <p:txBody>
          <a:bodyPr anchorCtr="0" anchor="t" bIns="91425" lIns="91425" spcFirstLastPara="1" rIns="91425" wrap="square" tIns="91425">
            <a:noAutofit/>
          </a:bodyPr>
          <a:lstStyle/>
          <a:p>
            <a:pPr indent="0" lvl="0" marL="0" marR="139700" rtl="0" algn="just">
              <a:lnSpc>
                <a:spcPct val="100000"/>
              </a:lnSpc>
              <a:spcBef>
                <a:spcPts val="0"/>
              </a:spcBef>
              <a:spcAft>
                <a:spcPts val="0"/>
              </a:spcAft>
              <a:buNone/>
            </a:pPr>
            <a:r>
              <a:t/>
            </a:r>
            <a:endParaRPr sz="1100">
              <a:solidFill>
                <a:srgbClr val="538135"/>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100">
                <a:solidFill>
                  <a:srgbClr val="274E13"/>
                </a:solidFill>
                <a:latin typeface="Nunito"/>
                <a:ea typeface="Nunito"/>
                <a:cs typeface="Nunito"/>
                <a:sym typeface="Nunito"/>
              </a:rPr>
              <a:t>Face à des circonstances qui pouvaient le rendre anxieux, Montfort s'est motivé en disant : </a:t>
            </a:r>
            <a:r>
              <a:rPr i="1" lang="es" sz="1100">
                <a:solidFill>
                  <a:srgbClr val="274E13"/>
                </a:solidFill>
                <a:latin typeface="Nunito"/>
                <a:ea typeface="Nunito"/>
                <a:cs typeface="Nunito"/>
                <a:sym typeface="Nunito"/>
              </a:rPr>
              <a:t>"J'ai un Père aux cieux qui ne me manque jamais"</a:t>
            </a:r>
            <a:r>
              <a:rPr lang="es" sz="1100">
                <a:solidFill>
                  <a:srgbClr val="274E13"/>
                </a:solidFill>
                <a:latin typeface="Nunito"/>
                <a:ea typeface="Nunito"/>
                <a:cs typeface="Nunito"/>
                <a:sym typeface="Nunito"/>
              </a:rPr>
              <a:t> (Lettre 2). Cette expression ne vient pas spontanément, elle provient plutôt de la lecture qu'il a faite de sa vie avec des yeux de foi. Un exemple :</a:t>
            </a:r>
            <a:endParaRPr sz="11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100">
                <a:solidFill>
                  <a:srgbClr val="274E13"/>
                </a:solidFill>
                <a:latin typeface="Nunito"/>
                <a:ea typeface="Nunito"/>
                <a:cs typeface="Nunito"/>
                <a:sym typeface="Nunito"/>
              </a:rPr>
              <a:t>Montfort étudiait dans un séminaire pour étudiants pauvres De manière inattendue, Monsieur de la Barmondiére, fondateur et pilier du séminaire, est décédé. Montfort se retrouve sans aucun soutien financier. Que va-t-il se passer maintenant ? Devra-t-il suspendre ses études ? Ne pourra-t-il pas devenir prêtre ? Tout était possible : il a analysé la situation de la façon suivante : je suis ici pour le Seigneur ; il m'a amené ici et jusqu'à présent, il m'a soutenu ici. Il n'y a donc pas lieu de s'inquiéter. S'il veut que je sois prêtre, il m'en donnera déjà les moyens. Quoi qu'il en soit, le Seigneur continuera à me traiter avec sa bonté habituelle. Conclusion : </a:t>
            </a:r>
            <a:r>
              <a:rPr i="1" lang="es" sz="1100">
                <a:solidFill>
                  <a:srgbClr val="274E13"/>
                </a:solidFill>
                <a:latin typeface="Nunito"/>
                <a:ea typeface="Nunito"/>
                <a:cs typeface="Nunito"/>
                <a:sym typeface="Nunito"/>
              </a:rPr>
              <a:t>"J'ai un Père dans les cieux qui ne me manquera jamais".</a:t>
            </a:r>
            <a:endParaRPr i="1" sz="11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100">
                <a:solidFill>
                  <a:srgbClr val="274E13"/>
                </a:solidFill>
                <a:latin typeface="Nunito"/>
                <a:ea typeface="Nunito"/>
                <a:cs typeface="Nunito"/>
                <a:sym typeface="Nunito"/>
              </a:rPr>
              <a:t>Cette confiance lui rendit audacieux au moment de prendre des décisions. Comme la Providence de Dieu ne l'avait jamais laissé tomber et ne le laisserait jamais tomber, il se sentait encouragé à prendre des décisions et à agir, même dans des situations où les choses n'étaient pas aussi claires à l'époque. </a:t>
            </a:r>
            <a:r>
              <a:rPr i="1" lang="es" sz="1100">
                <a:solidFill>
                  <a:srgbClr val="274E13"/>
                </a:solidFill>
                <a:latin typeface="Nunito"/>
                <a:ea typeface="Nunito"/>
                <a:cs typeface="Nunito"/>
                <a:sym typeface="Nunito"/>
              </a:rPr>
              <a:t>"Je me sens soutenu par le trésor inépuisable de la Divine Providence, qui ne nous a jamais fait défaut dans tout ce que nous avons entrepris pour l'honneur de Sa gloire."</a:t>
            </a:r>
            <a:r>
              <a:rPr lang="es" sz="1100">
                <a:solidFill>
                  <a:srgbClr val="274E13"/>
                </a:solidFill>
                <a:latin typeface="Nunito"/>
                <a:ea typeface="Nunito"/>
                <a:cs typeface="Nunito"/>
                <a:sym typeface="Nunito"/>
              </a:rPr>
              <a:t> (Lettre 33)</a:t>
            </a:r>
            <a:endParaRPr sz="11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100">
                <a:solidFill>
                  <a:srgbClr val="274E13"/>
                </a:solidFill>
                <a:latin typeface="Nunito"/>
                <a:ea typeface="Nunito"/>
                <a:cs typeface="Nunito"/>
                <a:sym typeface="Nunito"/>
              </a:rPr>
              <a:t>Sur la base de cette confiance absolue en la Providence de Dieu, il est possible de sauter dans l'inconnu ou, en d'autres termes, de prendre des risques. Ainsi, Montfort nous surprend avec un autre de ses principes : Prendre des risques pour le Seigneur, car "si nous ne risquons rien pour Dieu, nous ne ferons rien d'important pour lui" (L 27)</a:t>
            </a:r>
            <a:endParaRPr sz="1100">
              <a:solidFill>
                <a:srgbClr val="274E13"/>
              </a:solidFill>
              <a:latin typeface="Nunito"/>
              <a:ea typeface="Nunito"/>
              <a:cs typeface="Nunito"/>
              <a:sym typeface="Nunito"/>
            </a:endParaRPr>
          </a:p>
          <a:p>
            <a:pPr indent="0" lvl="0" marL="0" rtl="0" algn="just">
              <a:spcBef>
                <a:spcPts val="0"/>
              </a:spcBef>
              <a:spcAft>
                <a:spcPts val="600"/>
              </a:spcAft>
              <a:buNone/>
            </a:pPr>
            <a:r>
              <a:t/>
            </a:r>
            <a:endParaRPr sz="1200">
              <a:solidFill>
                <a:schemeClr val="dk1"/>
              </a:solidFill>
              <a:latin typeface="Nunito"/>
              <a:ea typeface="Nunito"/>
              <a:cs typeface="Nunito"/>
              <a:sym typeface="Nunito"/>
            </a:endParaRPr>
          </a:p>
        </p:txBody>
      </p:sp>
      <p:sp>
        <p:nvSpPr>
          <p:cNvPr id="59" name="Google Shape;59;p13"/>
          <p:cNvSpPr txBox="1"/>
          <p:nvPr/>
        </p:nvSpPr>
        <p:spPr>
          <a:xfrm>
            <a:off x="399225" y="4714875"/>
            <a:ext cx="6784500" cy="1149000"/>
          </a:xfrm>
          <a:prstGeom prst="rect">
            <a:avLst/>
          </a:prstGeom>
          <a:solidFill>
            <a:srgbClr val="FFF2CC"/>
          </a:solidFill>
          <a:ln>
            <a:noFill/>
          </a:ln>
        </p:spPr>
        <p:txBody>
          <a:bodyPr anchorCtr="0" anchor="t" bIns="91425" lIns="91425" spcFirstLastPara="1" rIns="91425" wrap="square" tIns="91425">
            <a:noAutofit/>
          </a:bodyPr>
          <a:lstStyle/>
          <a:p>
            <a:pPr indent="0" lvl="0" marL="0" marR="139700" rtl="0" algn="just">
              <a:lnSpc>
                <a:spcPct val="100000"/>
              </a:lnSpc>
              <a:spcBef>
                <a:spcPts val="0"/>
              </a:spcBef>
              <a:spcAft>
                <a:spcPts val="0"/>
              </a:spcAft>
              <a:buNone/>
            </a:pPr>
            <a:r>
              <a:rPr b="1" lang="es" sz="1300">
                <a:solidFill>
                  <a:srgbClr val="741B47"/>
                </a:solidFill>
                <a:latin typeface="Nunito"/>
                <a:ea typeface="Nunito"/>
                <a:cs typeface="Nunito"/>
                <a:sym typeface="Nunito"/>
              </a:rPr>
              <a:t>2.- Quelle attitude choisis-tu?</a:t>
            </a:r>
            <a:r>
              <a:rPr b="1" lang="es" sz="1100">
                <a:solidFill>
                  <a:srgbClr val="741B47"/>
                </a:solidFill>
                <a:latin typeface="Nunito"/>
                <a:ea typeface="Nunito"/>
                <a:cs typeface="Nunito"/>
                <a:sym typeface="Nunito"/>
              </a:rPr>
              <a:t> </a:t>
            </a:r>
            <a:r>
              <a:rPr b="1" lang="es" sz="1200">
                <a:solidFill>
                  <a:srgbClr val="741B47"/>
                </a:solidFill>
                <a:latin typeface="Nunito"/>
                <a:ea typeface="Nunito"/>
                <a:cs typeface="Nunito"/>
                <a:sym typeface="Nunito"/>
              </a:rPr>
              <a:t>(Deuxième étape : se mettre entre les mains de Dieu)</a:t>
            </a:r>
            <a:endParaRPr b="1" sz="1300">
              <a:solidFill>
                <a:srgbClr val="741B47"/>
              </a:solidFill>
              <a:latin typeface="Nunito"/>
              <a:ea typeface="Nunito"/>
              <a:cs typeface="Nunito"/>
              <a:sym typeface="Nunito"/>
            </a:endParaRPr>
          </a:p>
          <a:p>
            <a:pPr indent="0" lvl="0" marL="0" rtl="0" algn="just">
              <a:lnSpc>
                <a:spcPct val="100000"/>
              </a:lnSpc>
              <a:spcBef>
                <a:spcPts val="0"/>
              </a:spcBef>
              <a:spcAft>
                <a:spcPts val="0"/>
              </a:spcAft>
              <a:buClr>
                <a:schemeClr val="dk1"/>
              </a:buClr>
              <a:buSzPts val="1100"/>
              <a:buFont typeface="Arial"/>
              <a:buNone/>
            </a:pPr>
            <a:r>
              <a:rPr lang="es" sz="1200">
                <a:solidFill>
                  <a:srgbClr val="4C1130"/>
                </a:solidFill>
                <a:latin typeface="Nunito"/>
                <a:ea typeface="Nunito"/>
                <a:cs typeface="Nunito"/>
                <a:sym typeface="Nunito"/>
              </a:rPr>
              <a:t>Faites-vous confiance à la Providence, comme Montfort ? Préfères-tu agir par toi-même et parler parfois à Dieu de la façon dont les choses se passent pour toi ? Fais-tu entièrement confiance à la Providence et c'est pourquoi tu te mets en action, pour trouver un moyen pour la Providence de t'aider ?</a:t>
            </a:r>
            <a:endParaRPr sz="1200">
              <a:solidFill>
                <a:srgbClr val="4C1130"/>
              </a:solidFill>
              <a:latin typeface="Nunito"/>
              <a:ea typeface="Nunito"/>
              <a:cs typeface="Nunito"/>
              <a:sym typeface="Nunito"/>
            </a:endParaRPr>
          </a:p>
          <a:p>
            <a:pPr indent="0" lvl="0" marL="0" rtl="0" algn="just">
              <a:spcBef>
                <a:spcPts val="0"/>
              </a:spcBef>
              <a:spcAft>
                <a:spcPts val="600"/>
              </a:spcAft>
              <a:buNone/>
            </a:pPr>
            <a:r>
              <a:t/>
            </a:r>
            <a:endParaRPr sz="1200">
              <a:solidFill>
                <a:srgbClr val="741B47"/>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3">
            <a:alphaModFix amt="40000"/>
          </a:blip>
          <a:srcRect b="0" l="0" r="0" t="70887"/>
          <a:stretch/>
        </p:blipFill>
        <p:spPr>
          <a:xfrm>
            <a:off x="11475" y="-36488"/>
            <a:ext cx="7560000" cy="1470125"/>
          </a:xfrm>
          <a:prstGeom prst="rect">
            <a:avLst/>
          </a:prstGeom>
          <a:noFill/>
          <a:ln>
            <a:noFill/>
          </a:ln>
        </p:spPr>
      </p:pic>
      <p:sp>
        <p:nvSpPr>
          <p:cNvPr id="65" name="Google Shape;65;p14"/>
          <p:cNvSpPr txBox="1"/>
          <p:nvPr/>
        </p:nvSpPr>
        <p:spPr>
          <a:xfrm>
            <a:off x="542925" y="361950"/>
            <a:ext cx="4448100" cy="828600"/>
          </a:xfrm>
          <a:prstGeom prst="rect">
            <a:avLst/>
          </a:prstGeom>
          <a:noFill/>
          <a:ln>
            <a:noFill/>
          </a:ln>
        </p:spPr>
        <p:txBody>
          <a:bodyPr anchorCtr="0" anchor="ctr" bIns="91425" lIns="91425" spcFirstLastPara="1" rIns="91425" wrap="square" tIns="91425">
            <a:noAutofit/>
          </a:bodyPr>
          <a:lstStyle/>
          <a:p>
            <a:pPr indent="0" lvl="0" marL="0" rtl="0" algn="just">
              <a:spcBef>
                <a:spcPts val="300"/>
              </a:spcBef>
              <a:spcAft>
                <a:spcPts val="0"/>
              </a:spcAft>
              <a:buNone/>
            </a:pPr>
            <a:r>
              <a:rPr b="1" lang="es" sz="3900">
                <a:solidFill>
                  <a:srgbClr val="783F04"/>
                </a:solidFill>
                <a:latin typeface="Caveat"/>
                <a:ea typeface="Caveat"/>
                <a:cs typeface="Caveat"/>
                <a:sym typeface="Caveat"/>
              </a:rPr>
              <a:t>  </a:t>
            </a:r>
            <a:endParaRPr b="1" sz="3900">
              <a:solidFill>
                <a:srgbClr val="783F04"/>
              </a:solidFill>
              <a:latin typeface="Caveat"/>
              <a:ea typeface="Caveat"/>
              <a:cs typeface="Caveat"/>
              <a:sym typeface="Caveat"/>
            </a:endParaRPr>
          </a:p>
          <a:p>
            <a:pPr indent="0" lvl="0" marL="0" rtl="0" algn="just">
              <a:spcBef>
                <a:spcPts val="600"/>
              </a:spcBef>
              <a:spcAft>
                <a:spcPts val="0"/>
              </a:spcAft>
              <a:buNone/>
            </a:pPr>
            <a:r>
              <a:t/>
            </a:r>
            <a:endParaRPr b="1" sz="5000">
              <a:solidFill>
                <a:srgbClr val="660000"/>
              </a:solidFill>
              <a:latin typeface="Caveat"/>
              <a:ea typeface="Caveat"/>
              <a:cs typeface="Caveat"/>
              <a:sym typeface="Caveat"/>
            </a:endParaRPr>
          </a:p>
          <a:p>
            <a:pPr indent="0" lvl="0" marL="0" rtl="0" algn="just">
              <a:spcBef>
                <a:spcPts val="600"/>
              </a:spcBef>
              <a:spcAft>
                <a:spcPts val="0"/>
              </a:spcAft>
              <a:buClr>
                <a:schemeClr val="dk1"/>
              </a:buClr>
              <a:buSzPts val="1100"/>
              <a:buFont typeface="Arial"/>
              <a:buNone/>
            </a:pPr>
            <a:r>
              <a:rPr b="1" lang="es" sz="5000">
                <a:solidFill>
                  <a:srgbClr val="660000"/>
                </a:solidFill>
                <a:latin typeface="Caveat"/>
                <a:ea typeface="Caveat"/>
                <a:cs typeface="Caveat"/>
                <a:sym typeface="Caveat"/>
              </a:rPr>
              <a:t>Maintenant et ici</a:t>
            </a:r>
            <a:endParaRPr sz="5200">
              <a:solidFill>
                <a:srgbClr val="660000"/>
              </a:solidFill>
              <a:latin typeface="Caveat"/>
              <a:ea typeface="Caveat"/>
              <a:cs typeface="Caveat"/>
              <a:sym typeface="Caveat"/>
            </a:endParaRPr>
          </a:p>
          <a:p>
            <a:pPr indent="0" lvl="0" marL="0" rtl="0" algn="just">
              <a:spcBef>
                <a:spcPts val="600"/>
              </a:spcBef>
              <a:spcAft>
                <a:spcPts val="0"/>
              </a:spcAft>
              <a:buNone/>
            </a:pPr>
            <a:r>
              <a:t/>
            </a:r>
            <a:endParaRPr b="1" sz="5000">
              <a:solidFill>
                <a:srgbClr val="660000"/>
              </a:solidFill>
              <a:latin typeface="Caveat"/>
              <a:ea typeface="Caveat"/>
              <a:cs typeface="Caveat"/>
              <a:sym typeface="Caveat"/>
            </a:endParaRPr>
          </a:p>
          <a:p>
            <a:pPr indent="0" lvl="0" marL="0" rtl="0" algn="just">
              <a:spcBef>
                <a:spcPts val="600"/>
              </a:spcBef>
              <a:spcAft>
                <a:spcPts val="600"/>
              </a:spcAft>
              <a:buNone/>
            </a:pPr>
            <a:r>
              <a:t/>
            </a:r>
            <a:endParaRPr b="1" sz="5000">
              <a:solidFill>
                <a:srgbClr val="660000"/>
              </a:solidFill>
              <a:latin typeface="Caveat"/>
              <a:ea typeface="Caveat"/>
              <a:cs typeface="Caveat"/>
              <a:sym typeface="Caveat"/>
            </a:endParaRPr>
          </a:p>
        </p:txBody>
      </p:sp>
      <p:sp>
        <p:nvSpPr>
          <p:cNvPr id="66" name="Google Shape;66;p14"/>
          <p:cNvSpPr txBox="1"/>
          <p:nvPr/>
        </p:nvSpPr>
        <p:spPr>
          <a:xfrm>
            <a:off x="460500" y="1695450"/>
            <a:ext cx="6639000" cy="962100"/>
          </a:xfrm>
          <a:prstGeom prst="rect">
            <a:avLst/>
          </a:prstGeom>
          <a:solidFill>
            <a:srgbClr val="FF9900"/>
          </a:solid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1300">
                <a:solidFill>
                  <a:srgbClr val="4C1130"/>
                </a:solidFill>
                <a:latin typeface="Nunito"/>
                <a:ea typeface="Nunito"/>
                <a:cs typeface="Nunito"/>
                <a:sym typeface="Nunito"/>
              </a:rPr>
              <a:t>3.- Regarder en profondeur</a:t>
            </a:r>
            <a:r>
              <a:rPr b="1" lang="es" sz="1100">
                <a:solidFill>
                  <a:srgbClr val="4C1130"/>
                </a:solidFill>
                <a:latin typeface="Calibri"/>
                <a:ea typeface="Calibri"/>
                <a:cs typeface="Calibri"/>
                <a:sym typeface="Calibri"/>
              </a:rPr>
              <a:t> </a:t>
            </a:r>
            <a:r>
              <a:rPr b="1" lang="es" sz="1200">
                <a:solidFill>
                  <a:srgbClr val="4C1130"/>
                </a:solidFill>
                <a:latin typeface="Nunito"/>
                <a:ea typeface="Nunito"/>
                <a:cs typeface="Nunito"/>
                <a:sym typeface="Nunito"/>
              </a:rPr>
              <a:t>(Troisième étape : se sentir plus grand que la croix) </a:t>
            </a:r>
            <a:endParaRPr i="1" sz="1200">
              <a:solidFill>
                <a:srgbClr val="4C1130"/>
              </a:solidFill>
              <a:latin typeface="Nunito"/>
              <a:ea typeface="Nunito"/>
              <a:cs typeface="Nunito"/>
              <a:sym typeface="Nunito"/>
            </a:endParaRPr>
          </a:p>
          <a:p>
            <a:pPr indent="457200" lvl="0" marL="914400" rtl="0" algn="just">
              <a:spcBef>
                <a:spcPts val="0"/>
              </a:spcBef>
              <a:spcAft>
                <a:spcPts val="0"/>
              </a:spcAft>
              <a:buNone/>
            </a:pPr>
            <a:r>
              <a:rPr i="1" lang="es" sz="1200">
                <a:solidFill>
                  <a:schemeClr val="dk1"/>
                </a:solidFill>
                <a:latin typeface="Nunito"/>
                <a:ea typeface="Nunito"/>
                <a:cs typeface="Nunito"/>
                <a:sym typeface="Nunito"/>
              </a:rPr>
              <a:t>                   </a:t>
            </a:r>
            <a:r>
              <a:rPr b="1" lang="es" sz="1200">
                <a:solidFill>
                  <a:srgbClr val="741B47"/>
                </a:solidFill>
                <a:latin typeface="Nunito"/>
                <a:ea typeface="Nunito"/>
                <a:cs typeface="Nunito"/>
                <a:sym typeface="Nunito"/>
              </a:rPr>
              <a:t>(Quatrième étape : voir la richesse cachée dans la croix)</a:t>
            </a:r>
            <a:endParaRPr i="1" sz="1200">
              <a:solidFill>
                <a:srgbClr val="741B47"/>
              </a:solidFill>
              <a:latin typeface="Nunito"/>
              <a:ea typeface="Nunito"/>
              <a:cs typeface="Nunito"/>
              <a:sym typeface="Nunito"/>
            </a:endParaRPr>
          </a:p>
          <a:p>
            <a:pPr indent="0" lvl="0" marL="0" marR="139700" rtl="0" algn="just">
              <a:lnSpc>
                <a:spcPct val="100000"/>
              </a:lnSpc>
              <a:spcBef>
                <a:spcPts val="600"/>
              </a:spcBef>
              <a:spcAft>
                <a:spcPts val="0"/>
              </a:spcAft>
              <a:buClr>
                <a:schemeClr val="dk1"/>
              </a:buClr>
              <a:buSzPts val="1100"/>
              <a:buFont typeface="Arial"/>
              <a:buNone/>
            </a:pPr>
            <a:r>
              <a:rPr b="1" lang="es" sz="1200">
                <a:solidFill>
                  <a:srgbClr val="4C1130"/>
                </a:solidFill>
                <a:latin typeface="Nunito"/>
                <a:ea typeface="Nunito"/>
                <a:cs typeface="Nunito"/>
                <a:sym typeface="Nunito"/>
              </a:rPr>
              <a:t>Vous pouvez réfléchir à cette méditation et la mettre en relation avec la situation qui vous amène ici :</a:t>
            </a:r>
            <a:endParaRPr b="1" sz="1200">
              <a:solidFill>
                <a:srgbClr val="4C1130"/>
              </a:solidFill>
              <a:latin typeface="Nunito"/>
              <a:ea typeface="Nunito"/>
              <a:cs typeface="Nunito"/>
              <a:sym typeface="Nunito"/>
            </a:endParaRPr>
          </a:p>
          <a:p>
            <a:pPr indent="0" lvl="0" marL="0" rtl="0" algn="just">
              <a:spcBef>
                <a:spcPts val="0"/>
              </a:spcBef>
              <a:spcAft>
                <a:spcPts val="600"/>
              </a:spcAft>
              <a:buNone/>
            </a:pPr>
            <a:r>
              <a:t/>
            </a:r>
            <a:endParaRPr sz="1200">
              <a:solidFill>
                <a:srgbClr val="4C1130"/>
              </a:solidFill>
              <a:latin typeface="Nunito"/>
              <a:ea typeface="Nunito"/>
              <a:cs typeface="Nunito"/>
              <a:sym typeface="Nunito"/>
            </a:endParaRPr>
          </a:p>
        </p:txBody>
      </p:sp>
      <p:sp>
        <p:nvSpPr>
          <p:cNvPr id="67" name="Google Shape;67;p14"/>
          <p:cNvSpPr txBox="1"/>
          <p:nvPr/>
        </p:nvSpPr>
        <p:spPr>
          <a:xfrm>
            <a:off x="460500" y="2828775"/>
            <a:ext cx="6639000" cy="7248600"/>
          </a:xfrm>
          <a:prstGeom prst="rect">
            <a:avLst/>
          </a:prstGeom>
          <a:solidFill>
            <a:srgbClr val="FCE5CD"/>
          </a:solidFill>
          <a:ln cap="flat" cmpd="sng" w="19050">
            <a:solidFill>
              <a:srgbClr val="990000"/>
            </a:solidFill>
            <a:prstDash val="solid"/>
            <a:round/>
            <a:headEnd len="sm" w="sm" type="none"/>
            <a:tailEnd len="sm" w="sm" type="none"/>
          </a:ln>
        </p:spPr>
        <p:txBody>
          <a:bodyPr anchorCtr="0" anchor="t" bIns="91425" lIns="91425" spcFirstLastPara="1" rIns="91425" wrap="square" tIns="91425">
            <a:noAutofit/>
          </a:bodyPr>
          <a:lstStyle/>
          <a:p>
            <a:pPr indent="0" lvl="0" marL="0" marR="139700" rtl="0" algn="just">
              <a:lnSpc>
                <a:spcPct val="100000"/>
              </a:lnSpc>
              <a:spcBef>
                <a:spcPts val="0"/>
              </a:spcBef>
              <a:spcAft>
                <a:spcPts val="0"/>
              </a:spcAft>
              <a:buClr>
                <a:schemeClr val="dk1"/>
              </a:buClr>
              <a:buSzPts val="1100"/>
              <a:buFont typeface="Arial"/>
              <a:buNone/>
            </a:pPr>
            <a:r>
              <a:rPr i="1" lang="es" sz="1200">
                <a:solidFill>
                  <a:srgbClr val="274E13"/>
                </a:solidFill>
                <a:latin typeface="Nunito"/>
                <a:ea typeface="Nunito"/>
                <a:cs typeface="Nunito"/>
                <a:sym typeface="Nunito"/>
              </a:rPr>
              <a:t>"N'était-il pas nécessaire que le Christ souffre cela et entre ainsi dans sa gloire ?"</a:t>
            </a:r>
            <a:r>
              <a:rPr lang="es" sz="1200">
                <a:solidFill>
                  <a:srgbClr val="274E13"/>
                </a:solidFill>
                <a:latin typeface="Nunito"/>
                <a:ea typeface="Nunito"/>
                <a:cs typeface="Nunito"/>
                <a:sym typeface="Nunito"/>
              </a:rPr>
              <a:t> (Le 24,26)</a:t>
            </a:r>
            <a:endParaRPr sz="12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274E13"/>
                </a:solidFill>
                <a:latin typeface="Nunito"/>
                <a:ea typeface="Nunito"/>
                <a:cs typeface="Nunito"/>
                <a:sym typeface="Nunito"/>
              </a:rPr>
              <a:t>Pense à certains des événements douloureux de ta vie. Combien d'entre eux sont une source de gratitude pour toi aujourd'hui, pour avoir servi à changer et à grandir ? Il s'agit là d'une vérité fondamentale de la vie que la plupart des gens ne découvrent jamais. Les événements heureux rendent la vie plus agréable, mais ils ne sont pas une cause de connaissance de soi, de croissance et de liberté. C'est un privilège réservé aux choses, aux personnes et aux situations qui nous font souffrir.</a:t>
            </a:r>
            <a:endParaRPr sz="12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274E13"/>
                </a:solidFill>
                <a:latin typeface="Nunito"/>
                <a:ea typeface="Nunito"/>
                <a:cs typeface="Nunito"/>
                <a:sym typeface="Nunito"/>
              </a:rPr>
              <a:t>Tout événement douloureux contient une graine de croissance et de libération... [...] Pense à un événement récent qui t'a causé de la douleur et des sentiments négatifs. Quelle que soit la chose, la personne ou la situation qui a produit de tels sentiments, elle a été un "professeur" pour vous parce qu'elle a révélé quelque chose (ou beaucoup) sur vous que vous ne connaissiez probablement pas et qu'elle vous a invité et mis au défi de vous découvrir et de mieux vous connaître et, par conséquent, de grandir et d'accéder à la vie et à la liberté.</a:t>
            </a:r>
            <a:endParaRPr sz="12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274E13"/>
                </a:solidFill>
                <a:latin typeface="Nunito"/>
                <a:ea typeface="Nunito"/>
                <a:cs typeface="Nunito"/>
                <a:sym typeface="Nunito"/>
              </a:rPr>
              <a:t>Essayez maintenant d'identifier le sentiment négatif que cet événement a éveillé en vous. C'était peut-être un sentiment d'agitation, d'insécurité, d'envie, de colère, de culpabilité... Que t'apprend cette émotion sur toi-même, sur tes valeurs, sur ta façon de percevoir le monde et la vie, et surtout sur ta "programmation" et ton conditionnement ? Si tu parviens à le découvrir, tu te libéreras d'une illusion ou d'un mirage auquel tu t'étais accroché jusqu'à présent, ou tu cesseras de percevoir quelque chose de manière déformée, ou tu corrigeras une fausse croyance, ou tu apprendras à prendre tes distances par rapport à ta souffrance... à condition de comprendre que tout cela a été causé par ta "programmation", et non par la réalité elle-même : et, de manière inattendue, tu découvriras que tu es pleinement reconnaissant de ces sentiments négatifs et de la personne ou de l'événement qui les a engendrés.</a:t>
            </a:r>
            <a:endParaRPr sz="12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274E13"/>
                </a:solidFill>
                <a:latin typeface="Nunito"/>
                <a:ea typeface="Nunito"/>
                <a:cs typeface="Nunito"/>
                <a:sym typeface="Nunito"/>
              </a:rPr>
              <a:t>Essayez maintenant d'aller un peu plus loin. Considère tout ce que tu penses, ressens, dis et fais... et que tu n'aimes pas : tes émotions négatives, tes défauts, tes "handicaps", tes erreurs, tes attachements, tes névroses, tes dépendances... et tes péchés, naturellement. Tu peux considérer tout cela comme une partie nécessaire de ton développement : comme quelque chose qui t'offre une promesse de croissance et de grâce pour toi et pour les autres et qui ne serait pas donné sans cette chose concrète que tu n'aimes pas tant. Et si tu as toi-même causé de la douleur et des sentiments négatifs aux autres, pense qu'à ce moment tu as exercé avec eux la fonction de "professeur" et que tu leur as donné l'occasion de se connaître et de grandir. Tu peux continuer à considérer cela jusqu'à ce que tu voies tout cela comme une "heureuse culpabilité", comme un péché nécessaire qui est l'occasion d'un immense bien pour toi et pour le monde. Si vous y parvenez, votre cœur sera inondé de paix, de gratitude, d'amour et d'acceptation de chaque réalité. Et tu auras découvert ce que les gens recherchent partout sans jamais le trouver : la source de la sérénité et de la joie qui se cache dans chaque cœur humain. (Anthony de Mello, Méditation 26, Appel à l'amour)</a:t>
            </a:r>
            <a:endParaRPr sz="1200">
              <a:solidFill>
                <a:srgbClr val="274E13"/>
              </a:solidFill>
              <a:latin typeface="Nunito"/>
              <a:ea typeface="Nunito"/>
              <a:cs typeface="Nunito"/>
              <a:sym typeface="Nunito"/>
            </a:endParaRPr>
          </a:p>
          <a:p>
            <a:pPr indent="0" lvl="0" marL="0" rtl="0" algn="just">
              <a:lnSpc>
                <a:spcPct val="100000"/>
              </a:lnSpc>
              <a:spcBef>
                <a:spcPts val="0"/>
              </a:spcBef>
              <a:spcAft>
                <a:spcPts val="600"/>
              </a:spcAft>
              <a:buNone/>
            </a:pPr>
            <a:r>
              <a:t/>
            </a:r>
            <a:endParaRPr sz="1200">
              <a:solidFill>
                <a:srgbClr val="38761D"/>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71" name="Shape 71"/>
        <p:cNvGrpSpPr/>
        <p:nvPr/>
      </p:nvGrpSpPr>
      <p:grpSpPr>
        <a:xfrm>
          <a:off x="0" y="0"/>
          <a:ext cx="0" cy="0"/>
          <a:chOff x="0" y="0"/>
          <a:chExt cx="0" cy="0"/>
        </a:xfrm>
      </p:grpSpPr>
      <p:pic>
        <p:nvPicPr>
          <p:cNvPr id="72" name="Google Shape;72;p15"/>
          <p:cNvPicPr preferRelativeResize="0"/>
          <p:nvPr/>
        </p:nvPicPr>
        <p:blipFill rotWithShape="1">
          <a:blip r:embed="rId3">
            <a:alphaModFix amt="40000"/>
          </a:blip>
          <a:srcRect b="0" l="0" r="0" t="70887"/>
          <a:stretch/>
        </p:blipFill>
        <p:spPr>
          <a:xfrm>
            <a:off x="11475" y="-36488"/>
            <a:ext cx="7560000" cy="1470125"/>
          </a:xfrm>
          <a:prstGeom prst="rect">
            <a:avLst/>
          </a:prstGeom>
          <a:noFill/>
          <a:ln>
            <a:noFill/>
          </a:ln>
        </p:spPr>
      </p:pic>
      <p:sp>
        <p:nvSpPr>
          <p:cNvPr id="73" name="Google Shape;73;p15"/>
          <p:cNvSpPr txBox="1"/>
          <p:nvPr/>
        </p:nvSpPr>
        <p:spPr>
          <a:xfrm>
            <a:off x="561975" y="390525"/>
            <a:ext cx="4533900" cy="828600"/>
          </a:xfrm>
          <a:prstGeom prst="rect">
            <a:avLst/>
          </a:prstGeom>
          <a:noFill/>
          <a:ln>
            <a:noFill/>
          </a:ln>
        </p:spPr>
        <p:txBody>
          <a:bodyPr anchorCtr="0" anchor="ctr" bIns="91425" lIns="91425" spcFirstLastPara="1" rIns="91425" wrap="square" tIns="91425">
            <a:noAutofit/>
          </a:bodyPr>
          <a:lstStyle/>
          <a:p>
            <a:pPr indent="0" lvl="0" marL="0" rtl="0" algn="just">
              <a:spcBef>
                <a:spcPts val="300"/>
              </a:spcBef>
              <a:spcAft>
                <a:spcPts val="0"/>
              </a:spcAft>
              <a:buNone/>
            </a:pPr>
            <a:r>
              <a:rPr b="1" lang="es" sz="3900">
                <a:solidFill>
                  <a:srgbClr val="783F04"/>
                </a:solidFill>
                <a:latin typeface="Caveat"/>
                <a:ea typeface="Caveat"/>
                <a:cs typeface="Caveat"/>
                <a:sym typeface="Caveat"/>
              </a:rPr>
              <a:t>  </a:t>
            </a:r>
            <a:endParaRPr b="1" sz="3900">
              <a:solidFill>
                <a:srgbClr val="783F04"/>
              </a:solidFill>
              <a:latin typeface="Caveat"/>
              <a:ea typeface="Caveat"/>
              <a:cs typeface="Caveat"/>
              <a:sym typeface="Caveat"/>
            </a:endParaRPr>
          </a:p>
          <a:p>
            <a:pPr indent="0" lvl="0" marL="0" rtl="0" algn="just">
              <a:spcBef>
                <a:spcPts val="600"/>
              </a:spcBef>
              <a:spcAft>
                <a:spcPts val="0"/>
              </a:spcAft>
              <a:buNone/>
            </a:pPr>
            <a:r>
              <a:rPr b="1" lang="es" sz="5000">
                <a:solidFill>
                  <a:srgbClr val="660000"/>
                </a:solidFill>
                <a:latin typeface="Caveat"/>
                <a:ea typeface="Caveat"/>
                <a:cs typeface="Caveat"/>
                <a:sym typeface="Caveat"/>
              </a:rPr>
              <a:t>Maintenant et ici</a:t>
            </a:r>
            <a:endParaRPr sz="5200">
              <a:solidFill>
                <a:srgbClr val="660000"/>
              </a:solidFill>
              <a:latin typeface="Caveat"/>
              <a:ea typeface="Caveat"/>
              <a:cs typeface="Caveat"/>
              <a:sym typeface="Caveat"/>
            </a:endParaRPr>
          </a:p>
          <a:p>
            <a:pPr indent="0" lvl="0" marL="0" rtl="0" algn="just">
              <a:spcBef>
                <a:spcPts val="600"/>
              </a:spcBef>
              <a:spcAft>
                <a:spcPts val="600"/>
              </a:spcAft>
              <a:buNone/>
            </a:pPr>
            <a:r>
              <a:t/>
            </a:r>
            <a:endParaRPr b="1" sz="5000">
              <a:solidFill>
                <a:srgbClr val="660000"/>
              </a:solidFill>
              <a:latin typeface="Caveat"/>
              <a:ea typeface="Caveat"/>
              <a:cs typeface="Caveat"/>
              <a:sym typeface="Caveat"/>
            </a:endParaRPr>
          </a:p>
        </p:txBody>
      </p:sp>
      <p:sp>
        <p:nvSpPr>
          <p:cNvPr id="74" name="Google Shape;74;p15"/>
          <p:cNvSpPr txBox="1"/>
          <p:nvPr/>
        </p:nvSpPr>
        <p:spPr>
          <a:xfrm>
            <a:off x="400050" y="1752600"/>
            <a:ext cx="6753300" cy="1047900"/>
          </a:xfrm>
          <a:prstGeom prst="rect">
            <a:avLst/>
          </a:prstGeom>
          <a:solidFill>
            <a:srgbClr val="FF99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300">
                <a:solidFill>
                  <a:srgbClr val="741B47"/>
                </a:solidFill>
                <a:latin typeface="Nunito"/>
                <a:ea typeface="Nunito"/>
                <a:cs typeface="Nunito"/>
                <a:sym typeface="Nunito"/>
              </a:rPr>
              <a:t>4.- Scrutez l'horizon de Dieu</a:t>
            </a:r>
            <a:r>
              <a:rPr b="1" lang="es" sz="1300">
                <a:solidFill>
                  <a:srgbClr val="4C1130"/>
                </a:solidFill>
                <a:latin typeface="Nunito"/>
                <a:ea typeface="Nunito"/>
                <a:cs typeface="Nunito"/>
                <a:sym typeface="Nunito"/>
              </a:rPr>
              <a:t> </a:t>
            </a:r>
            <a:r>
              <a:rPr lang="es" sz="1300">
                <a:solidFill>
                  <a:srgbClr val="4C1130"/>
                </a:solidFill>
                <a:latin typeface="Nunito"/>
                <a:ea typeface="Nunito"/>
                <a:cs typeface="Nunito"/>
                <a:sym typeface="Nunito"/>
              </a:rPr>
              <a:t> </a:t>
            </a:r>
            <a:r>
              <a:rPr lang="es" sz="1200">
                <a:solidFill>
                  <a:srgbClr val="741B47"/>
                </a:solidFill>
                <a:latin typeface="Nunito"/>
                <a:ea typeface="Nunito"/>
                <a:cs typeface="Nunito"/>
                <a:sym typeface="Nunito"/>
              </a:rPr>
              <a:t> </a:t>
            </a:r>
            <a:r>
              <a:rPr b="1" lang="es" sz="1200">
                <a:solidFill>
                  <a:srgbClr val="741B47"/>
                </a:solidFill>
                <a:latin typeface="Nunito"/>
                <a:ea typeface="Nunito"/>
                <a:cs typeface="Nunito"/>
                <a:sym typeface="Nunito"/>
              </a:rPr>
              <a:t>(Cinquième étape : avoir de l'espoir) </a:t>
            </a:r>
            <a:endParaRPr i="1" sz="1200">
              <a:solidFill>
                <a:srgbClr val="741B47"/>
              </a:solidFill>
              <a:latin typeface="Nunito"/>
              <a:ea typeface="Nunito"/>
              <a:cs typeface="Nunito"/>
              <a:sym typeface="Nunito"/>
            </a:endParaRPr>
          </a:p>
          <a:p>
            <a:pPr indent="0" lvl="0" marL="0" rtl="0" algn="l">
              <a:spcBef>
                <a:spcPts val="0"/>
              </a:spcBef>
              <a:spcAft>
                <a:spcPts val="0"/>
              </a:spcAft>
              <a:buNone/>
            </a:pPr>
            <a:r>
              <a:rPr i="1" lang="es" sz="1200">
                <a:solidFill>
                  <a:srgbClr val="741B47"/>
                </a:solidFill>
                <a:latin typeface="Nunito"/>
                <a:ea typeface="Nunito"/>
                <a:cs typeface="Nunito"/>
                <a:sym typeface="Nunito"/>
              </a:rPr>
              <a:t>                                                          </a:t>
            </a:r>
            <a:r>
              <a:rPr b="1" lang="es" sz="1200">
                <a:solidFill>
                  <a:srgbClr val="741B47"/>
                </a:solidFill>
                <a:latin typeface="Nunito"/>
                <a:ea typeface="Nunito"/>
                <a:cs typeface="Nunito"/>
                <a:sym typeface="Nunito"/>
              </a:rPr>
              <a:t>(Sixième étape : éviter le frottement des blessures)</a:t>
            </a:r>
            <a:endParaRPr i="1" sz="1200">
              <a:solidFill>
                <a:srgbClr val="741B47"/>
              </a:solidFill>
              <a:latin typeface="Nunito"/>
              <a:ea typeface="Nunito"/>
              <a:cs typeface="Nunito"/>
              <a:sym typeface="Nunito"/>
            </a:endParaRPr>
          </a:p>
          <a:p>
            <a:pPr indent="0" lvl="0" marL="0" rtl="0" algn="l">
              <a:lnSpc>
                <a:spcPct val="100000"/>
              </a:lnSpc>
              <a:spcBef>
                <a:spcPts val="600"/>
              </a:spcBef>
              <a:spcAft>
                <a:spcPts val="0"/>
              </a:spcAft>
              <a:buClr>
                <a:schemeClr val="dk1"/>
              </a:buClr>
              <a:buSzPts val="1100"/>
              <a:buFont typeface="Arial"/>
              <a:buNone/>
            </a:pPr>
            <a:r>
              <a:rPr b="1" lang="es" sz="1200">
                <a:solidFill>
                  <a:srgbClr val="4C1130"/>
                </a:solidFill>
                <a:latin typeface="Nunito"/>
                <a:ea typeface="Nunito"/>
                <a:cs typeface="Nunito"/>
                <a:sym typeface="Nunito"/>
              </a:rPr>
              <a:t>L'espoir, cette attente active qui remplit de sens notre calme et notre confiance en Dieu et en sa Providence. Rappelons un autre moment de la vie de Louis Marie de Montfort :</a:t>
            </a:r>
            <a:endParaRPr b="1" sz="1200">
              <a:solidFill>
                <a:srgbClr val="4C1130"/>
              </a:solidFill>
              <a:latin typeface="Nunito"/>
              <a:ea typeface="Nunito"/>
              <a:cs typeface="Nunito"/>
              <a:sym typeface="Nunito"/>
            </a:endParaRPr>
          </a:p>
          <a:p>
            <a:pPr indent="0" lvl="0" marL="0" rtl="0" algn="just">
              <a:spcBef>
                <a:spcPts val="1200"/>
              </a:spcBef>
              <a:spcAft>
                <a:spcPts val="600"/>
              </a:spcAft>
              <a:buNone/>
            </a:pPr>
            <a:r>
              <a:t/>
            </a:r>
            <a:endParaRPr sz="1200">
              <a:solidFill>
                <a:srgbClr val="4C1130"/>
              </a:solidFill>
              <a:latin typeface="Nunito"/>
              <a:ea typeface="Nunito"/>
              <a:cs typeface="Nunito"/>
              <a:sym typeface="Nunito"/>
            </a:endParaRPr>
          </a:p>
        </p:txBody>
      </p:sp>
      <p:sp>
        <p:nvSpPr>
          <p:cNvPr id="75" name="Google Shape;75;p15"/>
          <p:cNvSpPr txBox="1"/>
          <p:nvPr/>
        </p:nvSpPr>
        <p:spPr>
          <a:xfrm>
            <a:off x="382650" y="3060000"/>
            <a:ext cx="6788100" cy="3931200"/>
          </a:xfrm>
          <a:prstGeom prst="rect">
            <a:avLst/>
          </a:prstGeom>
          <a:solidFill>
            <a:srgbClr val="D9EAD3"/>
          </a:solidFill>
          <a:ln>
            <a:noFill/>
          </a:ln>
        </p:spPr>
        <p:txBody>
          <a:bodyPr anchorCtr="0" anchor="t" bIns="91425" lIns="91425" spcFirstLastPara="1" rIns="91425" wrap="square" tIns="91425">
            <a:noAutofit/>
          </a:bodyPr>
          <a:lstStyle/>
          <a:p>
            <a:pPr indent="0" lvl="0" marL="0" rtl="0" algn="just">
              <a:lnSpc>
                <a:spcPct val="100000"/>
              </a:lnSpc>
              <a:spcBef>
                <a:spcPts val="1200"/>
              </a:spcBef>
              <a:spcAft>
                <a:spcPts val="0"/>
              </a:spcAft>
              <a:buClr>
                <a:schemeClr val="dk1"/>
              </a:buClr>
              <a:buSzPts val="1100"/>
              <a:buFont typeface="Arial"/>
              <a:buNone/>
            </a:pPr>
            <a:r>
              <a:rPr lang="es" sz="1200">
                <a:solidFill>
                  <a:srgbClr val="0C343D"/>
                </a:solidFill>
                <a:latin typeface="Nunito"/>
                <a:ea typeface="Nunito"/>
                <a:cs typeface="Nunito"/>
                <a:sym typeface="Nunito"/>
              </a:rPr>
              <a:t>Marie-Louise Trichet, la future co-fondatrice des Filles de la Sagesse, commençait à se sentir nerveuse par rapport à sa vocation. De nombreuses années s'étaient déjà écoulées depuis qu'elle avait pris l'habit religieux de Montfort et rien n'indiquait encore la réalisation du rêve qu’ils partageaient tous deux : la fondation d'une nouvelle congrégation. Marie-Louise n'avait pas le moindre doute sur sa vocation. Louis Marie non plus. Un jour, Montfort lui écrit : </a:t>
            </a:r>
            <a:r>
              <a:rPr i="1" lang="es" sz="1200">
                <a:solidFill>
                  <a:srgbClr val="0C343D"/>
                </a:solidFill>
                <a:latin typeface="Nunito"/>
                <a:ea typeface="Nunito"/>
                <a:cs typeface="Nunito"/>
                <a:sym typeface="Nunito"/>
              </a:rPr>
              <a:t>"Tu me dis dans ta lettre que ton désir de devenir religieux reste aussi fort, aussi ardent et constant que jamais"</a:t>
            </a:r>
            <a:r>
              <a:rPr lang="es" sz="1200">
                <a:solidFill>
                  <a:srgbClr val="0C343D"/>
                </a:solidFill>
                <a:latin typeface="Nunito"/>
                <a:ea typeface="Nunito"/>
                <a:cs typeface="Nunito"/>
                <a:sym typeface="Nunito"/>
              </a:rPr>
              <a:t> (L 16). Montfort n'avait pas peur de la perdre et de voir son rêve de fonder une nouvelle congrégation disparaître avec elle, même si elle savait que Marie-Louise cherchait d'autres alternatives pour réaliser son désir de devenir religieuse. En réponse à son désir, Louis Marie lui demande froidement d'attendre patiemment l'heure du Seigneur (L 25).</a:t>
            </a:r>
            <a:endParaRPr sz="1200">
              <a:solidFill>
                <a:srgbClr val="0C343D"/>
              </a:solidFill>
              <a:latin typeface="Nunito"/>
              <a:ea typeface="Nunito"/>
              <a:cs typeface="Nunito"/>
              <a:sym typeface="Nunito"/>
            </a:endParaRPr>
          </a:p>
          <a:p>
            <a:pPr indent="0" lvl="0" marL="0" rtl="0" algn="just">
              <a:lnSpc>
                <a:spcPct val="100000"/>
              </a:lnSpc>
              <a:spcBef>
                <a:spcPts val="1200"/>
              </a:spcBef>
              <a:spcAft>
                <a:spcPts val="0"/>
              </a:spcAft>
              <a:buClr>
                <a:schemeClr val="dk1"/>
              </a:buClr>
              <a:buSzPts val="1100"/>
              <a:buFont typeface="Arial"/>
              <a:buNone/>
            </a:pPr>
            <a:r>
              <a:rPr lang="es" sz="1200">
                <a:solidFill>
                  <a:srgbClr val="0C343D"/>
                </a:solidFill>
                <a:latin typeface="Nunito"/>
                <a:ea typeface="Nunito"/>
                <a:cs typeface="Nunito"/>
                <a:sym typeface="Nunito"/>
              </a:rPr>
              <a:t>Montfort n'a pas seulement attendu calmement, mais a activement tout préparé pour l'arrivée du temps du Seigneur. Le lieu, le travail apostolique, les moyens matériels et surtout l'approbation de l'évêque. L'accomplissement de toutes ces choses serait le signe que le temps du Seigneur est venu. Le Seigneur ferait connaître sa volonté dans le temps qu'il choisirait. Ni avant, ni après. </a:t>
            </a:r>
            <a:r>
              <a:rPr i="1" lang="es" sz="1200">
                <a:solidFill>
                  <a:srgbClr val="0C343D"/>
                </a:solidFill>
                <a:latin typeface="Nunito"/>
                <a:ea typeface="Nunito"/>
                <a:cs typeface="Nunito"/>
                <a:sym typeface="Nunito"/>
              </a:rPr>
              <a:t>"Travaille, puis prie et attend. Il n'est pas nécessaire d'être impatient"</a:t>
            </a:r>
            <a:r>
              <a:rPr lang="es" sz="1200">
                <a:solidFill>
                  <a:srgbClr val="0C343D"/>
                </a:solidFill>
                <a:latin typeface="Nunito"/>
                <a:ea typeface="Nunito"/>
                <a:cs typeface="Nunito"/>
                <a:sym typeface="Nunito"/>
              </a:rPr>
              <a:t>.</a:t>
            </a:r>
            <a:endParaRPr sz="1200">
              <a:solidFill>
                <a:srgbClr val="0C343D"/>
              </a:solidFill>
              <a:latin typeface="Nunito"/>
              <a:ea typeface="Nunito"/>
              <a:cs typeface="Nunito"/>
              <a:sym typeface="Nunito"/>
            </a:endParaRPr>
          </a:p>
          <a:p>
            <a:pPr indent="0" lvl="0" marL="0" rtl="0" algn="just">
              <a:lnSpc>
                <a:spcPct val="100000"/>
              </a:lnSpc>
              <a:spcBef>
                <a:spcPts val="1200"/>
              </a:spcBef>
              <a:spcAft>
                <a:spcPts val="0"/>
              </a:spcAft>
              <a:buClr>
                <a:schemeClr val="dk1"/>
              </a:buClr>
              <a:buSzPts val="1100"/>
              <a:buFont typeface="Arial"/>
              <a:buNone/>
            </a:pPr>
            <a:r>
              <a:rPr lang="es" sz="1200">
                <a:solidFill>
                  <a:srgbClr val="0C343D"/>
                </a:solidFill>
                <a:latin typeface="Nunito"/>
                <a:ea typeface="Nunito"/>
                <a:cs typeface="Nunito"/>
                <a:sym typeface="Nunito"/>
              </a:rPr>
              <a:t>Quand Louis Marie a vu que le temps du Seigneur était venu pour "la fondation des Filles de la Sagesse", alors il n'y avait plus de place pour la patience ; il était temps d'agir. Il a écrit aux Sœurs : "Partez dès que possible. J'aimerais vous voir déjà ici à La Rochelle" (L 28)</a:t>
            </a:r>
            <a:endParaRPr sz="1200">
              <a:solidFill>
                <a:srgbClr val="0C343D"/>
              </a:solidFill>
              <a:latin typeface="Nunito"/>
              <a:ea typeface="Nunito"/>
              <a:cs typeface="Nunito"/>
              <a:sym typeface="Nunito"/>
            </a:endParaRPr>
          </a:p>
          <a:p>
            <a:pPr indent="0" lvl="0" marL="0" marR="174075" rtl="0" algn="just">
              <a:spcBef>
                <a:spcPts val="1200"/>
              </a:spcBef>
              <a:spcAft>
                <a:spcPts val="600"/>
              </a:spcAft>
              <a:buNone/>
            </a:pPr>
            <a:r>
              <a:t/>
            </a:r>
            <a:endParaRPr sz="1200">
              <a:solidFill>
                <a:schemeClr val="dk1"/>
              </a:solidFill>
              <a:latin typeface="Nunito"/>
              <a:ea typeface="Nunito"/>
              <a:cs typeface="Nunito"/>
              <a:sym typeface="Nunito"/>
            </a:endParaRPr>
          </a:p>
        </p:txBody>
      </p:sp>
      <p:sp>
        <p:nvSpPr>
          <p:cNvPr id="76" name="Google Shape;76;p15"/>
          <p:cNvSpPr txBox="1"/>
          <p:nvPr/>
        </p:nvSpPr>
        <p:spPr>
          <a:xfrm>
            <a:off x="385950" y="7146600"/>
            <a:ext cx="6788100" cy="1839300"/>
          </a:xfrm>
          <a:prstGeom prst="rect">
            <a:avLst/>
          </a:prstGeom>
          <a:solidFill>
            <a:srgbClr val="FFF2CC"/>
          </a:solidFill>
          <a:ln>
            <a:noFill/>
          </a:ln>
        </p:spPr>
        <p:txBody>
          <a:bodyPr anchorCtr="0" anchor="t" bIns="91425" lIns="91425" spcFirstLastPara="1" rIns="91425" wrap="square" tIns="91425">
            <a:noAutofit/>
          </a:bodyPr>
          <a:lstStyle/>
          <a:p>
            <a:pPr indent="0" lvl="0" marL="0" marR="139700" rtl="0" algn="just">
              <a:lnSpc>
                <a:spcPct val="100000"/>
              </a:lnSpc>
              <a:spcBef>
                <a:spcPts val="0"/>
              </a:spcBef>
              <a:spcAft>
                <a:spcPts val="0"/>
              </a:spcAft>
              <a:buClr>
                <a:schemeClr val="dk1"/>
              </a:buClr>
              <a:buSzPts val="1100"/>
              <a:buFont typeface="Arial"/>
              <a:buNone/>
            </a:pPr>
            <a:r>
              <a:rPr lang="es" sz="1200">
                <a:solidFill>
                  <a:srgbClr val="4C1130"/>
                </a:solidFill>
                <a:latin typeface="Nunito"/>
                <a:ea typeface="Nunito"/>
                <a:cs typeface="Nunito"/>
                <a:sym typeface="Nunito"/>
              </a:rPr>
              <a:t>Tu es impatient de résoudre la situation qui te dépasse ? Place-toi devant le Seigneur avec un cœur sincère et laisse-y jaillir toute la confiance en Dieu dont tu es capable maintenant, en ce moment même. Prends ton temps : c'est essentiel.</a:t>
            </a:r>
            <a:endParaRPr sz="1200">
              <a:solidFill>
                <a:srgbClr val="4C1130"/>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4C1130"/>
                </a:solidFill>
                <a:latin typeface="Nunito"/>
                <a:ea typeface="Nunito"/>
                <a:cs typeface="Nunito"/>
                <a:sym typeface="Nunito"/>
              </a:rPr>
              <a:t>Demande-lui maintenant de te donner la Sagesse pour accepter que tu ne peux pas "voir tout si clairement" comme tu le voudrais. Demande lui plus de confiance et de calme, la capacité d'attendre. Et encore, plus de Sagesse pour agir avec fermeté quand le temps du Seigneur viendra. S’il est venue, partez maintenant. S’il n'est pas encore venue, regarde l'horizon de Dieu.</a:t>
            </a:r>
            <a:endParaRPr sz="1200">
              <a:solidFill>
                <a:srgbClr val="4C1130"/>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i="1" lang="es" sz="1200">
                <a:solidFill>
                  <a:srgbClr val="4C1130"/>
                </a:solidFill>
                <a:latin typeface="Nunito"/>
                <a:ea typeface="Nunito"/>
                <a:cs typeface="Nunito"/>
                <a:sym typeface="Nunito"/>
              </a:rPr>
              <a:t>"Venez à moi, vous tous qui êtes fatigués, et je vous donnerai du repos”.</a:t>
            </a:r>
            <a:r>
              <a:rPr lang="es" sz="1200">
                <a:solidFill>
                  <a:srgbClr val="4C1130"/>
                </a:solidFill>
                <a:latin typeface="Nunito"/>
                <a:ea typeface="Nunito"/>
                <a:cs typeface="Nunito"/>
                <a:sym typeface="Nunito"/>
              </a:rPr>
              <a:t> Mt 11:28</a:t>
            </a:r>
            <a:endParaRPr sz="1200">
              <a:solidFill>
                <a:srgbClr val="4C1130"/>
              </a:solidFill>
              <a:latin typeface="Nunito"/>
              <a:ea typeface="Nunito"/>
              <a:cs typeface="Nunito"/>
              <a:sym typeface="Nunito"/>
            </a:endParaRPr>
          </a:p>
          <a:p>
            <a:pPr indent="0" lvl="0" marL="0" marR="0" rtl="0" algn="just">
              <a:spcBef>
                <a:spcPts val="0"/>
              </a:spcBef>
              <a:spcAft>
                <a:spcPts val="600"/>
              </a:spcAft>
              <a:buNone/>
            </a:pPr>
            <a:r>
              <a:t/>
            </a:r>
            <a:endParaRPr sz="1200">
              <a:solidFill>
                <a:srgbClr val="741B47"/>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0" name="Shape 80"/>
        <p:cNvGrpSpPr/>
        <p:nvPr/>
      </p:nvGrpSpPr>
      <p:grpSpPr>
        <a:xfrm>
          <a:off x="0" y="0"/>
          <a:ext cx="0" cy="0"/>
          <a:chOff x="0" y="0"/>
          <a:chExt cx="0" cy="0"/>
        </a:xfrm>
      </p:grpSpPr>
      <p:pic>
        <p:nvPicPr>
          <p:cNvPr id="81" name="Google Shape;81;p16"/>
          <p:cNvPicPr preferRelativeResize="0"/>
          <p:nvPr/>
        </p:nvPicPr>
        <p:blipFill rotWithShape="1">
          <a:blip r:embed="rId3">
            <a:alphaModFix amt="40000"/>
          </a:blip>
          <a:srcRect b="0" l="0" r="0" t="70887"/>
          <a:stretch/>
        </p:blipFill>
        <p:spPr>
          <a:xfrm>
            <a:off x="11475" y="-36488"/>
            <a:ext cx="7560000" cy="1470125"/>
          </a:xfrm>
          <a:prstGeom prst="rect">
            <a:avLst/>
          </a:prstGeom>
          <a:noFill/>
          <a:ln>
            <a:noFill/>
          </a:ln>
        </p:spPr>
      </p:pic>
      <p:sp>
        <p:nvSpPr>
          <p:cNvPr id="82" name="Google Shape;82;p16"/>
          <p:cNvSpPr txBox="1"/>
          <p:nvPr/>
        </p:nvSpPr>
        <p:spPr>
          <a:xfrm>
            <a:off x="523875" y="400050"/>
            <a:ext cx="4553100" cy="828600"/>
          </a:xfrm>
          <a:prstGeom prst="rect">
            <a:avLst/>
          </a:prstGeom>
          <a:noFill/>
          <a:ln>
            <a:noFill/>
          </a:ln>
        </p:spPr>
        <p:txBody>
          <a:bodyPr anchorCtr="0" anchor="ctr" bIns="91425" lIns="91425" spcFirstLastPara="1" rIns="91425" wrap="square" tIns="91425">
            <a:noAutofit/>
          </a:bodyPr>
          <a:lstStyle/>
          <a:p>
            <a:pPr indent="0" lvl="0" marL="0" rtl="0" algn="just">
              <a:spcBef>
                <a:spcPts val="300"/>
              </a:spcBef>
              <a:spcAft>
                <a:spcPts val="0"/>
              </a:spcAft>
              <a:buNone/>
            </a:pPr>
            <a:r>
              <a:rPr b="1" lang="es" sz="3900">
                <a:solidFill>
                  <a:srgbClr val="783F04"/>
                </a:solidFill>
                <a:latin typeface="Caveat"/>
                <a:ea typeface="Caveat"/>
                <a:cs typeface="Caveat"/>
                <a:sym typeface="Caveat"/>
              </a:rPr>
              <a:t>  </a:t>
            </a:r>
            <a:endParaRPr b="1" sz="3900">
              <a:solidFill>
                <a:srgbClr val="783F04"/>
              </a:solidFill>
              <a:latin typeface="Caveat"/>
              <a:ea typeface="Caveat"/>
              <a:cs typeface="Caveat"/>
              <a:sym typeface="Caveat"/>
            </a:endParaRPr>
          </a:p>
          <a:p>
            <a:pPr indent="0" lvl="0" marL="0" rtl="0" algn="just">
              <a:spcBef>
                <a:spcPts val="600"/>
              </a:spcBef>
              <a:spcAft>
                <a:spcPts val="0"/>
              </a:spcAft>
              <a:buNone/>
            </a:pPr>
            <a:r>
              <a:rPr b="1" lang="es" sz="5000">
                <a:solidFill>
                  <a:srgbClr val="660000"/>
                </a:solidFill>
                <a:latin typeface="Caveat"/>
                <a:ea typeface="Caveat"/>
                <a:cs typeface="Caveat"/>
                <a:sym typeface="Caveat"/>
              </a:rPr>
              <a:t>Maintenant et ici</a:t>
            </a:r>
            <a:endParaRPr sz="5200">
              <a:solidFill>
                <a:srgbClr val="660000"/>
              </a:solidFill>
              <a:latin typeface="Caveat"/>
              <a:ea typeface="Caveat"/>
              <a:cs typeface="Caveat"/>
              <a:sym typeface="Caveat"/>
            </a:endParaRPr>
          </a:p>
          <a:p>
            <a:pPr indent="0" lvl="0" marL="0" rtl="0" algn="just">
              <a:spcBef>
                <a:spcPts val="600"/>
              </a:spcBef>
              <a:spcAft>
                <a:spcPts val="600"/>
              </a:spcAft>
              <a:buNone/>
            </a:pPr>
            <a:r>
              <a:t/>
            </a:r>
            <a:endParaRPr b="1" sz="5000">
              <a:solidFill>
                <a:srgbClr val="660000"/>
              </a:solidFill>
              <a:latin typeface="Caveat"/>
              <a:ea typeface="Caveat"/>
              <a:cs typeface="Caveat"/>
              <a:sym typeface="Caveat"/>
            </a:endParaRPr>
          </a:p>
        </p:txBody>
      </p:sp>
      <p:sp>
        <p:nvSpPr>
          <p:cNvPr id="83" name="Google Shape;83;p16"/>
          <p:cNvSpPr txBox="1"/>
          <p:nvPr/>
        </p:nvSpPr>
        <p:spPr>
          <a:xfrm>
            <a:off x="470100" y="1685925"/>
            <a:ext cx="6619800" cy="600000"/>
          </a:xfrm>
          <a:prstGeom prst="rect">
            <a:avLst/>
          </a:prstGeom>
          <a:solidFill>
            <a:srgbClr val="FF99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300">
                <a:solidFill>
                  <a:srgbClr val="741B47"/>
                </a:solidFill>
                <a:latin typeface="Nunito"/>
                <a:ea typeface="Nunito"/>
                <a:cs typeface="Nunito"/>
                <a:sym typeface="Nunito"/>
              </a:rPr>
              <a:t>5.- Qui suis-je avec Dieu ?</a:t>
            </a:r>
            <a:r>
              <a:rPr i="1" lang="es" sz="1200">
                <a:solidFill>
                  <a:schemeClr val="dk1"/>
                </a:solidFill>
                <a:latin typeface="Nunito"/>
                <a:ea typeface="Nunito"/>
                <a:cs typeface="Nunito"/>
                <a:sym typeface="Nunito"/>
              </a:rPr>
              <a:t> </a:t>
            </a:r>
            <a:r>
              <a:rPr b="1" lang="es" sz="1100">
                <a:solidFill>
                  <a:srgbClr val="741B47"/>
                </a:solidFill>
                <a:latin typeface="Nunito"/>
                <a:ea typeface="Nunito"/>
                <a:cs typeface="Nunito"/>
                <a:sym typeface="Nunito"/>
              </a:rPr>
              <a:t>(Septième étape : être conscient de notre identité personnelle)</a:t>
            </a:r>
            <a:endParaRPr i="1" sz="1100">
              <a:solidFill>
                <a:srgbClr val="741B47"/>
              </a:solidFill>
              <a:latin typeface="Nunito"/>
              <a:ea typeface="Nunito"/>
              <a:cs typeface="Nunito"/>
              <a:sym typeface="Nunito"/>
            </a:endParaRPr>
          </a:p>
          <a:p>
            <a:pPr indent="0" lvl="0" marL="1371600" rtl="0" algn="l">
              <a:spcBef>
                <a:spcPts val="0"/>
              </a:spcBef>
              <a:spcAft>
                <a:spcPts val="0"/>
              </a:spcAft>
              <a:buNone/>
            </a:pPr>
            <a:r>
              <a:rPr i="1" lang="es" sz="1100">
                <a:solidFill>
                  <a:srgbClr val="741B47"/>
                </a:solidFill>
                <a:latin typeface="Nunito"/>
                <a:ea typeface="Nunito"/>
                <a:cs typeface="Nunito"/>
                <a:sym typeface="Nunito"/>
              </a:rPr>
              <a:t>              </a:t>
            </a:r>
            <a:r>
              <a:rPr b="1" lang="es" sz="1100">
                <a:solidFill>
                  <a:srgbClr val="741B47"/>
                </a:solidFill>
                <a:latin typeface="Nunito"/>
                <a:ea typeface="Nunito"/>
                <a:cs typeface="Nunito"/>
                <a:sym typeface="Nunito"/>
              </a:rPr>
              <a:t>(Huitième étape : voir toutes choses à la lumière de leur but ultime)</a:t>
            </a:r>
            <a:endParaRPr b="1" sz="1100">
              <a:solidFill>
                <a:srgbClr val="741B47"/>
              </a:solidFill>
              <a:latin typeface="Nunito"/>
              <a:ea typeface="Nunito"/>
              <a:cs typeface="Nunito"/>
              <a:sym typeface="Nunito"/>
            </a:endParaRPr>
          </a:p>
          <a:p>
            <a:pPr indent="0" lvl="0" marL="1371600" rtl="0" algn="l">
              <a:spcBef>
                <a:spcPts val="600"/>
              </a:spcBef>
              <a:spcAft>
                <a:spcPts val="600"/>
              </a:spcAft>
              <a:buNone/>
            </a:pPr>
            <a:r>
              <a:t/>
            </a:r>
            <a:endParaRPr i="1" sz="1200">
              <a:solidFill>
                <a:schemeClr val="dk1"/>
              </a:solidFill>
              <a:latin typeface="Nunito"/>
              <a:ea typeface="Nunito"/>
              <a:cs typeface="Nunito"/>
              <a:sym typeface="Nunito"/>
            </a:endParaRPr>
          </a:p>
        </p:txBody>
      </p:sp>
      <p:sp>
        <p:nvSpPr>
          <p:cNvPr id="84" name="Google Shape;84;p16"/>
          <p:cNvSpPr txBox="1"/>
          <p:nvPr/>
        </p:nvSpPr>
        <p:spPr>
          <a:xfrm>
            <a:off x="466725" y="2543175"/>
            <a:ext cx="6686400" cy="3575700"/>
          </a:xfrm>
          <a:prstGeom prst="rect">
            <a:avLst/>
          </a:prstGeom>
          <a:solidFill>
            <a:srgbClr val="FFF2CC"/>
          </a:solidFill>
          <a:ln>
            <a:noFill/>
          </a:ln>
        </p:spPr>
        <p:txBody>
          <a:bodyPr anchorCtr="0" anchor="t" bIns="91425" lIns="91425" spcFirstLastPara="1" rIns="91425" wrap="square" tIns="91425">
            <a:noAutofit/>
          </a:bodyPr>
          <a:lstStyle/>
          <a:p>
            <a:pPr indent="0" lvl="0" marL="0" marR="139700" rtl="0" algn="just">
              <a:lnSpc>
                <a:spcPct val="100000"/>
              </a:lnSpc>
              <a:spcBef>
                <a:spcPts val="0"/>
              </a:spcBef>
              <a:spcAft>
                <a:spcPts val="0"/>
              </a:spcAft>
              <a:buClr>
                <a:schemeClr val="dk1"/>
              </a:buClr>
              <a:buSzPts val="1100"/>
              <a:buFont typeface="Arial"/>
              <a:buNone/>
            </a:pPr>
            <a:r>
              <a:rPr lang="es" sz="1200">
                <a:solidFill>
                  <a:srgbClr val="741B47"/>
                </a:solidFill>
                <a:latin typeface="Nunito"/>
                <a:ea typeface="Nunito"/>
                <a:cs typeface="Nunito"/>
                <a:sym typeface="Nunito"/>
              </a:rPr>
              <a:t>Si tu crois en Dieu, tu sais que tu n'es qu'avec Dieu. Pourquoi te cherches-tu parfois sans Lui ?</a:t>
            </a:r>
            <a:endParaRPr sz="1200">
              <a:solidFill>
                <a:srgbClr val="741B47"/>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741B47"/>
                </a:solidFill>
                <a:latin typeface="Nunito"/>
                <a:ea typeface="Nunito"/>
                <a:cs typeface="Nunito"/>
                <a:sym typeface="Nunito"/>
              </a:rPr>
              <a:t>Ce que tu peux faire, tu peux le faire pour Lui, pas pour toi-même. Pourquoi insistes-tu parfois pour faire les choses sans Lui ?</a:t>
            </a:r>
            <a:endParaRPr sz="1200">
              <a:solidFill>
                <a:srgbClr val="741B47"/>
              </a:solidFill>
              <a:latin typeface="Nunito"/>
              <a:ea typeface="Nunito"/>
              <a:cs typeface="Nunito"/>
              <a:sym typeface="Nunito"/>
            </a:endParaRPr>
          </a:p>
          <a:p>
            <a:pPr indent="0" lvl="0" marL="0" marR="139700" rtl="0" algn="just">
              <a:lnSpc>
                <a:spcPct val="100000"/>
              </a:lnSpc>
              <a:spcBef>
                <a:spcPts val="600"/>
              </a:spcBef>
              <a:spcAft>
                <a:spcPts val="0"/>
              </a:spcAft>
              <a:buClr>
                <a:schemeClr val="dk1"/>
              </a:buClr>
              <a:buSzPts val="1100"/>
              <a:buFont typeface="Arial"/>
              <a:buNone/>
            </a:pPr>
            <a:r>
              <a:rPr lang="es" sz="1200">
                <a:solidFill>
                  <a:srgbClr val="741B47"/>
                </a:solidFill>
                <a:latin typeface="Nunito"/>
                <a:ea typeface="Nunito"/>
                <a:cs typeface="Nunito"/>
                <a:sym typeface="Nunito"/>
              </a:rPr>
              <a:t>Et dans ces moments, dans cette situation qui t'angoisse ou t'inquiète, pourquoi insistes-tu parfois pour être fort sans Lui, pour chercher des stratégies ou des solutions sans Lui ?</a:t>
            </a:r>
            <a:endParaRPr sz="1200">
              <a:solidFill>
                <a:srgbClr val="741B47"/>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741B47"/>
                </a:solidFill>
                <a:latin typeface="Nunito"/>
                <a:ea typeface="Nunito"/>
                <a:cs typeface="Nunito"/>
                <a:sym typeface="Nunito"/>
              </a:rPr>
              <a:t>Qui es-tu ? En quoi crois-tu ?</a:t>
            </a:r>
            <a:endParaRPr sz="1200">
              <a:solidFill>
                <a:srgbClr val="741B47"/>
              </a:solidFill>
              <a:latin typeface="Nunito"/>
              <a:ea typeface="Nunito"/>
              <a:cs typeface="Nunito"/>
              <a:sym typeface="Nunito"/>
            </a:endParaRPr>
          </a:p>
          <a:p>
            <a:pPr indent="0" lvl="0" marL="0" rtl="0" algn="just">
              <a:lnSpc>
                <a:spcPct val="100000"/>
              </a:lnSpc>
              <a:spcBef>
                <a:spcPts val="600"/>
              </a:spcBef>
              <a:spcAft>
                <a:spcPts val="0"/>
              </a:spcAft>
              <a:buClr>
                <a:schemeClr val="dk1"/>
              </a:buClr>
              <a:buSzPts val="1100"/>
              <a:buFont typeface="Arial"/>
              <a:buNone/>
            </a:pPr>
            <a:r>
              <a:rPr lang="es" sz="1200">
                <a:solidFill>
                  <a:srgbClr val="741B47"/>
                </a:solidFill>
                <a:latin typeface="Nunito"/>
                <a:ea typeface="Nunito"/>
                <a:cs typeface="Nunito"/>
                <a:sym typeface="Nunito"/>
              </a:rPr>
              <a:t>Si tu crois que Dieu le Père te crée chaque jour, te protège chaque jour, blottisse-toi sur ses genoux et demande-lui tout ce dont tu as besoin en ce moment. Il t’ a donné un nom et t’a appelé. Quel est cet appel ? En quoi cet appel "complique" votre vie ? Qui saluez-vous chaque jour dans le miroir ?</a:t>
            </a:r>
            <a:endParaRPr sz="1200">
              <a:solidFill>
                <a:srgbClr val="741B47"/>
              </a:solidFill>
              <a:latin typeface="Nunito"/>
              <a:ea typeface="Nunito"/>
              <a:cs typeface="Nunito"/>
              <a:sym typeface="Nunito"/>
            </a:endParaRPr>
          </a:p>
          <a:p>
            <a:pPr indent="0" lvl="0" marL="0" marR="139700" rtl="0" algn="just">
              <a:lnSpc>
                <a:spcPct val="100000"/>
              </a:lnSpc>
              <a:spcBef>
                <a:spcPts val="600"/>
              </a:spcBef>
              <a:spcAft>
                <a:spcPts val="0"/>
              </a:spcAft>
              <a:buClr>
                <a:schemeClr val="dk1"/>
              </a:buClr>
              <a:buSzPts val="1100"/>
              <a:buFont typeface="Arial"/>
              <a:buNone/>
            </a:pPr>
            <a:r>
              <a:rPr lang="es" sz="1200">
                <a:solidFill>
                  <a:srgbClr val="741B47"/>
                </a:solidFill>
                <a:latin typeface="Nunito"/>
                <a:ea typeface="Nunito"/>
                <a:cs typeface="Nunito"/>
                <a:sym typeface="Nunito"/>
              </a:rPr>
              <a:t>Si tu crois que Dieu le Fils, Jésus, te veut pour construire le Royaume de la paix, de l'amour et de la justice, pourquoi es-tu si plein de bagages que tu oublies le chemin ?</a:t>
            </a:r>
            <a:endParaRPr sz="1200">
              <a:solidFill>
                <a:srgbClr val="741B47"/>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741B47"/>
                </a:solidFill>
                <a:latin typeface="Nunito"/>
                <a:ea typeface="Nunito"/>
                <a:cs typeface="Nunito"/>
                <a:sym typeface="Nunito"/>
              </a:rPr>
              <a:t>Si tu crois en Dieu le Saint-Esprit, tu sais comment c'est d'être une flûte qui est remplie du souffle de Dieu et qui sonne non pas par hasard, mais parce que Dieu t'a choisi pour une mission et que tu t'es laissé choisir. Tu te souviens?</a:t>
            </a:r>
            <a:endParaRPr sz="1200">
              <a:solidFill>
                <a:srgbClr val="741B47"/>
              </a:solidFill>
              <a:latin typeface="Nunito"/>
              <a:ea typeface="Nunito"/>
              <a:cs typeface="Nunito"/>
              <a:sym typeface="Nunito"/>
            </a:endParaRPr>
          </a:p>
          <a:p>
            <a:pPr indent="0" lvl="0" marL="0" rtl="0" algn="just">
              <a:lnSpc>
                <a:spcPct val="100000"/>
              </a:lnSpc>
              <a:spcBef>
                <a:spcPts val="0"/>
              </a:spcBef>
              <a:spcAft>
                <a:spcPts val="600"/>
              </a:spcAft>
              <a:buNone/>
            </a:pPr>
            <a:r>
              <a:t/>
            </a:r>
            <a:endParaRPr sz="1200">
              <a:solidFill>
                <a:srgbClr val="741B47"/>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