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308" r:id="rId3"/>
    <p:sldId id="259" r:id="rId4"/>
    <p:sldId id="279" r:id="rId5"/>
    <p:sldId id="265" r:id="rId6"/>
    <p:sldId id="260" r:id="rId7"/>
    <p:sldId id="280" r:id="rId8"/>
    <p:sldId id="261" r:id="rId9"/>
    <p:sldId id="311" r:id="rId10"/>
    <p:sldId id="266" r:id="rId11"/>
    <p:sldId id="267" r:id="rId12"/>
    <p:sldId id="282" r:id="rId13"/>
    <p:sldId id="290" r:id="rId14"/>
    <p:sldId id="284" r:id="rId15"/>
    <p:sldId id="286" r:id="rId16"/>
    <p:sldId id="269" r:id="rId17"/>
    <p:sldId id="288" r:id="rId18"/>
    <p:sldId id="306" r:id="rId19"/>
    <p:sldId id="272" r:id="rId20"/>
    <p:sldId id="302" r:id="rId21"/>
    <p:sldId id="292" r:id="rId22"/>
    <p:sldId id="275" r:id="rId23"/>
    <p:sldId id="276" r:id="rId24"/>
    <p:sldId id="277" r:id="rId25"/>
    <p:sldId id="293" r:id="rId26"/>
    <p:sldId id="278" r:id="rId27"/>
    <p:sldId id="301" r:id="rId28"/>
    <p:sldId id="295" r:id="rId29"/>
    <p:sldId id="296" r:id="rId30"/>
    <p:sldId id="297" r:id="rId31"/>
    <p:sldId id="298" r:id="rId32"/>
    <p:sldId id="299" r:id="rId33"/>
    <p:sldId id="310" r:id="rId34"/>
    <p:sldId id="303" r:id="rId35"/>
    <p:sldId id="305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922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DF521-1370-4B59-A2FA-CCB399AD85D0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57DEB-35DF-4787-912C-CAB098427A24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7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D3504-A128-4FAE-80D5-5F6DF85E3A65}" type="slidenum">
              <a:rPr lang="fr-FR"/>
              <a:pPr/>
              <a:t>14</a:t>
            </a:fld>
            <a:endParaRPr lang="fr-FR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19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9F0E8-3BA8-40D0-8B3E-F3D4D753ED46}" type="slidenum">
              <a:rPr lang="fr-FR"/>
              <a:pPr/>
              <a:t>17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7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9F0E8-3BA8-40D0-8B3E-F3D4D753ED46}" type="slidenum">
              <a:rPr lang="fr-FR"/>
              <a:pPr/>
              <a:t>18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59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16FD9E-8352-47FE-9A90-9B45E7769C79}" type="datetimeFigureOut">
              <a:rPr lang="fr-FR" smtClean="0"/>
              <a:pPr/>
              <a:t>15/04/2020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hyperlink" Target="http://fr.academic.ru/pictures/frwiki/82/Rennes_-_%C3%A9glise_Saint-Sauveur_-_vierge_%C3%A0_l'enfant_-_200807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intlaurentsursevre.fr/web/upload_img/images_patrimoine_historique/basilique/ciborium.jpg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hyperlink" Target="http://www.google.fr/imgres?imgurl=http://montfort-jp2.com/images/web/P1000139.jpg&amp;imgrefurl=http://montfort-jp2.com/fr_FR/qui.html&amp;usg=__lD5K5FxBgRrnDrbeUjxRIzad2Qg=&amp;h=536&amp;w=859&amp;sz=230&amp;hl=fr&amp;start=49&amp;itbs=1&amp;tbnid=JdAqj6Z6TdXl8M:&amp;tbnh=90&amp;tbnw=145&amp;prev=/images?q=saint+laurent+sur+s%C3%A8vre&amp;start=40&amp;hl=fr&amp;sa=N&amp;gbv=2&amp;ndsp=20&amp;tbs=isch:1" TargetMode="External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intlaurentsursevre.fr/web/upload_img/images_patrimoine_historique/basilique/ciborium.jp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www.google.fr/imgres?imgurl=http://montfort-jp2.com/images/web/P1000139.jpg&amp;imgrefurl=http://montfort-jp2.com/fr_FR/qui.html&amp;usg=__lD5K5FxBgRrnDrbeUjxRIzad2Qg=&amp;h=536&amp;w=859&amp;sz=230&amp;hl=fr&amp;start=49&amp;itbs=1&amp;tbnid=JdAqj6Z6TdXl8M:&amp;tbnh=90&amp;tbnw=145&amp;prev=/images?q=saint+laurent+sur+s%C3%A8vre&amp;start=40&amp;hl=fr&amp;sa=N&amp;gbv=2&amp;ndsp=20&amp;tbs=isch:1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hyperlink" Target="http://www.google.fr/imgres?imgurl=http://www.helmo.be/esas/mapage/images/1_5_salpetriere.jpg&amp;imgrefurl=http://www.helmo.be/esas/mapage/dossiers/hopigene.html&amp;usg=__zIKAd69q_2q4l1PlDWQJNP_lGR0=&amp;h=325&amp;w=466&amp;sz=58&amp;hl=fr&amp;start=16&amp;zoom=1&amp;itbs=1&amp;tbnid=A8-kptQ7YOoSuM:&amp;tbnh=89&amp;tbnw=128&amp;prev=/images?q=Louis+XIV+h%C3%B4pitaux+g%C3%A9n%C3%A9raux&amp;hl=fr&amp;sa=G&amp;gbv=2&amp;tbs=isch: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85720" y="714356"/>
            <a:ext cx="8501122" cy="5500726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 smtClean="0"/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Saint</a:t>
            </a: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LOUIS - MARIE GRIGNION</a:t>
            </a: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 DE MONTFORT</a:t>
            </a:r>
          </a:p>
          <a:p>
            <a:pPr algn="ctr"/>
            <a:endParaRPr lang="fr-FR" sz="2000" b="1" dirty="0" smtClean="0">
              <a:solidFill>
                <a:srgbClr val="002060"/>
              </a:solidFill>
            </a:endParaRP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QUI ES-TU ? </a:t>
            </a:r>
            <a:endParaRPr lang="fr-FR" b="1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14388"/>
            <a:ext cx="2052289" cy="315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53135"/>
            <a:ext cx="2642322" cy="1983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836904" cy="213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e Bois-Marqu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510110"/>
            <a:ext cx="5643570" cy="384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14282" y="214290"/>
            <a:ext cx="339035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</a:rPr>
              <a:t>1673-1685 </a:t>
            </a:r>
          </a:p>
          <a:p>
            <a:r>
              <a:rPr lang="fr-FR" sz="4000" b="1" dirty="0" smtClean="0"/>
              <a:t>En famille </a:t>
            </a:r>
          </a:p>
          <a:p>
            <a:r>
              <a:rPr lang="fr-FR" sz="4000" b="1" dirty="0" smtClean="0"/>
              <a:t>à Montfort</a:t>
            </a:r>
          </a:p>
          <a:p>
            <a:r>
              <a:rPr lang="fr-FR" sz="4000" b="1" dirty="0" smtClean="0"/>
              <a:t>et à </a:t>
            </a:r>
            <a:r>
              <a:rPr lang="fr-FR" sz="4000" b="1" dirty="0" err="1" smtClean="0"/>
              <a:t>Iffendic</a:t>
            </a:r>
            <a:endParaRPr lang="fr-FR" sz="4000" b="1" dirty="0" smtClean="0"/>
          </a:p>
          <a:p>
            <a:r>
              <a:rPr lang="fr-FR" sz="4000" b="1" dirty="0" smtClean="0"/>
              <a:t>jusqu’à 12 ans</a:t>
            </a:r>
            <a:endParaRPr lang="fr-FR" sz="4000" b="1" dirty="0"/>
          </a:p>
        </p:txBody>
      </p:sp>
      <p:pic>
        <p:nvPicPr>
          <p:cNvPr id="34820" name="Picture 4" descr="Montfort et sa jeune soe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36382"/>
            <a:ext cx="3357586" cy="220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ollège Saint-Thom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21429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Monotype Corsiva" pitchFamily="66" charset="0"/>
              </a:rPr>
              <a:t>1685 – 1693 </a:t>
            </a:r>
            <a:r>
              <a:rPr lang="fr-FR" sz="4400" b="1" dirty="0" smtClean="0">
                <a:latin typeface="Monotype Corsiva" pitchFamily="66" charset="0"/>
              </a:rPr>
              <a:t>( 12 – 20 ans )</a:t>
            </a:r>
          </a:p>
          <a:p>
            <a:pPr algn="ctr"/>
            <a:r>
              <a:rPr lang="fr-FR" sz="4400" b="1" dirty="0" smtClean="0">
                <a:latin typeface="Monotype Corsiva" pitchFamily="66" charset="0"/>
              </a:rPr>
              <a:t>Etudes au Collège  Jésuite Thomas Becket </a:t>
            </a:r>
          </a:p>
          <a:p>
            <a:pPr algn="ctr"/>
            <a:r>
              <a:rPr lang="fr-FR" sz="4400" b="1" dirty="0" smtClean="0">
                <a:latin typeface="Monotype Corsiva" pitchFamily="66" charset="0"/>
              </a:rPr>
              <a:t>à Rennes</a:t>
            </a:r>
            <a:endParaRPr lang="fr-FR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4" name="Picture 14" descr="http://fr.academic.ru/pictures/frwiki/49/180px-Rennes_-_%C3%A9glise_Saint-Sauveur_-_vierge_%C3%A0_l%27enfant_-_2008070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642918"/>
            <a:ext cx="3159446" cy="465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0" name="Picture 20" descr="http://www.ephphata.net/images-grignion/louis-marie-grignon-img016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857884" y="214290"/>
            <a:ext cx="3653126" cy="33975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pic>
        <p:nvPicPr>
          <p:cNvPr id="71701" name="Picture 21" descr="C:\Users\mauriceherault85\Documents\Montfort\Iconographie Montfort\louis-marie-grignon-img019[1]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-428660" y="3857628"/>
            <a:ext cx="414340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pic>
        <p:nvPicPr>
          <p:cNvPr id="71702" name="Picture 22" descr="C:\Users\mauriceherault85\Documents\Montfort\Iconographie Montfort\louis-marie-grignon-img020[1]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786446" y="3071810"/>
            <a:ext cx="3840219" cy="335001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286116" y="4214818"/>
            <a:ext cx="3000396" cy="286232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 Black" pitchFamily="34" charset="0"/>
              </a:rPr>
              <a:t>Rencontre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de prêtres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et missionnaires</a:t>
            </a: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Accompagnement spirituel</a:t>
            </a: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Confiance totale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en Marie</a:t>
            </a:r>
          </a:p>
        </p:txBody>
      </p:sp>
      <p:pic>
        <p:nvPicPr>
          <p:cNvPr id="74754" name="Picture 2" descr="http://www.ephphata.net/images-grignion/louis-marie-grignon-img037.jpg"/>
          <p:cNvPicPr>
            <a:picLocks noChangeAspect="1" noChangeArrowheads="1"/>
          </p:cNvPicPr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-428660" y="571480"/>
            <a:ext cx="4372647" cy="335758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sp>
        <p:nvSpPr>
          <p:cNvPr id="9" name="Ellipse 8"/>
          <p:cNvSpPr/>
          <p:nvPr/>
        </p:nvSpPr>
        <p:spPr>
          <a:xfrm>
            <a:off x="285720" y="2714620"/>
            <a:ext cx="2857520" cy="1571636"/>
          </a:xfrm>
          <a:prstGeom prst="ellipse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Etudes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Arts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Amitiés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286512" y="2357430"/>
            <a:ext cx="2857488" cy="1500198"/>
          </a:xfrm>
          <a:prstGeom prst="ellipse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latin typeface="Arial Black" pitchFamily="34" charset="0"/>
            </a:endParaRPr>
          </a:p>
          <a:p>
            <a:pPr algn="ctr"/>
            <a:r>
              <a:rPr lang="fr-FR" sz="2400" dirty="0" smtClean="0">
                <a:latin typeface="Arial Black" pitchFamily="34" charset="0"/>
              </a:rPr>
              <a:t>attention aux pauvres</a:t>
            </a:r>
          </a:p>
          <a:p>
            <a:pPr algn="ctr"/>
            <a:endParaRPr lang="fr-FR" sz="2400" dirty="0">
              <a:latin typeface="Arial Black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571736" y="0"/>
            <a:ext cx="4643470" cy="7858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rial Black" pitchFamily="34" charset="0"/>
              </a:rPr>
              <a:t>Etudiant à Rennes</a:t>
            </a:r>
          </a:p>
          <a:p>
            <a:pPr algn="ctr"/>
            <a:r>
              <a:rPr lang="fr-FR" dirty="0" smtClean="0">
                <a:latin typeface="Arial Black" pitchFamily="34" charset="0"/>
              </a:rPr>
              <a:t>Sa vocation s’affermit.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dirty="0" smtClean="0"/>
          </a:p>
          <a:p>
            <a:pPr algn="ctr"/>
            <a:r>
              <a:rPr lang="fr-FR" sz="4800" b="1" dirty="0" smtClean="0"/>
              <a:t>1693 – 1700 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(20 – 27 ans)</a:t>
            </a:r>
          </a:p>
          <a:p>
            <a:pPr algn="ctr"/>
            <a:endParaRPr lang="fr-FR" sz="3600" b="1" dirty="0" smtClean="0"/>
          </a:p>
          <a:p>
            <a:pPr algn="ctr"/>
            <a:r>
              <a:rPr lang="fr-FR" sz="3600" b="1" dirty="0" smtClean="0"/>
              <a:t>Louis </a:t>
            </a:r>
            <a:r>
              <a:rPr lang="fr-FR" sz="3600" b="1" dirty="0" err="1" smtClean="0"/>
              <a:t>Grignion</a:t>
            </a:r>
            <a:r>
              <a:rPr lang="fr-FR" sz="3600" b="1" dirty="0" smtClean="0"/>
              <a:t> quitte </a:t>
            </a:r>
            <a:r>
              <a:rPr lang="fr-FR" sz="3600" b="1" dirty="0" smtClean="0">
                <a:solidFill>
                  <a:srgbClr val="FF0000"/>
                </a:solidFill>
              </a:rPr>
              <a:t>Rennes</a:t>
            </a:r>
            <a:r>
              <a:rPr lang="fr-FR" sz="3600" b="1" dirty="0" smtClean="0"/>
              <a:t> </a:t>
            </a:r>
          </a:p>
          <a:p>
            <a:pPr algn="ctr"/>
            <a:endParaRPr lang="fr-FR" sz="3600" b="1" dirty="0" smtClean="0"/>
          </a:p>
          <a:p>
            <a:pPr algn="ctr"/>
            <a:r>
              <a:rPr lang="fr-FR" sz="3600" b="1" dirty="0" smtClean="0"/>
              <a:t> pour entrer </a:t>
            </a:r>
          </a:p>
          <a:p>
            <a:pPr algn="ctr"/>
            <a:r>
              <a:rPr lang="fr-FR" sz="4800" b="1" dirty="0" smtClean="0"/>
              <a:t>au séminaire </a:t>
            </a:r>
          </a:p>
          <a:p>
            <a:pPr algn="ctr"/>
            <a:r>
              <a:rPr lang="fr-FR" sz="4800" b="1" dirty="0" err="1" smtClean="0"/>
              <a:t>Saint-Sulpice</a:t>
            </a:r>
            <a:r>
              <a:rPr lang="fr-FR" sz="3600" b="1" dirty="0" smtClean="0"/>
              <a:t> </a:t>
            </a:r>
          </a:p>
          <a:p>
            <a:pPr algn="ctr"/>
            <a:r>
              <a:rPr lang="fr-FR" sz="3600" b="1" dirty="0" smtClean="0"/>
              <a:t>à </a:t>
            </a:r>
            <a:r>
              <a:rPr lang="fr-FR" sz="4400" b="1" dirty="0" smtClean="0">
                <a:solidFill>
                  <a:srgbClr val="FF0000"/>
                </a:solidFill>
              </a:rPr>
              <a:t>Paris </a:t>
            </a:r>
          </a:p>
          <a:p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76300" y="5759450"/>
            <a:ext cx="75469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9633" name="Picture 1" descr="C:\Users\mauriceherault85\Documents\Montfort\Iconographie Montfort\louis-marie-grignon-img025[1]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lum bright="30000" contrast="40000"/>
          </a:blip>
          <a:srcRect/>
          <a:stretch>
            <a:fillRect/>
          </a:stretch>
        </p:blipFill>
        <p:spPr bwMode="auto">
          <a:xfrm>
            <a:off x="571472" y="428604"/>
            <a:ext cx="257174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2" descr="C:\Users\mauriceherault85\Documents\Montfort\Iconographie Montfort\louis-marie-grignon-img026[1]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lum bright="10000" contrast="40000"/>
          </a:blip>
          <a:srcRect/>
          <a:stretch>
            <a:fillRect/>
          </a:stretch>
        </p:blipFill>
        <p:spPr bwMode="auto">
          <a:xfrm>
            <a:off x="6500826" y="0"/>
            <a:ext cx="2643174" cy="264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0" y="3500438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Pont de Cesson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Il part, quitte sa famille, 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pour le séminaire Saint Sulpice à Paris.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Il donne son argent, 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échange son habit avec celui d’un pauvre.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Le voilà libre,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Dans la confiance totale à Dieu.</a:t>
            </a:r>
            <a:endParaRPr lang="fr-FR" sz="28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45" y="428170"/>
            <a:ext cx="2901131" cy="1926871"/>
          </a:xfrm>
          <a:prstGeom prst="rect">
            <a:avLst/>
          </a:prstGeom>
        </p:spPr>
      </p:pic>
      <p:pic>
        <p:nvPicPr>
          <p:cNvPr id="49154" name="Picture 2" descr="C:\Users\mauriceherault85\Documents\Montfort\Iconographie Montfort\Montfort\DSC01316( Montfort enseigne) [Résolution de l'écran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857232"/>
            <a:ext cx="3681427" cy="566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309938" y="2219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53250" name="Picture 2" descr="msotw9_temp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143472" y="0"/>
            <a:ext cx="4000528" cy="369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lipse 4"/>
          <p:cNvSpPr/>
          <p:nvPr/>
        </p:nvSpPr>
        <p:spPr>
          <a:xfrm>
            <a:off x="4233262" y="-74934"/>
            <a:ext cx="2571768" cy="1142984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fr-FR" sz="2000" dirty="0" smtClean="0">
                <a:latin typeface="Arial Black" pitchFamily="34" charset="0"/>
                <a:cs typeface="Aharoni" pitchFamily="2" charset="-79"/>
              </a:rPr>
              <a:t>Ordination</a:t>
            </a:r>
          </a:p>
          <a:p>
            <a:pPr algn="ctr"/>
            <a:r>
              <a:rPr lang="fr-FR" sz="2000" b="1" dirty="0" smtClean="0">
                <a:latin typeface="Arial Black" pitchFamily="34" charset="0"/>
              </a:rPr>
              <a:t>5 juin 1700</a:t>
            </a:r>
            <a:endParaRPr lang="fr-FR" sz="20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fr-FR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682" name="Picture 2" descr="http://www.ephphata.net/images-grignion/louis-marie-grignon-img030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79894" y="2402688"/>
            <a:ext cx="4420098" cy="439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://www.ephphata.net/images-grignion/louis-marie-grignon-img040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0" y="71446"/>
            <a:ext cx="2352645" cy="235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http://www.ephphata.net/images-grignion/louis-marie-grignon-img039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2857488" y="3929066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lipse 6"/>
          <p:cNvSpPr/>
          <p:nvPr/>
        </p:nvSpPr>
        <p:spPr>
          <a:xfrm>
            <a:off x="428596" y="5572140"/>
            <a:ext cx="3714776" cy="914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Des études sérieuses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14942" y="6150114"/>
            <a:ext cx="3929058" cy="707886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 Black" pitchFamily="34" charset="0"/>
              </a:rPr>
              <a:t>Catéchisme aux enfants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du quartier St Sulpice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154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260648"/>
            <a:ext cx="857256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4000" dirty="0" smtClean="0">
                <a:latin typeface="Arial Black" pitchFamily="34" charset="0"/>
              </a:rPr>
              <a:t>1700 – 1706   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( 27 – 33 ans )</a:t>
            </a:r>
          </a:p>
          <a:p>
            <a:r>
              <a:rPr lang="fr-FR" sz="3200" dirty="0" smtClean="0">
                <a:latin typeface="Arial Black" pitchFamily="34" charset="0"/>
              </a:rPr>
              <a:t>Premières expériences apostoliques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Auprès des pauvres (Poitiers…</a:t>
            </a:r>
          </a:p>
          <a:p>
            <a:r>
              <a:rPr lang="fr-FR" sz="3200" dirty="0" smtClean="0">
                <a:latin typeface="Arial Black" pitchFamily="34" charset="0"/>
              </a:rPr>
              <a:t>Missions paroissiales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Incompréhensions, rejets…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1703-1704 rue du Pot de fer à Paris</a:t>
            </a:r>
          </a:p>
          <a:p>
            <a:r>
              <a:rPr lang="fr-FR" sz="3200" dirty="0" smtClean="0">
                <a:latin typeface="Arial Black" pitchFamily="34" charset="0"/>
              </a:rPr>
              <a:t>moment d’épreuve spirituelle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895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95613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7173" name="Picture 5" descr="msotw9_temp0"/>
          <p:cNvPicPr>
            <a:picLocks noChangeAspect="1" noChangeArrowheads="1"/>
          </p:cNvPicPr>
          <p:nvPr/>
        </p:nvPicPr>
        <p:blipFill>
          <a:blip r:embed="rId3"/>
          <a:srcRect t="23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67544" y="123644"/>
            <a:ext cx="3857652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Black" pitchFamily="34" charset="0"/>
              </a:rPr>
              <a:t>Hôpital général de Poitiers</a:t>
            </a:r>
          </a:p>
          <a:p>
            <a:pPr algn="ctr"/>
            <a:r>
              <a:rPr lang="fr-FR" dirty="0" smtClean="0">
                <a:latin typeface="Arial Black" pitchFamily="34" charset="0"/>
              </a:rPr>
              <a:t>Au service des pauvres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45758" y="5214382"/>
            <a:ext cx="5572164" cy="1428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Le pauvre :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une vive image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 de Jésus-Christ</a:t>
            </a:r>
            <a:endParaRPr lang="fr-F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895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95613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436508" y="0"/>
            <a:ext cx="4709185" cy="681725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Eté 1706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Rome,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rencontre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le Pape Clément XI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Confirmé dans sa mission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en France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avec le titre de :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itchFamily="34" charset="0"/>
              </a:rPr>
              <a:t>« Missionnaire Apostolique »</a:t>
            </a:r>
          </a:p>
          <a:p>
            <a:pPr algn="ctr"/>
            <a:endParaRPr lang="fr-FR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Une vie à la manière des Apôtres</a:t>
            </a:r>
          </a:p>
          <a:p>
            <a:pPr algn="ctr"/>
            <a:endParaRPr lang="fr-FR" sz="9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" y="0"/>
            <a:ext cx="44126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" y="332656"/>
            <a:ext cx="4720616" cy="63022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23728" y="0"/>
            <a:ext cx="702027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 smtClean="0">
                <a:latin typeface="Arial Black" pitchFamily="34" charset="0"/>
              </a:rPr>
              <a:t>1706 – 1716 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( 33 – 43 ans)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Missionnaire apostolique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Missions, retraites…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Divers diocèses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Rennes, Saint Malo, Saint Brieuc, Nantes, Luçon, Saintes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et surtout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La Rochelle</a:t>
            </a:r>
          </a:p>
          <a:p>
            <a:endParaRPr lang="fr-FR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http://www.villagesdefrance.free.fr/dept/dept_images/ph85_stlaurentsurse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uriceherault85\Documents\Montfort\Iconographie Montfort\J1QCCAS2URB8CAOWLGFDCAQKY4SRCAZJRK97CAJ53NK1CAP1QULKCAACZ9Q6CASZ3B4RCAO5CD06CAY94Y8PCA8PTEU8CA9UYR1SCAQ626SWCAVNVFB0CABEKVT2CA8I4DNTCAGWXOK9CAWYH9Y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00570"/>
            <a:ext cx="15646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t2.gstatic.com/images?q=tbn:JdAqj6Z6TdXl8M:http://montfort-jp2.com/images/web/P1000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428892" cy="15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www.saintlaurentsursevre.fr/web/upload_img/images_optimisees/ciborium_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71942"/>
            <a:ext cx="23695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2928926" y="3429000"/>
            <a:ext cx="2571750" cy="121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0000"/>
                </a:solidFill>
                <a:latin typeface="Arial Black" pitchFamily="34" charset="0"/>
              </a:rPr>
              <a:t>Saint L.M. </a:t>
            </a:r>
            <a:r>
              <a:rPr lang="fr-FR" dirty="0" err="1">
                <a:solidFill>
                  <a:srgbClr val="FF0000"/>
                </a:solidFill>
                <a:latin typeface="Arial Black" pitchFamily="34" charset="0"/>
              </a:rPr>
              <a:t>Grignion</a:t>
            </a:r>
            <a:r>
              <a:rPr lang="fr-FR" dirty="0">
                <a:solidFill>
                  <a:srgbClr val="FF0000"/>
                </a:solidFill>
                <a:latin typeface="Arial Black" pitchFamily="34" charset="0"/>
              </a:rPr>
              <a:t> de Montfort</a:t>
            </a:r>
          </a:p>
          <a:p>
            <a:pPr algn="ctr">
              <a:defRPr/>
            </a:pPr>
            <a:r>
              <a:rPr lang="fr-FR" dirty="0">
                <a:solidFill>
                  <a:srgbClr val="FF0000"/>
                </a:solidFill>
                <a:latin typeface="Arial Black" pitchFamily="34" charset="0"/>
              </a:rPr>
              <a:t>1673 - 1716</a:t>
            </a:r>
          </a:p>
        </p:txBody>
      </p:sp>
      <p:pic>
        <p:nvPicPr>
          <p:cNvPr id="5128" name="Picture 8" descr="C:\Users\mauriceherault85\Documents\Montfort\Iconographie Montfort\imagesCAOAUM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1500174"/>
            <a:ext cx="154781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http://www.maisonmarielouise.org/img_uploads/r_35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1428736"/>
            <a:ext cx="1500198" cy="197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llipse 10"/>
          <p:cNvSpPr/>
          <p:nvPr/>
        </p:nvSpPr>
        <p:spPr>
          <a:xfrm>
            <a:off x="0" y="285728"/>
            <a:ext cx="5429250" cy="1143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Bienheureuse</a:t>
            </a:r>
          </a:p>
          <a:p>
            <a:pPr algn="ctr">
              <a:defRPr/>
            </a:pP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Marie Louise de Jésus</a:t>
            </a:r>
          </a:p>
          <a:p>
            <a:pPr algn="ctr">
              <a:defRPr/>
            </a:pP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Première Fille de la Sagesse</a:t>
            </a:r>
          </a:p>
          <a:p>
            <a:pPr algn="ctr">
              <a:defRPr/>
            </a:pP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1684-1759</a:t>
            </a:r>
          </a:p>
        </p:txBody>
      </p:sp>
      <p:sp>
        <p:nvSpPr>
          <p:cNvPr id="12" name="Ellipse 11"/>
          <p:cNvSpPr/>
          <p:nvPr/>
        </p:nvSpPr>
        <p:spPr>
          <a:xfrm>
            <a:off x="6429388" y="214290"/>
            <a:ext cx="2500313" cy="1143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Black" pitchFamily="34" charset="0"/>
              </a:rPr>
              <a:t>Père Gabriel </a:t>
            </a:r>
            <a:r>
              <a:rPr lang="fr-FR" dirty="0" err="1">
                <a:solidFill>
                  <a:srgbClr val="FFFF00"/>
                </a:solidFill>
                <a:latin typeface="Arial Black" pitchFamily="34" charset="0"/>
              </a:rPr>
              <a:t>Deshayes</a:t>
            </a:r>
            <a:endParaRPr lang="fr-FR" dirty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Black" pitchFamily="34" charset="0"/>
              </a:rPr>
              <a:t>1767-1841</a:t>
            </a:r>
          </a:p>
        </p:txBody>
      </p:sp>
      <p:pic>
        <p:nvPicPr>
          <p:cNvPr id="5131" name="Picture 1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46" y="3925099"/>
            <a:ext cx="1426830" cy="29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uriceherault85\Documents\Montfort\Iconographie Montfort\louis-marie-grignon-img138[1]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4786314" y="3308448"/>
            <a:ext cx="4357686" cy="354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mauriceherault85\Documents\Montfort\Iconographie Montfort\louis-marie-grignon-img150[1]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485775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mauriceherault85\Documents\Montfort\Iconographie Montfort\louis-marie-grignon-img156[1]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0" y="3317704"/>
            <a:ext cx="4857720" cy="354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20" y="-1"/>
            <a:ext cx="4264388" cy="338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90674"/>
            <a:ext cx="25431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http://www.villagesdefrance.free.fr/dept/dept_images/ph85_stlaurentsurse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5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uriceherault85\Documents\Montfort\Iconographie Montfort\J1QCCAS2URB8CAOWLGFDCAQKY4SRCAZJRK97CAJ53NK1CAP1QULKCAACZ9Q6CASZ3B4RCAO5CD06CAY94Y8PCA8PTEU8CA9UYR1SCAQ626SWCAVNVFB0CABEKVT2CA8I4DNTCAGWXOK9CAWYH9Y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00570"/>
            <a:ext cx="15646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t2.gstatic.com/images?q=tbn:JdAqj6Z6TdXl8M:http://montfort-jp2.com/images/web/P1000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428892" cy="15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www.saintlaurentsursevre.fr/web/upload_img/images_optimisees/ciborium_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71942"/>
            <a:ext cx="23695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1142976" y="0"/>
            <a:ext cx="7072362" cy="20002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28 avril 1716</a:t>
            </a:r>
          </a:p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Il meurt, à 43 ans,</a:t>
            </a:r>
          </a:p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au cours de la mission </a:t>
            </a:r>
          </a:p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de Saint Laurent-sur-Sèvre </a:t>
            </a:r>
          </a:p>
          <a:p>
            <a:pPr algn="ctr">
              <a:defRPr/>
            </a:pPr>
            <a:r>
              <a:rPr lang="fr-FR" i="1" dirty="0" smtClean="0">
                <a:solidFill>
                  <a:srgbClr val="002060"/>
                </a:solidFill>
                <a:latin typeface="Arial Black" pitchFamily="34" charset="0"/>
              </a:rPr>
              <a:t>(diocèse de la Rochelle) </a:t>
            </a:r>
            <a:endParaRPr lang="fr-FR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131" name="Picture 1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3925099"/>
            <a:ext cx="1426830" cy="29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00100" y="1500174"/>
            <a:ext cx="703352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4400" dirty="0" smtClean="0">
              <a:latin typeface="Arial Black" pitchFamily="34" charset="0"/>
            </a:endParaRPr>
          </a:p>
          <a:p>
            <a:pPr algn="ctr"/>
            <a:r>
              <a:rPr lang="fr-FR" sz="4400" dirty="0" smtClean="0">
                <a:solidFill>
                  <a:srgbClr val="FF0000"/>
                </a:solidFill>
                <a:latin typeface="Arial Black" pitchFamily="34" charset="0"/>
              </a:rPr>
              <a:t>Quelques jalons </a:t>
            </a:r>
          </a:p>
          <a:p>
            <a:pPr algn="ctr"/>
            <a:r>
              <a:rPr lang="fr-FR" sz="4400" dirty="0" smtClean="0">
                <a:solidFill>
                  <a:srgbClr val="FF0000"/>
                </a:solidFill>
                <a:latin typeface="Arial Black" pitchFamily="34" charset="0"/>
              </a:rPr>
              <a:t>pour une approche</a:t>
            </a:r>
          </a:p>
          <a:p>
            <a:pPr algn="ctr"/>
            <a:r>
              <a:rPr lang="fr-FR" sz="4400" dirty="0" smtClean="0">
                <a:solidFill>
                  <a:srgbClr val="FF0000"/>
                </a:solidFill>
                <a:latin typeface="Arial Black" pitchFamily="34" charset="0"/>
              </a:rPr>
              <a:t>de St L.M. de Montfort</a:t>
            </a:r>
          </a:p>
          <a:p>
            <a:endParaRPr lang="fr-FR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mauriceherault85\Documents\Montfort\Iconographie Montfort\KB8QCAN8HXSRCA548Y66CAO2CD5JCAHAAF9WCAUGU8O0CA6GQBJPCA40FOTKCA4FS9YKCAGYDGQ1CAWKA0UDCAV5LDILCA3TEWS0CA2SJH6KCAUPA2OGCA9SX42RCARW9I9BCAP4U3DJCAEM91X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429132"/>
            <a:ext cx="2643174" cy="1585905"/>
          </a:xfrm>
          <a:prstGeom prst="rect">
            <a:avLst/>
          </a:prstGeom>
          <a:noFill/>
        </p:spPr>
      </p:pic>
      <p:pic>
        <p:nvPicPr>
          <p:cNvPr id="6" name="Picture 3" descr="C:\Users\mauriceherault85\Documents\Montfort\Iconographie Montfort\mariegrigno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000240"/>
            <a:ext cx="1667903" cy="2285992"/>
          </a:xfrm>
          <a:prstGeom prst="rect">
            <a:avLst/>
          </a:prstGeom>
          <a:noFill/>
        </p:spPr>
      </p:pic>
      <p:pic>
        <p:nvPicPr>
          <p:cNvPr id="8" name="Picture 2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019620"/>
            <a:ext cx="1785950" cy="3118472"/>
          </a:xfrm>
          <a:prstGeom prst="rect">
            <a:avLst/>
          </a:prstGeom>
          <a:noFill/>
        </p:spPr>
      </p:pic>
      <p:pic>
        <p:nvPicPr>
          <p:cNvPr id="9" name="Picture 4" descr="C:\Users\mauriceherault85\Documents\Montfort\Iconographie Montfort\80I6CA4IJIGNCAO5EC1QCATQQVFDCA0ZMNPFCAV0CRM8CA1G79JHCAXJMIDZCAD1GSW7CAIVHYKOCAF7IC0ECA3KJ0MHCAK2YHB6CACG4QB7CA762OBTCAEJBPOMCA54HN9QCAG1Q73WCAL3W0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554"/>
            <a:ext cx="2071670" cy="2786083"/>
          </a:xfrm>
          <a:prstGeom prst="rect">
            <a:avLst/>
          </a:prstGeom>
          <a:noFill/>
        </p:spPr>
      </p:pic>
      <p:pic>
        <p:nvPicPr>
          <p:cNvPr id="4" name="Picture 4" descr="http://montfortlucknow.org/images/prospectus_prayer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lum bright="20000" contrast="40000"/>
          </a:blip>
          <a:srcRect/>
          <a:stretch>
            <a:fillRect/>
          </a:stretch>
        </p:blipFill>
        <p:spPr bwMode="auto">
          <a:xfrm>
            <a:off x="2143108" y="0"/>
            <a:ext cx="3574936" cy="6572271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5" name="Picture 5" descr="C:\Users\mauriceherault85\Documents\Montfort\Iconographie Montfort\HPBVCAZZ1U81CAY7R6CUCABVMWXWCAJ70H0OCANJOC8WCALKE90ICA75FNQECAAC53R3CAO3N293CAXCPJFUCAK7TP8CCAYKXVTICATZNVJ8CA8AJ0YNCAEER03RCAL27U9UCA3AOJANCA1XYQV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214290"/>
            <a:ext cx="1643042" cy="250669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6215042"/>
            <a:ext cx="8229600" cy="64295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1- Une personnalité riche et contrastée</a:t>
            </a:r>
            <a:endParaRPr lang="fr-FR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uriceherault85\Documents\Montfort\Iconographie Montfort\louis-marie-grignon-img12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21240" y="-28321"/>
            <a:ext cx="6715172" cy="671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229600" cy="71437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2- Un meneur de foules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" y="1713137"/>
            <a:ext cx="280057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uriceherault85\Documents\Montfort\Iconographie Montfort\louis-marie-grignon-img065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107504" y="0"/>
            <a:ext cx="6786610" cy="67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29600" cy="70410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3- Un homme qui dérange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55" y="2420888"/>
            <a:ext cx="422824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75" y="-99392"/>
            <a:ext cx="5958612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mauriceherault85\Documents\Montfort\Iconographie Montfort\louis-marie-grignon-img052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997312" y="980728"/>
            <a:ext cx="2146688" cy="214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229600" cy="77554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rgbClr val="FF0000"/>
                </a:solidFill>
              </a:rPr>
              <a:t>4-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Un homme qui aime les pauvres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2006863" cy="302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~1\cmarsaud\LOCALS~1\Temp\\msotw9_temp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286850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C:\DOCUME~1\cmarsaud\LOCALS~1\Temp\\msotw9_temp0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00033" y="3571876"/>
            <a:ext cx="3972537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63" y="3571875"/>
            <a:ext cx="4325299" cy="331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C:\DOCUME~1\cmarsaud\LOCALS~1\Temp\\msotw9_temp0.jpg"/>
          <p:cNvPicPr>
            <a:picLocks noChangeAspect="1" noChangeArrowheads="1"/>
          </p:cNvPicPr>
          <p:nvPr/>
        </p:nvPicPr>
        <p:blipFill>
          <a:blip r:embed="rId5">
            <a:lum bright="10000" contrast="30000"/>
          </a:blip>
          <a:srcRect/>
          <a:stretch>
            <a:fillRect/>
          </a:stretch>
        </p:blipFill>
        <p:spPr bwMode="auto">
          <a:xfrm>
            <a:off x="4805963" y="0"/>
            <a:ext cx="398084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287141" y="5953927"/>
            <a:ext cx="851072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latin typeface="+mj-lt"/>
              </a:rPr>
              <a:t>5- Un prédicateur qui touche les </a:t>
            </a:r>
            <a:r>
              <a:rPr lang="fr-FR" sz="4000" b="1" dirty="0" err="1" smtClean="0">
                <a:solidFill>
                  <a:srgbClr val="C00000"/>
                </a:solidFill>
                <a:latin typeface="+mj-lt"/>
              </a:rPr>
              <a:t>coeurs</a:t>
            </a:r>
            <a:endParaRPr lang="fr-FR" sz="40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uriceherault85\Documents\Montfort\Iconographie Montfort\louis-marie-grignon-img06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9512" y="0"/>
            <a:ext cx="6858048" cy="68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84698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6- Un contemplatif dans l’action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05190"/>
            <a:ext cx="35560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uriceherault85\Documents\Montfort\Iconographie Montfort\louis-marie-grignon-img098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229600" cy="1347046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7- Un homme au service de l’Eglise</a:t>
            </a:r>
            <a:br>
              <a:rPr lang="fr-FR" b="1" dirty="0" smtClean="0">
                <a:solidFill>
                  <a:srgbClr val="FFFF00"/>
                </a:solidFill>
              </a:rPr>
            </a:br>
            <a:r>
              <a:rPr lang="fr-FR" b="1" dirty="0" smtClean="0">
                <a:solidFill>
                  <a:srgbClr val="FFFF00"/>
                </a:solidFill>
              </a:rPr>
              <a:t>obéissant et contestataire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285728"/>
            <a:ext cx="8286808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 Black" pitchFamily="34" charset="0"/>
              </a:rPr>
              <a:t>Quelques repères biographiques</a:t>
            </a:r>
            <a:endParaRPr lang="fr-FR" sz="3200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968509"/>
            <a:ext cx="3786214" cy="1077218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31 janvier 1673</a:t>
            </a:r>
          </a:p>
          <a:p>
            <a:pPr algn="ctr"/>
            <a:r>
              <a:rPr lang="fr-FR" dirty="0" smtClean="0">
                <a:latin typeface="Arial Black" pitchFamily="34" charset="0"/>
              </a:rPr>
              <a:t> Naissance à Montfort-la-Cane (près de Rennes)</a:t>
            </a:r>
            <a:endParaRPr lang="fr-FR" dirty="0">
              <a:latin typeface="Arial Black" pitchFamily="34" charset="0"/>
            </a:endParaRPr>
          </a:p>
        </p:txBody>
      </p:sp>
      <p:pic>
        <p:nvPicPr>
          <p:cNvPr id="18434" name="Picture 2" descr="Maison natale à Montfort-sur-M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353" y="2089482"/>
            <a:ext cx="3496611" cy="238340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278988" y="3465628"/>
            <a:ext cx="2500330" cy="107721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 Black" pitchFamily="34" charset="0"/>
                <a:cs typeface="Aharoni" pitchFamily="2" charset="-79"/>
              </a:rPr>
              <a:t>Baptême</a:t>
            </a:r>
          </a:p>
          <a:p>
            <a:pPr algn="ctr"/>
            <a:r>
              <a:rPr lang="fr-FR" sz="3200" dirty="0" smtClean="0">
                <a:latin typeface="Arial Black" pitchFamily="34" charset="0"/>
                <a:cs typeface="Aharoni" pitchFamily="2" charset="-79"/>
              </a:rPr>
              <a:t> 1</a:t>
            </a:r>
            <a:r>
              <a:rPr lang="fr-FR" sz="3200" baseline="30000" dirty="0" smtClean="0">
                <a:latin typeface="Arial Black" pitchFamily="34" charset="0"/>
                <a:cs typeface="Aharoni" pitchFamily="2" charset="-79"/>
              </a:rPr>
              <a:t>er</a:t>
            </a:r>
            <a:r>
              <a:rPr lang="fr-FR" sz="3200" dirty="0" smtClean="0">
                <a:latin typeface="Arial Black" pitchFamily="34" charset="0"/>
                <a:cs typeface="Aharoni" pitchFamily="2" charset="-79"/>
              </a:rPr>
              <a:t> février </a:t>
            </a:r>
            <a:endParaRPr lang="fr-FR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A son nom de famille </a:t>
            </a:r>
            <a:r>
              <a:rPr lang="fr-FR" sz="2800" b="1" dirty="0" smtClean="0"/>
              <a:t>GRIGNION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dirty="0" smtClean="0"/>
              <a:t>il ajoutera </a:t>
            </a:r>
            <a:r>
              <a:rPr lang="fr-FR" sz="2800" b="1" dirty="0" smtClean="0"/>
              <a:t>DE</a:t>
            </a:r>
            <a:r>
              <a:rPr lang="fr-FR" sz="2000" dirty="0" smtClean="0"/>
              <a:t> </a:t>
            </a:r>
            <a:r>
              <a:rPr lang="fr-FR" sz="2800" b="1" dirty="0" smtClean="0"/>
              <a:t>MONTFORT,</a:t>
            </a:r>
            <a:r>
              <a:rPr lang="fr-FR" sz="2800" dirty="0" smtClean="0"/>
              <a:t> </a:t>
            </a:r>
            <a:r>
              <a:rPr lang="fr-FR" sz="2000" dirty="0" smtClean="0"/>
              <a:t>en souvenir du lieu de son baptême. </a:t>
            </a:r>
          </a:p>
          <a:p>
            <a:pPr algn="ctr"/>
            <a:r>
              <a:rPr lang="fr-FR" sz="2000" dirty="0" smtClean="0"/>
              <a:t>Plus tard, il ajoutera encore </a:t>
            </a:r>
            <a:r>
              <a:rPr lang="fr-FR" sz="2800" b="1" dirty="0" smtClean="0"/>
              <a:t>MARIE</a:t>
            </a:r>
            <a:r>
              <a:rPr lang="fr-FR" sz="2000" dirty="0" smtClean="0"/>
              <a:t>, </a:t>
            </a:r>
          </a:p>
          <a:p>
            <a:pPr algn="ctr"/>
            <a:r>
              <a:rPr lang="fr-FR" sz="2000" dirty="0" smtClean="0"/>
              <a:t>par amour de la Vierge Marie.  D’où son nom: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b="1" dirty="0" err="1" smtClean="0">
                <a:solidFill>
                  <a:srgbClr val="C00000"/>
                </a:solidFill>
              </a:rPr>
              <a:t>Louis-Marie</a:t>
            </a:r>
            <a:r>
              <a:rPr lang="fr-FR" sz="4000" b="1" dirty="0" smtClean="0">
                <a:solidFill>
                  <a:srgbClr val="C00000"/>
                </a:solidFill>
              </a:rPr>
              <a:t> </a:t>
            </a:r>
            <a:r>
              <a:rPr lang="fr-FR" sz="4000" b="1" dirty="0" err="1" smtClean="0">
                <a:solidFill>
                  <a:srgbClr val="C00000"/>
                </a:solidFill>
              </a:rPr>
              <a:t>Grignion</a:t>
            </a:r>
            <a:r>
              <a:rPr lang="fr-FR" sz="4000" b="1" dirty="0" smtClean="0">
                <a:solidFill>
                  <a:srgbClr val="C00000"/>
                </a:solidFill>
              </a:rPr>
              <a:t> de Montfort</a:t>
            </a:r>
            <a:r>
              <a:rPr lang="fr-FR" sz="4000" dirty="0" smtClean="0">
                <a:solidFill>
                  <a:srgbClr val="C00000"/>
                </a:solidFill>
              </a:rPr>
              <a:t> </a:t>
            </a:r>
            <a:endParaRPr lang="fr-FR" sz="4000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8670"/>
            <a:ext cx="3338243" cy="25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uriceherault85\Documents\Montfort\Iconographie Montfort\louis-marie-grignon-img044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77554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8- Un homme de désir</a:t>
            </a:r>
            <a:endParaRPr lang="fr-F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uriceherault85\Documents\Montfort\Iconographie Montfort\louis-marie-grignon-img068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1214414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857248"/>
          </a:xfrm>
          <a:solidFill>
            <a:srgbClr val="7030A0"/>
          </a:solidFill>
        </p:spPr>
        <p:txBody>
          <a:bodyPr/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9- Un maître et guide spirituel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929330"/>
            <a:ext cx="8229600" cy="70410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10- Un fondateur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9223" name="Picture 7" descr="C:\Users\mauriceherault85\Documents\Montfort\Iconographie Montfort\louis-marie-grignon-img088[1]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4429124" y="1214422"/>
            <a:ext cx="2305061" cy="2305061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14282" y="5000636"/>
            <a:ext cx="4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Marie Louise Trichet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43438" y="3500438"/>
            <a:ext cx="15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Mathurin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786578" y="5357826"/>
            <a:ext cx="1385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P. Mulot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286380" y="357166"/>
            <a:ext cx="317670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Compagnie de Marie</a:t>
            </a:r>
          </a:p>
          <a:p>
            <a:pPr algn="ctr"/>
            <a:r>
              <a:rPr lang="fr-FR" sz="2400" b="1" dirty="0" smtClean="0"/>
              <a:t>Frères et Prêtres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59836" y="1775175"/>
            <a:ext cx="288072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Filles de la Sagesse</a:t>
            </a:r>
            <a:endParaRPr lang="fr-FR" sz="2400" b="1" dirty="0"/>
          </a:p>
        </p:txBody>
      </p:sp>
      <p:pic>
        <p:nvPicPr>
          <p:cNvPr id="9221" name="Picture 5" descr="C:\Users\mauriceherault85\Documents\Montfort\Iconographie Montfort\louis-marie-grignon-img155[1]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357950" y="3071810"/>
            <a:ext cx="2305061" cy="2305061"/>
          </a:xfrm>
          <a:prstGeom prst="rect">
            <a:avLst/>
          </a:prstGeom>
          <a:noFill/>
        </p:spPr>
      </p:pic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92896"/>
            <a:ext cx="3971834" cy="23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montfortlucknow.org/images/prospectus_prayer.jp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/>
          <a:stretch>
            <a:fillRect/>
          </a:stretch>
        </p:blipFill>
        <p:spPr bwMode="auto">
          <a:xfrm>
            <a:off x="2643174" y="0"/>
            <a:ext cx="3823335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2428860" y="6211669"/>
            <a:ext cx="435771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SS</a:t>
            </a:r>
            <a:r>
              <a:rPr lang="fr-FR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</a:t>
            </a:r>
          </a:p>
          <a:p>
            <a:pPr algn="ctr"/>
            <a:r>
              <a:rPr lang="fr-FR" dirty="0" smtClean="0">
                <a:latin typeface="Aharoni" pitchFamily="2" charset="-79"/>
                <a:cs typeface="Aharoni" pitchFamily="2" charset="-79"/>
              </a:rPr>
              <a:t>SAINT LOUIS MARIE DE MONTFORT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5720" y="1857364"/>
            <a:ext cx="2786082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dirty="0" smtClean="0">
              <a:latin typeface="Arial Black" pitchFamily="34" charset="0"/>
            </a:endParaRPr>
          </a:p>
          <a:p>
            <a:pPr algn="ctr"/>
            <a:r>
              <a:rPr lang="fr-FR" sz="2400" dirty="0" smtClean="0">
                <a:latin typeface="Arial Black" pitchFamily="34" charset="0"/>
              </a:rPr>
              <a:t>Un missionnaire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v</a:t>
            </a:r>
            <a:r>
              <a:rPr lang="fr-FR" sz="2400" dirty="0" smtClean="0">
                <a:latin typeface="Arial Black" pitchFamily="34" charset="0"/>
              </a:rPr>
              <a:t>ivant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à la manière des Apôtres,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passionné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 par l’annonce de Jésus-Christ à tous.</a:t>
            </a:r>
            <a:endParaRPr lang="fr-FR" dirty="0" smtClean="0">
              <a:latin typeface="Arial Black" pitchFamily="34" charset="0"/>
            </a:endParaRPr>
          </a:p>
          <a:p>
            <a:pPr algn="ctr"/>
            <a:endParaRPr lang="fr-FR" dirty="0">
              <a:latin typeface="Arial Black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00826" y="1142984"/>
            <a:ext cx="2474787" cy="467820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Sa parole puissante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t</a:t>
            </a:r>
            <a:r>
              <a:rPr lang="fr-FR" sz="2000" dirty="0" smtClean="0">
                <a:latin typeface="Arial Black" pitchFamily="34" charset="0"/>
              </a:rPr>
              <a:t>ouche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les cœurs.</a:t>
            </a: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Avec foi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et audace</a:t>
            </a:r>
            <a:endParaRPr lang="fr-FR" sz="2000" dirty="0">
              <a:latin typeface="Arial Black" pitchFamily="34" charset="0"/>
            </a:endParaRPr>
          </a:p>
          <a:p>
            <a:pPr algn="ctr"/>
            <a:r>
              <a:rPr lang="fr-FR" sz="2000" dirty="0">
                <a:latin typeface="Arial Black" pitchFamily="34" charset="0"/>
              </a:rPr>
              <a:t>i</a:t>
            </a:r>
            <a:r>
              <a:rPr lang="fr-FR" sz="2000" dirty="0" smtClean="0">
                <a:latin typeface="Arial Black" pitchFamily="34" charset="0"/>
              </a:rPr>
              <a:t>l lance l’appel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à</a:t>
            </a:r>
            <a:r>
              <a:rPr lang="fr-FR" sz="20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d</a:t>
            </a:r>
            <a:r>
              <a:rPr lang="fr-FR" sz="2000" dirty="0" smtClean="0">
                <a:latin typeface="Arial Black" pitchFamily="34" charset="0"/>
              </a:rPr>
              <a:t>onner sa vie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p</a:t>
            </a:r>
            <a:r>
              <a:rPr lang="fr-FR" sz="2000" dirty="0" smtClean="0">
                <a:latin typeface="Arial Black" pitchFamily="34" charset="0"/>
              </a:rPr>
              <a:t>our le Christ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e</a:t>
            </a:r>
            <a:r>
              <a:rPr lang="fr-FR" sz="2000" dirty="0" smtClean="0">
                <a:latin typeface="Arial Black" pitchFamily="34" charset="0"/>
              </a:rPr>
              <a:t>t 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l</a:t>
            </a:r>
            <a:r>
              <a:rPr lang="fr-FR" sz="2000" dirty="0" smtClean="0">
                <a:latin typeface="Arial Black" pitchFamily="34" charset="0"/>
              </a:rPr>
              <a:t>es autres.</a:t>
            </a:r>
            <a:endParaRPr lang="fr-FR" dirty="0" smtClean="0">
              <a:latin typeface="Arial Black" pitchFamily="34" charset="0"/>
            </a:endParaRPr>
          </a:p>
          <a:p>
            <a:pPr algn="ctr"/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DCIM\100OLYMP\P8061100.JPG"/>
          <p:cNvPicPr>
            <a:picLocks noChangeAspect="1" noChangeArrowheads="1"/>
          </p:cNvPicPr>
          <p:nvPr/>
        </p:nvPicPr>
        <p:blipFill>
          <a:blip r:embed="rId2"/>
          <a:srcRect l="5096" r="14919" b="46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642938" y="0"/>
            <a:ext cx="1785937" cy="642938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070C0"/>
                </a:solidFill>
                <a:latin typeface="Arial Black" pitchFamily="34" charset="0"/>
              </a:rPr>
              <a:t>Europe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14313" y="6429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France, Italie, Espagne, Portugal,  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Belgique, </a:t>
            </a:r>
            <a:r>
              <a:rPr lang="fr-FR" b="1" dirty="0" err="1">
                <a:solidFill>
                  <a:schemeClr val="bg1"/>
                </a:solidFill>
                <a:latin typeface="Constantia" pitchFamily="18" charset="0"/>
              </a:rPr>
              <a:t>Hollane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, Danemark Angleterre, Irlande, , Allemagne, 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Pologne, Croatie, </a:t>
            </a:r>
          </a:p>
        </p:txBody>
      </p:sp>
      <p:sp>
        <p:nvSpPr>
          <p:cNvPr id="5" name="Ellipse 4"/>
          <p:cNvSpPr/>
          <p:nvPr/>
        </p:nvSpPr>
        <p:spPr>
          <a:xfrm>
            <a:off x="3571875" y="2143125"/>
            <a:ext cx="1714500" cy="714375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1E9229"/>
                </a:solidFill>
                <a:latin typeface="Arial Black" pitchFamily="34" charset="0"/>
              </a:rPr>
              <a:t>Afrique</a:t>
            </a: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357563" y="2857500"/>
            <a:ext cx="27860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Sénégal, 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Guinée C.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Burkina F. 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Cameroun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Gabon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R.C.A., 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Congo Brazza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R.D.Congo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Rwanda, Burundi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Tanzanie, Malawi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Kenya, Mozambique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Ouganda, Zambie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Ile Maurice, Madagascar</a:t>
            </a:r>
          </a:p>
        </p:txBody>
      </p:sp>
      <p:sp>
        <p:nvSpPr>
          <p:cNvPr id="7" name="Ellipse 6"/>
          <p:cNvSpPr/>
          <p:nvPr/>
        </p:nvSpPr>
        <p:spPr>
          <a:xfrm>
            <a:off x="7215188" y="1714500"/>
            <a:ext cx="1714500" cy="985838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FF0000"/>
                </a:solidFill>
                <a:latin typeface="Arial Black" pitchFamily="34" charset="0"/>
              </a:rPr>
              <a:t>Asie</a:t>
            </a:r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7143750" y="2786063"/>
            <a:ext cx="16430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Birmanie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Inde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Malaisie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Singapour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Thaïlande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Philippines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715125" y="4500563"/>
            <a:ext cx="2000250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Arial Black" pitchFamily="34" charset="0"/>
              </a:rPr>
              <a:t>Océanie</a:t>
            </a:r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6929438" y="5143500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Indonésie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Papouasie N.G.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Fidji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Tonga</a:t>
            </a:r>
          </a:p>
        </p:txBody>
      </p:sp>
      <p:sp>
        <p:nvSpPr>
          <p:cNvPr id="11" name="Ellipse 10"/>
          <p:cNvSpPr/>
          <p:nvPr/>
        </p:nvSpPr>
        <p:spPr>
          <a:xfrm>
            <a:off x="0" y="1928813"/>
            <a:ext cx="2571750" cy="714375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002060"/>
                </a:solidFill>
                <a:latin typeface="Arial Black" pitchFamily="34" charset="0"/>
              </a:rPr>
              <a:t>Amérique du Nord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642938" y="257175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Canada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U.S.A.</a:t>
            </a:r>
          </a:p>
        </p:txBody>
      </p:sp>
      <p:sp>
        <p:nvSpPr>
          <p:cNvPr id="14" name="Ellipse 13"/>
          <p:cNvSpPr/>
          <p:nvPr/>
        </p:nvSpPr>
        <p:spPr>
          <a:xfrm>
            <a:off x="0" y="3286125"/>
            <a:ext cx="2214563" cy="1357313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Antilles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Amérique Centrale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et Sud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57188" y="4549775"/>
            <a:ext cx="1571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Haïti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Nicaragua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Bolivie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Colombie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Equateur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Pérou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Argentine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Brésil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214546" y="1"/>
            <a:ext cx="6929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  <a:latin typeface="Arial Black" pitchFamily="34" charset="0"/>
              </a:rPr>
              <a:t>LA FAMILLE MONTFORTAINE </a:t>
            </a:r>
            <a:endParaRPr lang="fr-FR" sz="28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fr-FR" sz="2800" b="1" dirty="0" smtClean="0">
                <a:solidFill>
                  <a:srgbClr val="FFFF00"/>
                </a:solidFill>
                <a:latin typeface="Arial Black" pitchFamily="34" charset="0"/>
              </a:rPr>
              <a:t>DANS LE MONDE</a:t>
            </a:r>
            <a:r>
              <a:rPr lang="fr-FR" sz="2800" b="1" dirty="0" smtClean="0">
                <a:latin typeface="Arial Black" pitchFamily="34" charset="0"/>
              </a:rPr>
              <a:t> </a:t>
            </a:r>
            <a:endParaRPr lang="fr-FR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mauriceherault85\Documents\Montfort\Iconographie Montfort\07SLorPano02St%20Louis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10720"/>
            <a:ext cx="2865458" cy="64472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47109" name="Picture 5" descr="Im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2803977" cy="641034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-285784" y="3000372"/>
            <a:ext cx="9783897" cy="1754326"/>
          </a:xfrm>
          <a:prstGeom prst="rect">
            <a:avLst/>
          </a:prstGeom>
          <a:solidFill>
            <a:srgbClr val="FFC000"/>
          </a:solidFill>
          <a:scene3d>
            <a:camera prst="isometricOffAxis1Right"/>
            <a:lightRig rig="threePt" dir="t"/>
          </a:scene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Héritiers D’UNE HISTOIRE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Inventeurs d’un avenir</a:t>
            </a:r>
          </a:p>
        </p:txBody>
      </p:sp>
      <p:pic>
        <p:nvPicPr>
          <p:cNvPr id="47110" name="Picture 6" descr="C:\Users\mauriceherault85\Documents\Montfort\Iconographie Montfort\imagesCALWJE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0"/>
            <a:ext cx="2286016" cy="262760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286116" y="4500570"/>
            <a:ext cx="6072230" cy="1938992"/>
          </a:xfrm>
          <a:prstGeom prst="rect">
            <a:avLst/>
          </a:prstGeom>
          <a:solidFill>
            <a:srgbClr val="00B0F0"/>
          </a:solidFill>
          <a:effectLst>
            <a:glow rad="101600">
              <a:srgbClr val="FFFF00">
                <a:alpha val="60000"/>
              </a:srgbClr>
            </a:glow>
          </a:effectLst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Filles de la sagesse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Missionnaires </a:t>
            </a:r>
            <a:r>
              <a:rPr lang="fr-FR" sz="2400" b="1" dirty="0" err="1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montfortains</a:t>
            </a:r>
            <a:endParaRPr lang="fr-FR" sz="2400" b="1" dirty="0">
              <a:solidFill>
                <a:srgbClr val="C00000"/>
              </a:solidFill>
              <a:latin typeface="Copperplate Gothic Bold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Freres</a:t>
            </a: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 de saint </a:t>
            </a:r>
            <a:r>
              <a:rPr lang="fr-FR" sz="2400" b="1" dirty="0" err="1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gabriel</a:t>
            </a:r>
            <a:endParaRPr lang="fr-FR" sz="2400" b="1" dirty="0">
              <a:solidFill>
                <a:srgbClr val="C00000"/>
              </a:solidFill>
              <a:latin typeface="Copperplate Gothic Bold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Nombreux laïcs en lien avec chacune des 3 congrégations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Sa vie (1673-1716) contemporaine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d’une partie du règne 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du roi Louis XIV (1643-1715)</a:t>
            </a: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Monarque absolu à partir de 1661</a:t>
            </a: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Siècle des arts, 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des lettres, de la musique …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Versailles…</a:t>
            </a: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Mais aussi les guerres, 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la misère pour les petites gens…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5/5c/Palace_of_Versailles.jpg/791px-Palace_of_Versail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-56621"/>
            <a:ext cx="6215106" cy="470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www.luxuo.fr/wp-content/uploads/louis_xiv_of_fra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2954" y="0"/>
            <a:ext cx="2151046" cy="305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histoire-geographie.ac-dijon.fr/UserFiles/Image/LeNainRep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7595"/>
            <a:ext cx="3143240" cy="241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www.aix-mrs.iufm.fr/formations/filieres/hge/boiteaidee/quatrieme/iconographie/troisordres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420205"/>
            <a:ext cx="2857488" cy="243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tnlouisxiv.tableau-noir.net/siecle_de_louis_xiv/conseil_du__ro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427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0" name="AutoShape 12" descr="data:image/jpg;base64,/9j/4AAQSkZJRgABAQAAAQABAAD/2wCEAAkGBhQSEBUUExMUFRUTFxoYGRcYGBgaGBsYHiAXIBgYGiAcJyciGhwkHBwYJC8gIzMtLTguHiAxOTAtNSc3LCkBCQoKDgwOFw8PGiwkHBwsNCwsKSwsLCkpKSksLCkpLCwsLCwsKSkpLCkpLCksKSksKSwsLCwpLCwsKSwsKSwsKf/AABEIAFkAgAMBIgACEQEDEQH/xAAbAAACAwEBAQAAAAAAAAAAAAADBQQGBwIBAP/EAD0QAAIBAgQEBAMFBgUFAQAAAAECEQMhAAQSMQUGQVETImFxMoGRFEKxwfAjUqHR4fFDYnKCkhUkM1NzFv/EABgBAQEBAQEAAAAAAAAAAAAAAAABAgME/8QAHhEBAAICAgMBAAAAAAAAAAAAAAEREmETIQIxQQP/2gAMAwEAAhEDEQA/AEfLnBkfK0mZVJZRNhiY/LlI/wCGn0wTlDMIcjRPULB+VsNFhpIx4vKZiXYkPKVA701+mPDynRG1JfpiyInbBqdGd8TKSlVHLNLpST6DEXMcoIbhFPcBYPvi7VMsov7W647yiIe4INo3+mGUpSm0+XFCj9msd4Bt/PHj8ur0VfoMaQlFXGkwSPSP1/XC3NcOC2Fu1rYmS0plHlFG3UA99IwduU6Kj/xqx9QPrh+uWYnY3xxcPB2vPfFsKqXKdF7eCgPoojHr8o0lsaSX9Bi00qiKARuR16YNWphiIEG1jIPyHbe+JlIpp5Pof+pPoMEbkyhsKdP/AIjFsNFfpvgq5eBI2wylaUtuUqCm1NZ6wo+mIvE+X6aUqjCmo0oxmPTF5KqTcX98QuYMsPslaCBNN7f7TbFjylKVLkyh/wBlSntP1nDw0BNre39f1+OF/Kyj7JQj9wf3w2nF8vckCUckQJnb1kYn0iwHwg+8fniKr3HQDbbDBBI6dPz/AKYxKo2aJBsBHTY/r9e+Pabgja+O6tEE3/HAnQmxgj13/P8ALATftO0iSCLnf2Efn9MfVuIWiBB7/q2AU6fTV6T/AGwKqIv79bYg7+1KLhf44Dmq+ozpH54BGOoxUeIcTuHk6rgkdR+fviPkwdVvnjrjPE2y9EMoGtmCqOknr8sFMaGYQsSmogMwIBtIPbEivVG0j2jFP4BUqpKVKbqhaFJAgfNbbgiD/TFjVMJiixGyoNxGFHHXC06t7aGt/tOHKELuMKOYnpihVt/hsTE9jhAQcnLORoGfuYZ6bxO+K5yxW/7SkBVjyDyz+An+Wxw3pz1ap6uFfSB949jABMT0+eOkx2hpTy5+v6OGFBIEYUeOAzftKkavL5GOpYEEyQVP4bQIwDiOeJgJUqAAnVuJGwKx9b9O22M0WfU82rFlEyu/T6d8fGkO+FVEU3pkLTqsniVCJIsxJI1Qfi0uJ9/lgFThybjLVPx6e/v9MKLNs1WWmJd1Ub73PsOuEmT5nauXFKjqRI3AliZ9gto7m+IXGeX6usGnTgTI3MeUbxNyS3pERgvAKD5ZXV8vWbVU1AqhgD9n6jzeUz7L2OLEQGFLj1GBrUo3Vdo9DJv7xffrg68by5PX+H88R6VYOIOWqqQgXzI8EjVZdJJA2A1X7tAEdsbt+wbb91/X/NtthjCWBmuYQ6sumEJsQ6qYUg3naYvPS3qYnEeJDMeGpZAqNqPmpkkj4Yg9x17zhmMygLFqNREWkCHamoE+ZWnSO5WNMN8XUDB6QRmMKvf/ABJ2Jg6djBUx2M9sIgsnyfFGSt4dJFga2LfFZyC0Q28qtj6nYYlU+ZKrPoKeamQTp+FgQ1iGMiIJPaBOHNHLxqhV2B2qXI1xM3JuLDvfYYjV8vU11BTRWlXgGoyjUWcqCSRuD8XT7sTe9SWHmubVRVhGLsdOk2EiNz0H8+uInGOJeLl6qEaW8JjBFyIO3b23wXM06jZyk5ptpBeGWSADpgvPlWb+X2sDjzmVtOVaJ+DYAzH7WbKJ0gEX9b204kRBZVwOgmVySGuiVUKLClRINzMsbTMSI6YFTbI1XI8OpR1kaSIIAgAjVq0qJBPzwLhnMbGglOqPKUAlZU9usqenbEGhRorVBVzIaR9w72EgDGvoZcQyRowaWarFDYsFLr/8ydRiFItexjvjk53M03AFSkyaQkkL4YItuwmRp6AmAN8SafFWpzpBM7liz7WuSSRGPG5iqzIi/btf674gh5TmIoWmVg6joVSCxkMCogzaZBA6nE2nzFTY6nrPTUkeUa1bUAQSIdpWAPmu/TCatxrTKlFDaj5Y0rovpI6GY9OtuuC02o1p10SCoF1ZxAuCbaha3TrvihqvMqoNNOsXmwLCrIJnbzQTM79emOqPM7Rep2iYm09zffb2xU87wZwzlVbw0I8zdARIMkCRP3oAmPn9/wBBd08lSi53K+JBkf6oHzGJQteW5hq7N4lrA6pnYA/OBYzcnbbBMvzPWtqoVIvcs4uJ9Otvpij18rVoMA4KzNwwf3nSTfax6HErLcWrgWqMgEmYG2/Tf++LQ0biedbwizrT8KBqFRmggkWIJ32t3OI+VSr5VdqfnuwBZS0LItYiAVubxGKlT47X0AmozHrqVI691k2+dxbpiRS5vdTqNOk7ruYiBEG46QAIxmg9zmYanqZq1FfDIDAtUtuAhuWImDMjb0vN4S5qlpc1NIuqvUWDIHmkj7yuPyMXrFPjdGqSXo6WZTqcVCDFiYJU7jv9MOMlnqFEi7+UfCSpMEsPiiGE6rzfucWQ88d9QbVS06J+OJe0mSTC/FFjv2wl5jzA+zV2DhmCNEaxBgghSTGkCbemJFLNeIQTUfRBkBC0k6yCYmIlP+BnfCzmGgn2WtprL8DWkDpexg3xI9gfBMgrUKczdBaLGwwary0jbSpB6D8jsJ7Y54PxdafD6dZgYWmtup2Aj09egnAzzlUNMmmiMxeFJPlVQACTs06pMdj3xewKry7UQgoSYM+WVve8MYO5tI6fLr7BmDHlUWHxgbgzHkPUW/rufMcYrVQQrMBIJ8Nb2IIU2E2jUAYMxYG8rg+drNIqoulRdiCDJOxkmfL6dsLkDzvL4rxICxb7p6bTv+GI2W5ERZLE3EAgkQTsbA7dsN85xyjl4FQkFhICKT77W/uO+In/AOspB4IhfC1yXQsST5VsxAYgHy74z2r3iPKA+z6UdiVYvGqxtsAAB8/TCH/olSBocG8kEKwtBv3267YtdDmOlUVSjA2Bibj0K7i3fEPi2YSrT0sWUSCCjQbbCOo9CI9jfCJkRM5wd/BZqoTy6FUxEGb2HoLltrbYW5WnSAtUgCJ0yRctMxuQRceo3OI+bpMp1CozKIjXJMWECPQC0Y8kqwJWL9QSd/8ALDbenvjSHuS4bSrosOmoi6TDg3sR36/2wOtygVaXokypAgkDVPlY3BKdwBMdbYBwtqSsDVam4II0eZhpO9jDCIWCZNjtIh3lKCeIq0daJMvpqNIUb9fL79+p2xBXMpw2k1XSoqqCWhw4cKBsCugOTAIMGxj5H4hy4Vc+GS6gLJ0MrCNUC8au8D0tO7niFavlqzLqFRejaabau0/eDRuGv/A4hcQ4hWqOr0yqVFTSFICgiZNnvuQQR1Avi9hJlsi9ZYVkiT5BUUd97iT8O8m2B8X4JWWiy1EawY2vYC5t7AX/ACjAn5cqqQSpk/uuhuZuJg/2x3rCUq3iJVDMjAwq6dmjUZgeaNh3GNQJnAuKZdcpRRqyg+GJGtexsQf1fE37bliCFqpDbjUl9+zT+GMXx9jpxbYybll8/RFg8+mpY/HHL8VQiA6j/cs4xEbY5xOHZk2nMvQbStV6YEhviWdXmi4m98DOTydoemRp0x4ixHU/6r7+gxjr9MdnF4tmTacs1Clen4amIsFJPzHpA+WDnPKZ6z0Jj+EmfpjHKW2B5vbE4trk1jOZykIk00btKSR8zgFPSRIdTf8AeX8v1tjITjzF4tpk2R0Rl85Q7WJQ97QTgdPKIWs2lfR4APQqLgWG/wAsY/glHDi2ZNbrUXVvLWDqC0apG+919e2/tgwziKJambXsvij1goRU6DcRbGVUsSMvtice1yamudy7RodbSSNQQi/3lOkzfdrW74i8VzNFqbnxUJCt5WaYkbAQPSMZZm98RcWPz2Z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219200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62" name="AutoShape 14" descr="data:image/jpg;base64,/9j/4AAQSkZJRgABAQAAAQABAAD/2wCEAAkGBhQSEBUUExMUFRUTFxoYGRcYGBgaGBsYHiAXIBgYGiAcJyciGhwkHBwYJC8gIzMtLTguHiAxOTAtNSc3LCkBCQoKDgwOFw8PGiwkHBwsNCwsKSwsLCkpKSksLCkpLCwsLCwsKSkpLCkpLCksKSksKSwsLCwpLCwsKSwsKSwsKf/AABEIAFkAgAMBIgACEQEDEQH/xAAbAAACAwEBAQAAAAAAAAAAAAADBQQGBwIBAP/EAD0QAAIBAgQEBAMFBgUFAQAAAAECEQMhAAQSMQUGQVETImFxMoGRFEKxwfAjUqHR4fFDYnKCkhUkM1NzFv/EABgBAQEBAQEAAAAAAAAAAAAAAAABAgME/8QAHhEBAAICAgMBAAAAAAAAAAAAAAEREmETIQIxQQP/2gAMAwEAAhEDEQA/AEfLnBkfK0mZVJZRNhiY/LlI/wCGn0wTlDMIcjRPULB+VsNFhpIx4vKZiXYkPKVA701+mPDynRG1JfpiyInbBqdGd8TKSlVHLNLpST6DEXMcoIbhFPcBYPvi7VMsov7W647yiIe4INo3+mGUpSm0+XFCj9msd4Bt/PHj8ur0VfoMaQlFXGkwSPSP1/XC3NcOC2Fu1rYmS0plHlFG3UA99IwduU6Kj/xqx9QPrh+uWYnY3xxcPB2vPfFsKqXKdF7eCgPoojHr8o0lsaSX9Bi00qiKARuR16YNWphiIEG1jIPyHbe+JlIpp5Pof+pPoMEbkyhsKdP/AIjFsNFfpvgq5eBI2wylaUtuUqCm1NZ6wo+mIvE+X6aUqjCmo0oxmPTF5KqTcX98QuYMsPslaCBNN7f7TbFjylKVLkyh/wBlSntP1nDw0BNre39f1+OF/Kyj7JQj9wf3w2nF8vckCUckQJnb1kYn0iwHwg+8fniKr3HQDbbDBBI6dPz/AKYxKo2aJBsBHTY/r9e+Pabgja+O6tEE3/HAnQmxgj13/P8ALATftO0iSCLnf2Efn9MfVuIWiBB7/q2AU6fTV6T/AGwKqIv79bYg7+1KLhf44Dmq+ozpH54BGOoxUeIcTuHk6rgkdR+fviPkwdVvnjrjPE2y9EMoGtmCqOknr8sFMaGYQsSmogMwIBtIPbEivVG0j2jFP4BUqpKVKbqhaFJAgfNbbgiD/TFjVMJiixGyoNxGFHHXC06t7aGt/tOHKELuMKOYnpihVt/hsTE9jhAQcnLORoGfuYZ6bxO+K5yxW/7SkBVjyDyz+An+Wxw3pz1ap6uFfSB949jABMT0+eOkx2hpTy5+v6OGFBIEYUeOAzftKkavL5GOpYEEyQVP4bQIwDiOeJgJUqAAnVuJGwKx9b9O22M0WfU82rFlEyu/T6d8fGkO+FVEU3pkLTqsniVCJIsxJI1Qfi0uJ9/lgFThybjLVPx6e/v9MKLNs1WWmJd1Ub73PsOuEmT5nauXFKjqRI3AliZ9gto7m+IXGeX6usGnTgTI3MeUbxNyS3pERgvAKD5ZXV8vWbVU1AqhgD9n6jzeUz7L2OLEQGFLj1GBrUo3Vdo9DJv7xffrg68by5PX+H88R6VYOIOWqqQgXzI8EjVZdJJA2A1X7tAEdsbt+wbb91/X/NtthjCWBmuYQ6sumEJsQ6qYUg3naYvPS3qYnEeJDMeGpZAqNqPmpkkj4Yg9x17zhmMygLFqNREWkCHamoE+ZWnSO5WNMN8XUDB6QRmMKvf/ABJ2Jg6djBUx2M9sIgsnyfFGSt4dJFga2LfFZyC0Q28qtj6nYYlU+ZKrPoKeamQTp+FgQ1iGMiIJPaBOHNHLxqhV2B2qXI1xM3JuLDvfYYjV8vU11BTRWlXgGoyjUWcqCSRuD8XT7sTe9SWHmubVRVhGLsdOk2EiNz0H8+uInGOJeLl6qEaW8JjBFyIO3b23wXM06jZyk5ptpBeGWSADpgvPlWb+X2sDjzmVtOVaJ+DYAzH7WbKJ0gEX9b204kRBZVwOgmVySGuiVUKLClRINzMsbTMSI6YFTbI1XI8OpR1kaSIIAgAjVq0qJBPzwLhnMbGglOqPKUAlZU9usqenbEGhRorVBVzIaR9w72EgDGvoZcQyRowaWarFDYsFLr/8ydRiFItexjvjk53M03AFSkyaQkkL4YItuwmRp6AmAN8SafFWpzpBM7liz7WuSSRGPG5iqzIi/btf674gh5TmIoWmVg6joVSCxkMCogzaZBA6nE2nzFTY6nrPTUkeUa1bUAQSIdpWAPmu/TCatxrTKlFDaj5Y0rovpI6GY9OtuuC02o1p10SCoF1ZxAuCbaha3TrvihqvMqoNNOsXmwLCrIJnbzQTM79emOqPM7Rep2iYm09zffb2xU87wZwzlVbw0I8zdARIMkCRP3oAmPn9/wBBd08lSi53K+JBkf6oHzGJQteW5hq7N4lrA6pnYA/OBYzcnbbBMvzPWtqoVIvcs4uJ9Otvpij18rVoMA4KzNwwf3nSTfax6HErLcWrgWqMgEmYG2/Tf++LQ0biedbwizrT8KBqFRmggkWIJ32t3OI+VSr5VdqfnuwBZS0LItYiAVubxGKlT47X0AmozHrqVI691k2+dxbpiRS5vdTqNOk7ruYiBEG46QAIxmg9zmYanqZq1FfDIDAtUtuAhuWImDMjb0vN4S5qlpc1NIuqvUWDIHmkj7yuPyMXrFPjdGqSXo6WZTqcVCDFiYJU7jv9MOMlnqFEi7+UfCSpMEsPiiGE6rzfucWQ88d9QbVS06J+OJe0mSTC/FFjv2wl5jzA+zV2DhmCNEaxBgghSTGkCbemJFLNeIQTUfRBkBC0k6yCYmIlP+BnfCzmGgn2WtprL8DWkDpexg3xI9gfBMgrUKczdBaLGwwary0jbSpB6D8jsJ7Y54PxdafD6dZgYWmtup2Aj09egnAzzlUNMmmiMxeFJPlVQACTs06pMdj3xewKry7UQgoSYM+WVve8MYO5tI6fLr7BmDHlUWHxgbgzHkPUW/rufMcYrVQQrMBIJ8Nb2IIU2E2jUAYMxYG8rg+drNIqoulRdiCDJOxkmfL6dsLkDzvL4rxICxb7p6bTv+GI2W5ERZLE3EAgkQTsbA7dsN85xyjl4FQkFhICKT77W/uO+In/AOspB4IhfC1yXQsST5VsxAYgHy74z2r3iPKA+z6UdiVYvGqxtsAAB8/TCH/olSBocG8kEKwtBv3267YtdDmOlUVSjA2Bibj0K7i3fEPi2YSrT0sWUSCCjQbbCOo9CI9jfCJkRM5wd/BZqoTy6FUxEGb2HoLltrbYW5WnSAtUgCJ0yRctMxuQRceo3OI+bpMp1CozKIjXJMWECPQC0Y8kqwJWL9QSd/8ALDbenvjSHuS4bSrosOmoi6TDg3sR36/2wOtygVaXokypAgkDVPlY3BKdwBMdbYBwtqSsDVam4II0eZhpO9jDCIWCZNjtIh3lKCeIq0daJMvpqNIUb9fL79+p2xBXMpw2k1XSoqqCWhw4cKBsCugOTAIMGxj5H4hy4Vc+GS6gLJ0MrCNUC8au8D0tO7niFavlqzLqFRejaabau0/eDRuGv/A4hcQ4hWqOr0yqVFTSFICgiZNnvuQQR1Avi9hJlsi9ZYVkiT5BUUd97iT8O8m2B8X4JWWiy1EawY2vYC5t7AX/ACjAn5cqqQSpk/uuhuZuJg/2x3rCUq3iJVDMjAwq6dmjUZgeaNh3GNQJnAuKZdcpRRqyg+GJGtexsQf1fE37bliCFqpDbjUl9+zT+GMXx9jpxbYybll8/RFg8+mpY/HHL8VQiA6j/cs4xEbY5xOHZk2nMvQbStV6YEhviWdXmi4m98DOTydoemRp0x4ixHU/6r7+gxjr9MdnF4tmTacs1Clen4amIsFJPzHpA+WDnPKZ6z0Jj+EmfpjHKW2B5vbE4trk1jOZykIk00btKSR8zgFPSRIdTf8AeX8v1tjITjzF4tpk2R0Rl85Q7WJQ97QTgdPKIWs2lfR4APQqLgWG/wAsY/glHDi2ZNbrUXVvLWDqC0apG+919e2/tgwziKJambXsvij1goRU6DcRbGVUsSMvtice1yamudy7RodbSSNQQi/3lOkzfdrW74i8VzNFqbnxUJCt5WaYkbAQPSMZZm98RcWPz2Z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219200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4" name="Picture 16" descr="http://www.helmo.be/esas/mapage/images/1_5_salpetrier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572008"/>
            <a:ext cx="314331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ewebpedagogique.com/stephanieforet/files/2009/11/musiciens-de-Louis-XIV-PUG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2063774" cy="281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://www.herodote.net/Images/MoliereFarceu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14290"/>
            <a:ext cx="44447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://enviedhistoire.canalblog.com/images/nocr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573" y="428604"/>
            <a:ext cx="333325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 descr="http://www.artbible.net/2NT/ACTS%2002%20PENTECOST%20AND%20PREACHING...PENTECOTE%20ET%20PREDICATION_/18%20LE%20BRUN%20DESCENTE%20DU%20ST%20ESPR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643314"/>
            <a:ext cx="2500330" cy="299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otel des Inval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357562"/>
            <a:ext cx="3786174" cy="273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1357298"/>
            <a:ext cx="8286808" cy="483209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2060"/>
                </a:solidFill>
                <a:latin typeface="Monotype Corsiva" pitchFamily="66" charset="0"/>
              </a:rPr>
              <a:t>Grand siècle </a:t>
            </a:r>
          </a:p>
          <a:p>
            <a:pPr algn="ctr"/>
            <a:r>
              <a:rPr lang="fr-FR" sz="9600" b="1" dirty="0" smtClean="0">
                <a:solidFill>
                  <a:srgbClr val="002060"/>
                </a:solidFill>
                <a:latin typeface="Monotype Corsiva" pitchFamily="66" charset="0"/>
              </a:rPr>
              <a:t>des âmes</a:t>
            </a:r>
          </a:p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Monotype Corsiva" pitchFamily="66" charset="0"/>
              </a:rPr>
              <a:t>Dans la lignée des grands noms de </a:t>
            </a: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Monotype Corsiva" pitchFamily="66" charset="0"/>
              </a:rPr>
              <a:t>« L’Ecole Française de Spiritualité »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Saint%20Vincent%20de%20Paul%201581-16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4414" cy="165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StLoui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1214446" cy="17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mariel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11330"/>
            <a:ext cx="1214414" cy="14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t-Jean-Eu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25591"/>
            <a:ext cx="1214414" cy="15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_oli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0"/>
            <a:ext cx="113000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atherine_deB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714488"/>
            <a:ext cx="115839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nicolas_barre_ph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3643314"/>
            <a:ext cx="1071570" cy="153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220px-Mgr_Francois_Pal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5286388"/>
            <a:ext cx="112362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la_sal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1"/>
            <a:ext cx="1007673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PV1-peti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74" y="1714488"/>
            <a:ext cx="114102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Poullar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86512" y="3500438"/>
            <a:ext cx="1000132" cy="14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214414" y="214290"/>
            <a:ext cx="1747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</a:t>
            </a:r>
          </a:p>
          <a:p>
            <a:r>
              <a:rPr lang="fr-FR" dirty="0" smtClean="0"/>
              <a:t>Vincent de Paul</a:t>
            </a:r>
          </a:p>
          <a:p>
            <a:r>
              <a:rPr lang="fr-FR" dirty="0" smtClean="0"/>
              <a:t>1581 - 1660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214414" y="2143116"/>
            <a:ext cx="1997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Louise de Marillac</a:t>
            </a:r>
          </a:p>
          <a:p>
            <a:r>
              <a:rPr lang="fr-FR" dirty="0" smtClean="0"/>
              <a:t>1591 - 1660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214414" y="3857628"/>
            <a:ext cx="1539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Bienheureuse</a:t>
            </a:r>
          </a:p>
          <a:p>
            <a:r>
              <a:rPr lang="fr-FR" dirty="0" smtClean="0"/>
              <a:t>Marie de </a:t>
            </a:r>
          </a:p>
          <a:p>
            <a:r>
              <a:rPr lang="fr-FR" dirty="0" smtClean="0"/>
              <a:t>l’Incarnation</a:t>
            </a:r>
          </a:p>
          <a:p>
            <a:r>
              <a:rPr lang="fr-FR" dirty="0" smtClean="0"/>
              <a:t>1599-1672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286248" y="214290"/>
            <a:ext cx="1436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Jean-Jacques</a:t>
            </a:r>
          </a:p>
          <a:p>
            <a:r>
              <a:rPr lang="fr-FR" dirty="0" smtClean="0"/>
              <a:t>Olier </a:t>
            </a:r>
          </a:p>
          <a:p>
            <a:r>
              <a:rPr lang="fr-FR" dirty="0" smtClean="0"/>
              <a:t>1608 - 1657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214414" y="5429264"/>
            <a:ext cx="1262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</a:t>
            </a:r>
          </a:p>
          <a:p>
            <a:r>
              <a:rPr lang="fr-FR" dirty="0" smtClean="0"/>
              <a:t>Jean Eudes</a:t>
            </a:r>
          </a:p>
          <a:p>
            <a:r>
              <a:rPr lang="fr-FR" dirty="0" smtClean="0"/>
              <a:t>1601-1680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357686" y="1785926"/>
            <a:ext cx="1851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Mère </a:t>
            </a:r>
            <a:r>
              <a:rPr lang="fr-FR" dirty="0" err="1" smtClean="0"/>
              <a:t>Mechtilde</a:t>
            </a:r>
            <a:r>
              <a:rPr lang="fr-FR" dirty="0" smtClean="0"/>
              <a:t> </a:t>
            </a:r>
          </a:p>
          <a:p>
            <a:r>
              <a:rPr lang="fr-FR" dirty="0" smtClean="0"/>
              <a:t>Du St Sacrement</a:t>
            </a:r>
          </a:p>
          <a:p>
            <a:r>
              <a:rPr lang="fr-FR" dirty="0" smtClean="0"/>
              <a:t>1614-1698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214810" y="3786190"/>
            <a:ext cx="1560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Bienheureux</a:t>
            </a:r>
          </a:p>
          <a:p>
            <a:r>
              <a:rPr lang="fr-FR" dirty="0" smtClean="0"/>
              <a:t> Nicolas Barré</a:t>
            </a:r>
          </a:p>
          <a:p>
            <a:r>
              <a:rPr lang="fr-FR" dirty="0" smtClean="0"/>
              <a:t>1621-1686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357686" y="542926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François </a:t>
            </a:r>
            <a:r>
              <a:rPr lang="fr-FR" dirty="0" err="1" smtClean="0"/>
              <a:t>Pallu</a:t>
            </a:r>
            <a:endParaRPr lang="fr-FR" dirty="0" smtClean="0"/>
          </a:p>
          <a:p>
            <a:r>
              <a:rPr lang="fr-FR" dirty="0" smtClean="0"/>
              <a:t>1626 -1684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15206" y="0"/>
            <a:ext cx="1610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</a:t>
            </a:r>
          </a:p>
          <a:p>
            <a:r>
              <a:rPr lang="fr-FR" dirty="0" smtClean="0"/>
              <a:t> Jean-Baptiste </a:t>
            </a:r>
          </a:p>
          <a:p>
            <a:r>
              <a:rPr lang="fr-FR" dirty="0" smtClean="0"/>
              <a:t>de La Salle</a:t>
            </a:r>
          </a:p>
          <a:p>
            <a:r>
              <a:rPr lang="fr-FR" dirty="0" smtClean="0"/>
              <a:t>1651-1719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7429520" y="1928802"/>
            <a:ext cx="1499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Bienheureux </a:t>
            </a:r>
          </a:p>
          <a:p>
            <a:r>
              <a:rPr lang="fr-FR" dirty="0" smtClean="0"/>
              <a:t>Pierre Vigne</a:t>
            </a:r>
          </a:p>
          <a:p>
            <a:r>
              <a:rPr lang="fr-FR" dirty="0" smtClean="0"/>
              <a:t>1670-1740</a:t>
            </a:r>
          </a:p>
          <a:p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7286644" y="3500438"/>
            <a:ext cx="1780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Claude </a:t>
            </a:r>
            <a:r>
              <a:rPr lang="fr-FR" dirty="0" err="1" smtClean="0"/>
              <a:t>Poullart</a:t>
            </a:r>
            <a:r>
              <a:rPr lang="fr-FR" dirty="0" smtClean="0"/>
              <a:t> </a:t>
            </a:r>
          </a:p>
          <a:p>
            <a:r>
              <a:rPr lang="fr-FR" dirty="0" smtClean="0"/>
              <a:t>des Places</a:t>
            </a:r>
          </a:p>
          <a:p>
            <a:r>
              <a:rPr lang="fr-FR" dirty="0" smtClean="0"/>
              <a:t>1679-1709</a:t>
            </a:r>
          </a:p>
          <a:p>
            <a:endParaRPr lang="fr-FR" dirty="0"/>
          </a:p>
        </p:txBody>
      </p:sp>
      <p:pic>
        <p:nvPicPr>
          <p:cNvPr id="16401" name="Picture 17" descr="mini2-41195774marie-louise-de-jesus-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6512" y="5286388"/>
            <a:ext cx="96165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7286644" y="5357826"/>
            <a:ext cx="1857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Bienheureuse</a:t>
            </a:r>
          </a:p>
          <a:p>
            <a:r>
              <a:rPr lang="fr-FR" dirty="0" smtClean="0"/>
              <a:t>Marie Louise </a:t>
            </a:r>
          </a:p>
          <a:p>
            <a:r>
              <a:rPr lang="fr-FR" dirty="0" smtClean="0"/>
              <a:t>Trichet</a:t>
            </a:r>
          </a:p>
          <a:p>
            <a:r>
              <a:rPr lang="fr-FR" dirty="0" smtClean="0"/>
              <a:t>1684-1759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illustrative de l'article Pierre de Béru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40" y="346663"/>
            <a:ext cx="2232248" cy="22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17712" y="427546"/>
            <a:ext cx="47991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Cardinal Pierre de BÉRULLE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Fondateur de l’Oratoire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1575-1629</a:t>
            </a:r>
          </a:p>
          <a:p>
            <a:pPr algn="ctr"/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 fait venir les premières carmélites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’Espagne en France</a:t>
            </a:r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341176" cy="30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99792" y="3068960"/>
            <a:ext cx="57294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Jean-Jacques OLIER 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(Monsieur OLIER)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1609-1657</a:t>
            </a: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Il </a:t>
            </a:r>
            <a:r>
              <a:rPr lang="fr-FR" sz="2400" b="1" dirty="0">
                <a:solidFill>
                  <a:schemeClr val="bg1"/>
                </a:solidFill>
              </a:rPr>
              <a:t>a créé </a:t>
            </a:r>
            <a:r>
              <a:rPr lang="fr-FR" sz="2400" b="1" dirty="0" smtClean="0">
                <a:solidFill>
                  <a:schemeClr val="bg1"/>
                </a:solidFill>
              </a:rPr>
              <a:t>le </a:t>
            </a:r>
            <a:r>
              <a:rPr lang="fr-FR" sz="2400" b="1" dirty="0">
                <a:solidFill>
                  <a:schemeClr val="bg1"/>
                </a:solidFill>
              </a:rPr>
              <a:t>premier séminaire français,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à </a:t>
            </a:r>
            <a:r>
              <a:rPr lang="fr-FR" sz="2400" b="1" dirty="0">
                <a:solidFill>
                  <a:schemeClr val="bg1"/>
                </a:solidFill>
              </a:rPr>
              <a:t>la suite du concile de </a:t>
            </a:r>
            <a:r>
              <a:rPr lang="fr-FR" sz="2400" b="1" dirty="0" smtClean="0">
                <a:solidFill>
                  <a:schemeClr val="bg1"/>
                </a:solidFill>
              </a:rPr>
              <a:t>Trente</a:t>
            </a:r>
            <a:r>
              <a:rPr lang="fr-FR" sz="2400" b="1" dirty="0">
                <a:solidFill>
                  <a:schemeClr val="bg1"/>
                </a:solidFill>
              </a:rPr>
              <a:t>.</a:t>
            </a:r>
            <a:endParaRPr lang="fr-FR" sz="2400" b="1" dirty="0" smtClean="0">
              <a:solidFill>
                <a:schemeClr val="bg1"/>
              </a:solidFill>
            </a:endParaRP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Il a </a:t>
            </a:r>
            <a:r>
              <a:rPr lang="fr-FR" sz="2400" b="1" dirty="0">
                <a:solidFill>
                  <a:schemeClr val="bg1"/>
                </a:solidFill>
              </a:rPr>
              <a:t>fondé la compagnie des prêtres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de Saint-Sulpice.</a:t>
            </a:r>
            <a:r>
              <a:rPr lang="fr-FR" dirty="0" smtClean="0"/>
              <a:t>.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881</TotalTime>
  <Words>772</Words>
  <Application>Microsoft Office PowerPoint</Application>
  <PresentationFormat>Presentación en pantalla (4:3)</PresentationFormat>
  <Paragraphs>277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Aharoni</vt:lpstr>
      <vt:lpstr>Arial Black</vt:lpstr>
      <vt:lpstr>Calibri</vt:lpstr>
      <vt:lpstr>Constantia</vt:lpstr>
      <vt:lpstr>Copperplate Gothic Bold</vt:lpstr>
      <vt:lpstr>Monotype Corsiva</vt:lpstr>
      <vt:lpstr>Wingdings 2</vt:lpstr>
      <vt:lpstr>Débit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1- Une personnalité riche et contrastée</vt:lpstr>
      <vt:lpstr>2- Un meneur de foules</vt:lpstr>
      <vt:lpstr>3- Un homme qui dérange</vt:lpstr>
      <vt:lpstr> 4- Un homme qui aime les pauvres</vt:lpstr>
      <vt:lpstr>Presentación de PowerPoint</vt:lpstr>
      <vt:lpstr>6- Un contemplatif dans l’action</vt:lpstr>
      <vt:lpstr>7- Un homme au service de l’Eglise obéissant et contestataire</vt:lpstr>
      <vt:lpstr>8- Un homme de désir</vt:lpstr>
      <vt:lpstr>9- Un maître et guide spirituel</vt:lpstr>
      <vt:lpstr>10- Un fondateur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mauriceherault85</dc:creator>
  <cp:lastModifiedBy>HP</cp:lastModifiedBy>
  <cp:revision>69</cp:revision>
  <dcterms:created xsi:type="dcterms:W3CDTF">2010-08-22T16:48:54Z</dcterms:created>
  <dcterms:modified xsi:type="dcterms:W3CDTF">2020-04-15T10:48:53Z</dcterms:modified>
</cp:coreProperties>
</file>