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57" r:id="rId3"/>
    <p:sldId id="288" r:id="rId4"/>
    <p:sldId id="261" r:id="rId5"/>
    <p:sldId id="260" r:id="rId6"/>
    <p:sldId id="298" r:id="rId7"/>
    <p:sldId id="269" r:id="rId8"/>
    <p:sldId id="301" r:id="rId9"/>
    <p:sldId id="303" r:id="rId10"/>
    <p:sldId id="272" r:id="rId11"/>
    <p:sldId id="266" r:id="rId12"/>
    <p:sldId id="267" r:id="rId13"/>
    <p:sldId id="268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304" r:id="rId22"/>
    <p:sldId id="280" r:id="rId23"/>
    <p:sldId id="281" r:id="rId24"/>
    <p:sldId id="284" r:id="rId25"/>
    <p:sldId id="285" r:id="rId26"/>
    <p:sldId id="286" r:id="rId27"/>
    <p:sldId id="287" r:id="rId28"/>
    <p:sldId id="289" r:id="rId29"/>
    <p:sldId id="305" r:id="rId30"/>
    <p:sldId id="290" r:id="rId3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A2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35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C7F317-973D-4F86-BC3D-54AF3B32AFC2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FE254-0418-4965-B1E9-862683A5D8EF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38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27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8596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318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9240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81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D8A8E1-EF99-448C-AB79-0E37BB2ABB6F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DE4D4-9476-4824-A549-7347337822D3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936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F2271F-C0E9-4080-A892-715A4FF4F48F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77C8C2-9295-45A2-B334-86B7B0AC55B2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300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3599D-722A-4170-B5DB-31F18BD544C7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A5BD0E-62C5-4028-85B2-8A9E2BEF0E63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13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60ED1B-AD78-4356-A95B-B5CDB24651CC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AD370-FB27-49E8-9210-EEB6F6D6974C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55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3D6FE6-C60E-4F5C-955B-CE4854718E00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8EAF2-4FD3-4B59-A744-E5C199B2FCE8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465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4D04EA-0623-4497-B73A-5A37EB71D68F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2B7D1-CECA-4970-B41C-7DC8F6F421AD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46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28F685-8FA0-4F9F-978A-B78AF04C8A79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BCBD3-0545-4BB4-A4B5-213012C27977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51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2E1860-C805-47EB-AC31-CCF144713A1E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C4989-7F89-4E8C-8DA0-B4EC00748965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86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BFF322-8BAB-4D14-9802-2874D6065ACA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A8384E-4E71-4690-A3D5-B0427D09FD31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60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E08CF8-F59D-42F0-958B-1B8A969ECD03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8E52F-B325-46EC-B54E-1D97281922B6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78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9A23"/>
            </a:gs>
            <a:gs pos="76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5701B0-AA64-4D16-BACF-F804ED375651}" type="datetimeFigureOut">
              <a:rPr lang="fr-FR" smtClean="0"/>
              <a:pPr>
                <a:defRPr/>
              </a:pPr>
              <a:t>17/04/2020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A24BA83-1227-4356-9FD2-20A1295E4A2E}" type="slidenum">
              <a:rPr lang="fr-FR" smtClean="0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11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hyperlink" Target="http://fr.wikipedia.org/wiki/Fichier:Vuedeloreto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hyperlink" Target="http://upload.wikimedia.org/wikipedia/commons/e/ee/Loreto_Basilika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9D9A23">
                <a:alpha val="87000"/>
                <a:lumMod val="95000"/>
                <a:lumOff val="5000"/>
              </a:srgbClr>
            </a:gs>
            <a:gs pos="76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0" y="280067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POUR </a:t>
            </a:r>
            <a:r>
              <a:rPr lang="fr-FR" sz="32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le Père de MONTFORT</a:t>
            </a:r>
            <a:r>
              <a:rPr lang="fr-FR" sz="32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,</a:t>
            </a:r>
          </a:p>
          <a:p>
            <a:pPr algn="ctr"/>
            <a:r>
              <a:rPr lang="fr-FR" sz="54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fr-FR" sz="4400" dirty="0">
                <a:solidFill>
                  <a:srgbClr val="002060"/>
                </a:solidFill>
                <a:latin typeface="Lucida Calligraphy" panose="03010101010101010101" pitchFamily="66" charset="0"/>
                <a:cs typeface="Times New Roman" pitchFamily="18" charset="0"/>
              </a:rPr>
              <a:t>Q</a:t>
            </a:r>
            <a:r>
              <a:rPr lang="fr-FR" sz="4400" dirty="0" smtClean="0">
                <a:solidFill>
                  <a:srgbClr val="002060"/>
                </a:solidFill>
                <a:latin typeface="Lucida Calligraphy" panose="03010101010101010101" pitchFamily="66" charset="0"/>
                <a:cs typeface="Times New Roman" pitchFamily="18" charset="0"/>
              </a:rPr>
              <a:t>ui </a:t>
            </a:r>
            <a:r>
              <a:rPr lang="fr-FR" sz="4400" dirty="0">
                <a:solidFill>
                  <a:srgbClr val="002060"/>
                </a:solidFill>
                <a:latin typeface="Lucida Calligraphy" panose="03010101010101010101" pitchFamily="66" charset="0"/>
                <a:cs typeface="Times New Roman" pitchFamily="18" charset="0"/>
              </a:rPr>
              <a:t>é</a:t>
            </a:r>
            <a:r>
              <a:rPr lang="fr-FR" sz="4400" dirty="0" smtClean="0">
                <a:solidFill>
                  <a:srgbClr val="002060"/>
                </a:solidFill>
                <a:latin typeface="Lucida Calligraphy" panose="03010101010101010101" pitchFamily="66" charset="0"/>
                <a:cs typeface="Times New Roman" pitchFamily="18" charset="0"/>
              </a:rPr>
              <a:t>tait la Vierge </a:t>
            </a:r>
            <a:r>
              <a:rPr lang="fr-FR" sz="4400" dirty="0">
                <a:solidFill>
                  <a:srgbClr val="002060"/>
                </a:solidFill>
                <a:latin typeface="Lucida Calligraphy" panose="03010101010101010101" pitchFamily="66" charset="0"/>
                <a:cs typeface="Times New Roman" pitchFamily="18" charset="0"/>
              </a:rPr>
              <a:t>M</a:t>
            </a:r>
            <a:r>
              <a:rPr lang="fr-FR" sz="4400" dirty="0" smtClean="0">
                <a:solidFill>
                  <a:srgbClr val="002060"/>
                </a:solidFill>
                <a:latin typeface="Lucida Calligraphy" panose="03010101010101010101" pitchFamily="66" charset="0"/>
                <a:cs typeface="Times New Roman" pitchFamily="18" charset="0"/>
              </a:rPr>
              <a:t>arie ?</a:t>
            </a:r>
          </a:p>
          <a:p>
            <a:pPr algn="ctr"/>
            <a:endParaRPr lang="fr-FR" sz="5400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endParaRPr lang="fr-FR" sz="5400" b="1" i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endParaRPr lang="fr-FR" sz="5400" b="1" i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endParaRPr lang="fr-FR" sz="5400" b="1" i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endParaRPr lang="fr-FR" sz="5400" b="1" i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0" hangingPunct="0"/>
            <a:r>
              <a:rPr lang="fr-FR" sz="3600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Son </a:t>
            </a:r>
            <a:r>
              <a:rPr lang="fr-FR" sz="3600" b="1" i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expérience </a:t>
            </a:r>
            <a:r>
              <a:rPr lang="fr-FR" sz="3600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et </a:t>
            </a:r>
            <a:r>
              <a:rPr lang="fr-FR" sz="3600" b="1" i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ce qu'il en </a:t>
            </a:r>
            <a:r>
              <a:rPr lang="fr-FR" sz="3600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dit.</a:t>
            </a:r>
            <a:endParaRPr lang="fr-FR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72816"/>
            <a:ext cx="2304256" cy="4042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/>
            <a:r>
              <a:rPr lang="fr-FR" sz="2800" dirty="0">
                <a:solidFill>
                  <a:srgbClr val="0070C0"/>
                </a:solidFill>
                <a:latin typeface="Arial Black" pitchFamily="34" charset="0"/>
              </a:rPr>
              <a:t>Entretien de la chapelle de la Vierge </a:t>
            </a:r>
            <a:endParaRPr lang="fr-FR" sz="2800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ctr" hangingPunct="0"/>
            <a:r>
              <a:rPr lang="fr-FR" sz="2800" dirty="0" smtClean="0">
                <a:solidFill>
                  <a:srgbClr val="0070C0"/>
                </a:solidFill>
                <a:latin typeface="Arial Black" pitchFamily="34" charset="0"/>
              </a:rPr>
              <a:t>à </a:t>
            </a:r>
            <a:r>
              <a:rPr lang="fr-FR" sz="2800" dirty="0">
                <a:solidFill>
                  <a:srgbClr val="0070C0"/>
                </a:solidFill>
                <a:latin typeface="Arial Black" pitchFamily="34" charset="0"/>
              </a:rPr>
              <a:t>l'église St Sulpice. </a:t>
            </a:r>
          </a:p>
          <a:p>
            <a:pPr algn="ctr" hangingPunct="0"/>
            <a:r>
              <a:rPr lang="fr-FR" sz="2800" dirty="0">
                <a:solidFill>
                  <a:srgbClr val="0070C0"/>
                </a:solidFill>
                <a:latin typeface="Arial Black" pitchFamily="34" charset="0"/>
              </a:rPr>
              <a:t>Il y célèbre sa 1ère messe en juin 1700.</a:t>
            </a:r>
          </a:p>
        </p:txBody>
      </p:sp>
      <p:pic>
        <p:nvPicPr>
          <p:cNvPr id="1026" name="Picture 2" descr="C:\Users\mauriceherault85\Documents\Montfort\Iconographie Montfort\louis-marie-grignon-img043[1]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lum bright="10000" contrast="30000"/>
          </a:blip>
          <a:srcRect/>
          <a:stretch>
            <a:fillRect/>
          </a:stretch>
        </p:blipFill>
        <p:spPr bwMode="auto">
          <a:xfrm>
            <a:off x="357158" y="0"/>
            <a:ext cx="5572164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30" name="Picture 6" descr="http://t1.gstatic.com/images?q=tbn:ANd9GcSmcttVE4ad0LRxekOUJwyMfFty53lFWsZLs38gFx4Wf3io58SM_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000108"/>
            <a:ext cx="2889133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0" y="1071563"/>
            <a:ext cx="9144000" cy="4832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fr-FR" sz="4400" dirty="0"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fr-FR" sz="4400" dirty="0">
                <a:latin typeface="Arial Black" pitchFamily="34" charset="0"/>
                <a:cs typeface="Times New Roman" pitchFamily="18" charset="0"/>
              </a:rPr>
              <a:t>4. Au temps du ministère</a:t>
            </a:r>
          </a:p>
          <a:p>
            <a:pPr algn="ctr"/>
            <a:r>
              <a:rPr lang="fr-FR" sz="4400" dirty="0">
                <a:latin typeface="Arial Black" pitchFamily="34" charset="0"/>
                <a:cs typeface="Times New Roman" pitchFamily="18" charset="0"/>
              </a:rPr>
              <a:t> (1700-1706).</a:t>
            </a:r>
          </a:p>
          <a:p>
            <a:pPr algn="ctr" eaLnBrk="0" hangingPunct="0"/>
            <a:r>
              <a:rPr lang="fr-FR" sz="4400" dirty="0">
                <a:latin typeface="Arial Black" pitchFamily="34" charset="0"/>
                <a:cs typeface="Times New Roman" pitchFamily="18" charset="0"/>
              </a:rPr>
              <a:t>	</a:t>
            </a:r>
          </a:p>
          <a:p>
            <a:pPr algn="ctr" eaLnBrk="0" hangingPunct="0"/>
            <a:r>
              <a:rPr lang="fr-FR" sz="4400" dirty="0">
                <a:latin typeface="Arial Black" pitchFamily="34" charset="0"/>
                <a:cs typeface="Times New Roman" pitchFamily="18" charset="0"/>
              </a:rPr>
              <a:t>4.1 </a:t>
            </a:r>
            <a:r>
              <a:rPr lang="fr-FR" sz="4400" i="1" dirty="0">
                <a:latin typeface="Arial Black" pitchFamily="34" charset="0"/>
                <a:cs typeface="Times New Roman" pitchFamily="18" charset="0"/>
              </a:rPr>
              <a:t>Présence ‘extérieure’ </a:t>
            </a:r>
          </a:p>
          <a:p>
            <a:pPr algn="ctr" eaLnBrk="0" hangingPunct="0"/>
            <a:r>
              <a:rPr lang="fr-FR" sz="4400" i="1" dirty="0">
                <a:latin typeface="Arial Black" pitchFamily="34" charset="0"/>
                <a:cs typeface="Times New Roman" pitchFamily="18" charset="0"/>
              </a:rPr>
              <a:t>de Marie</a:t>
            </a:r>
          </a:p>
          <a:p>
            <a:pPr algn="ctr" eaLnBrk="0" hangingPunct="0"/>
            <a:r>
              <a:rPr lang="fr-FR" sz="4400" dirty="0"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9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0070C0"/>
                </a:solidFill>
                <a:latin typeface="Arial Black" pitchFamily="34" charset="0"/>
                <a:cs typeface="+mn-cs"/>
              </a:rPr>
              <a:t>Pèlerinages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atin typeface="Arial Black" pitchFamily="34" charset="0"/>
                <a:cs typeface="+mn-cs"/>
              </a:rPr>
              <a:t> </a:t>
            </a:r>
            <a:r>
              <a:rPr lang="fr-FR" sz="320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N.D. des </a:t>
            </a:r>
            <a:r>
              <a:rPr lang="fr-FR" sz="3200" dirty="0" err="1">
                <a:solidFill>
                  <a:srgbClr val="002060"/>
                </a:solidFill>
                <a:latin typeface="Arial Black" pitchFamily="34" charset="0"/>
                <a:cs typeface="+mn-cs"/>
              </a:rPr>
              <a:t>Ardillers</a:t>
            </a:r>
            <a:r>
              <a:rPr lang="fr-FR" sz="320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, à Saumur: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 4 fois en 1700, 1701, 1706, 1716.</a:t>
            </a:r>
            <a:r>
              <a:rPr lang="fr-FR" sz="3200" dirty="0">
                <a:latin typeface="Arial Black" pitchFamily="34" charset="0"/>
                <a:cs typeface="+mn-cs"/>
              </a:rPr>
              <a:t>	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96952"/>
            <a:ext cx="2643758" cy="3525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5500688"/>
            <a:ext cx="9144000" cy="120015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3600" dirty="0">
                <a:solidFill>
                  <a:srgbClr val="C00000"/>
                </a:solidFill>
                <a:latin typeface="Arial Black" pitchFamily="34" charset="0"/>
              </a:rPr>
              <a:t>Lorette, en 1706, en route vers Rome. Il y reste 15 jours.</a:t>
            </a:r>
          </a:p>
        </p:txBody>
      </p:sp>
      <p:pic>
        <p:nvPicPr>
          <p:cNvPr id="32770" name="Picture 2" descr="http://upload.wikimedia.org/wikipedia/commons/thumb/b/b4/Vuedeloreto.JPG/270px-Vuedeloreto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42"/>
            <a:ext cx="311644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Fichier:Loreto Basilika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0227" y="655907"/>
            <a:ext cx="333377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http://i24.servimg.com/u/f24/09/04/27/32/vg_san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1500174"/>
            <a:ext cx="2786082" cy="4021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5" name="Picture 1" descr="C:\Users\mauriceherault85\Documents\Montfort\Iconographie Montfort\VV3NCACPCF14CAD2TELRCAW2G9VACAYUPH9QCAIQP3RCCA426TDECA1GZ1RACAWCOCDICA39FZK1CAS3DNC2CAHIHERJCAUJMI0UCAE8KI4DCAFS8115CAAU7EWJCAIQ643SCA02OQ9CCAVLG61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536" y="3143248"/>
            <a:ext cx="1643074" cy="238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0" y="1484784"/>
            <a:ext cx="9144000" cy="424731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5400" dirty="0" smtClean="0">
                <a:solidFill>
                  <a:srgbClr val="7030A0"/>
                </a:solidFill>
                <a:latin typeface="Arial Black" pitchFamily="34" charset="0"/>
              </a:rPr>
              <a:t>Montfort </a:t>
            </a:r>
            <a:r>
              <a:rPr lang="fr-FR" sz="5400" dirty="0">
                <a:solidFill>
                  <a:srgbClr val="7030A0"/>
                </a:solidFill>
                <a:latin typeface="Arial Black" pitchFamily="34" charset="0"/>
              </a:rPr>
              <a:t>invite à aller </a:t>
            </a:r>
          </a:p>
          <a:p>
            <a:pPr algn="ctr"/>
            <a:r>
              <a:rPr lang="fr-FR" sz="5400" dirty="0">
                <a:solidFill>
                  <a:srgbClr val="7030A0"/>
                </a:solidFill>
                <a:latin typeface="Arial Black" pitchFamily="34" charset="0"/>
              </a:rPr>
              <a:t>en pèlerinage </a:t>
            </a:r>
          </a:p>
          <a:p>
            <a:pPr algn="ctr"/>
            <a:r>
              <a:rPr lang="fr-FR" sz="5400" dirty="0">
                <a:solidFill>
                  <a:srgbClr val="7030A0"/>
                </a:solidFill>
                <a:latin typeface="Arial Black" pitchFamily="34" charset="0"/>
              </a:rPr>
              <a:t>à un sanctuaire marial pour le renouvellement de la consécration</a:t>
            </a:r>
            <a:r>
              <a:rPr lang="fr-FR" sz="5400" dirty="0" smtClean="0">
                <a:solidFill>
                  <a:srgbClr val="7030A0"/>
                </a:solidFill>
                <a:latin typeface="Arial Black" pitchFamily="34" charset="0"/>
              </a:rPr>
              <a:t>.</a:t>
            </a:r>
            <a:endParaRPr lang="fr-FR" sz="5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://www.f8au.org/montbernage/Phot.Chap.APT4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  <p:pic>
        <p:nvPicPr>
          <p:cNvPr id="18435" name="Picture 2" descr="http://www.f8au.org/montbernage/Marie-Jes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008313"/>
            <a:ext cx="2665413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1"/>
          <p:cNvSpPr>
            <a:spLocks noChangeArrowheads="1"/>
          </p:cNvSpPr>
          <p:nvPr/>
        </p:nvSpPr>
        <p:spPr bwMode="auto">
          <a:xfrm>
            <a:off x="0" y="214313"/>
            <a:ext cx="9144000" cy="708025"/>
          </a:xfrm>
          <a:prstGeom prst="rect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2000">
                <a:solidFill>
                  <a:srgbClr val="C00000"/>
                </a:solidFill>
                <a:latin typeface="Arial Black" pitchFamily="34" charset="0"/>
              </a:rPr>
              <a:t> Il crée ou restaure des sanctuaires de Marie : </a:t>
            </a:r>
          </a:p>
          <a:p>
            <a:pPr algn="ctr" hangingPunct="0"/>
            <a:r>
              <a:rPr lang="fr-FR" sz="2000">
                <a:solidFill>
                  <a:srgbClr val="C00000"/>
                </a:solidFill>
                <a:latin typeface="Arial Black" pitchFamily="34" charset="0"/>
              </a:rPr>
              <a:t>Poitiers, Montbernage MARIE REINE DES COEURS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0" y="5572125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Arial Black" pitchFamily="34" charset="0"/>
              </a:rPr>
              <a:t>Montfort-sur-Meu, </a:t>
            </a:r>
          </a:p>
          <a:p>
            <a:pPr algn="ctr"/>
            <a:r>
              <a:rPr lang="fr-FR" sz="2800" dirty="0" smtClean="0">
                <a:solidFill>
                  <a:srgbClr val="C00000"/>
                </a:solidFill>
                <a:latin typeface="Arial Black" pitchFamily="34" charset="0"/>
              </a:rPr>
              <a:t>chapelle de l’ermitage saint </a:t>
            </a:r>
            <a:r>
              <a:rPr lang="fr-FR" sz="2800" dirty="0">
                <a:solidFill>
                  <a:srgbClr val="C00000"/>
                </a:solidFill>
                <a:latin typeface="Arial Black" pitchFamily="34" charset="0"/>
              </a:rPr>
              <a:t>L</a:t>
            </a:r>
            <a:r>
              <a:rPr lang="fr-FR" sz="2800" dirty="0" smtClean="0">
                <a:solidFill>
                  <a:srgbClr val="C00000"/>
                </a:solidFill>
                <a:latin typeface="Arial Black" pitchFamily="34" charset="0"/>
              </a:rPr>
              <a:t>azare</a:t>
            </a:r>
            <a:r>
              <a:rPr lang="fr-FR" sz="2800" dirty="0" smtClean="0">
                <a:latin typeface="Arial Black" pitchFamily="34" charset="0"/>
              </a:rPr>
              <a:t> </a:t>
            </a:r>
            <a:endParaRPr lang="fr-FR" sz="2800" dirty="0">
              <a:latin typeface="Constantia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8680"/>
            <a:ext cx="7488832" cy="4792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214313" y="5715000"/>
            <a:ext cx="2643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>
                <a:latin typeface="Arial Black" pitchFamily="34" charset="0"/>
              </a:rPr>
              <a:t>Nantes </a:t>
            </a:r>
          </a:p>
        </p:txBody>
      </p:sp>
      <p:pic>
        <p:nvPicPr>
          <p:cNvPr id="20483" name="Picture 2" descr="http://t0.gstatic.com/images?q=tbn:ANd9GcTbbcGsA0fHFHuaA-5ztNmuR-ii80IO8pjw2HJ7WyHaqqZo5rqX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85750"/>
            <a:ext cx="28575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://t1.gstatic.com/images?q=tbn:ANd9GcTaP67-ykKJ91oqy1SVvUDptDD6ZvQZWv-mgTktztTPhDdAV0cZ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214313"/>
            <a:ext cx="326231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http://t1.gstatic.com/images?q=tbn:ANd9GcTYMFIbg5S7PJ7N2HBvik5YxtWevneWFHTifVtHco0lFP3IY1G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2743200"/>
            <a:ext cx="271462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http://t1.gstatic.com/images?q=tbn:ANd9GcQG6JLwEv9pMDHVjj_7f1hXcZjkUfCGRquimBbwZyW1kjmAzEc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8" y="4286250"/>
            <a:ext cx="295275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ZoneTexte 7"/>
          <p:cNvSpPr txBox="1">
            <a:spLocks noChangeArrowheads="1"/>
          </p:cNvSpPr>
          <p:nvPr/>
        </p:nvSpPr>
        <p:spPr bwMode="auto">
          <a:xfrm>
            <a:off x="3143250" y="1285875"/>
            <a:ext cx="1720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>
                <a:latin typeface="Arial Black" pitchFamily="34" charset="0"/>
              </a:rPr>
              <a:t>La Chèze</a:t>
            </a:r>
          </a:p>
        </p:txBody>
      </p:sp>
      <p:sp>
        <p:nvSpPr>
          <p:cNvPr id="20489" name="Rectangle 8"/>
          <p:cNvSpPr>
            <a:spLocks noChangeArrowheads="1"/>
          </p:cNvSpPr>
          <p:nvPr/>
        </p:nvSpPr>
        <p:spPr bwMode="auto">
          <a:xfrm>
            <a:off x="6286500" y="2500313"/>
            <a:ext cx="2433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Arial Black" pitchFamily="34" charset="0"/>
              </a:rPr>
              <a:t>La Garnache </a:t>
            </a:r>
          </a:p>
        </p:txBody>
      </p:sp>
      <p:sp>
        <p:nvSpPr>
          <p:cNvPr id="20490" name="Rectangle 9"/>
          <p:cNvSpPr>
            <a:spLocks noChangeArrowheads="1"/>
          </p:cNvSpPr>
          <p:nvPr/>
        </p:nvSpPr>
        <p:spPr bwMode="auto">
          <a:xfrm>
            <a:off x="3286125" y="3429000"/>
            <a:ext cx="2132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Arial Black" pitchFamily="34" charset="0"/>
              </a:rPr>
              <a:t>Sallertaine </a:t>
            </a: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3786188" y="6286500"/>
            <a:ext cx="285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latin typeface="Arial Black" pitchFamily="34" charset="0"/>
              </a:rPr>
              <a:t>La Séguinière</a:t>
            </a:r>
            <a:endParaRPr lang="fr-FR" sz="2400">
              <a:latin typeface="Constantia" pitchFamily="18" charset="0"/>
            </a:endParaRPr>
          </a:p>
        </p:txBody>
      </p:sp>
      <p:pic>
        <p:nvPicPr>
          <p:cNvPr id="20492" name="il_fi" descr="ANd9GcSTlOTKOThOKLWEqPG0aa0uVOwWNBCsZSWzQ8JvpAS-Ge8wnjPu-Q&amp;t=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214289"/>
            <a:ext cx="1178949" cy="24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il_fi" descr="photo_laseguiniere_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3619500"/>
            <a:ext cx="1905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oneTexte 12"/>
          <p:cNvSpPr txBox="1">
            <a:spLocks noChangeArrowheads="1"/>
          </p:cNvSpPr>
          <p:nvPr/>
        </p:nvSpPr>
        <p:spPr bwMode="auto">
          <a:xfrm>
            <a:off x="142875" y="857250"/>
            <a:ext cx="41354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>
                <a:latin typeface="Arial Black" pitchFamily="34" charset="0"/>
              </a:rPr>
              <a:t>Diocèse de Nantes  </a:t>
            </a:r>
          </a:p>
          <a:p>
            <a:pPr algn="ctr"/>
            <a:r>
              <a:rPr lang="fr-FR" sz="2800">
                <a:latin typeface="Arial Black" pitchFamily="34" charset="0"/>
              </a:rPr>
              <a:t>Ex. à la Chevrolière </a:t>
            </a:r>
          </a:p>
          <a:p>
            <a:pPr algn="ctr"/>
            <a:endParaRPr lang="fr-FR" sz="2800" i="1">
              <a:latin typeface="Arial Black" pitchFamily="34" charset="0"/>
            </a:endParaRPr>
          </a:p>
          <a:p>
            <a:pPr algn="ctr"/>
            <a:r>
              <a:rPr lang="fr-FR" sz="2800" i="1">
                <a:latin typeface="Arial Black" pitchFamily="34" charset="0"/>
              </a:rPr>
              <a:t>Mission de 1708</a:t>
            </a:r>
          </a:p>
        </p:txBody>
      </p:sp>
      <p:sp>
        <p:nvSpPr>
          <p:cNvPr id="21507" name="ZoneTexte 13"/>
          <p:cNvSpPr txBox="1">
            <a:spLocks noChangeArrowheads="1"/>
          </p:cNvSpPr>
          <p:nvPr/>
        </p:nvSpPr>
        <p:spPr bwMode="auto">
          <a:xfrm>
            <a:off x="571500" y="3749675"/>
            <a:ext cx="7875588" cy="3108325"/>
          </a:xfrm>
          <a:prstGeom prst="rect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  <a:latin typeface="Copperplate Gothic Bold" pitchFamily="34" charset="0"/>
              </a:rPr>
              <a:t>« C’est auprès d’elle</a:t>
            </a:r>
          </a:p>
          <a:p>
            <a:pPr algn="ctr"/>
            <a:r>
              <a:rPr lang="fr-FR" sz="2800" b="1" dirty="0">
                <a:solidFill>
                  <a:srgbClr val="002060"/>
                </a:solidFill>
                <a:latin typeface="Copperplate Gothic Bold" pitchFamily="34" charset="0"/>
              </a:rPr>
              <a:t>Qu’on se repose en ses travaux,</a:t>
            </a:r>
          </a:p>
          <a:p>
            <a:pPr algn="ctr"/>
            <a:r>
              <a:rPr lang="fr-FR" sz="2800" b="1" dirty="0">
                <a:solidFill>
                  <a:srgbClr val="002060"/>
                </a:solidFill>
                <a:latin typeface="Copperplate Gothic Bold" pitchFamily="34" charset="0"/>
              </a:rPr>
              <a:t>Qu’on est à l’abri de tous les maux,</a:t>
            </a:r>
          </a:p>
          <a:p>
            <a:pPr algn="ctr"/>
            <a:r>
              <a:rPr lang="fr-FR" sz="2800" b="1" dirty="0">
                <a:solidFill>
                  <a:srgbClr val="002060"/>
                </a:solidFill>
                <a:latin typeface="Copperplate Gothic Bold" pitchFamily="34" charset="0"/>
              </a:rPr>
              <a:t>Que le fidèle</a:t>
            </a:r>
          </a:p>
          <a:p>
            <a:pPr algn="ctr"/>
            <a:r>
              <a:rPr lang="fr-FR" sz="2800" b="1" dirty="0">
                <a:solidFill>
                  <a:srgbClr val="002060"/>
                </a:solidFill>
                <a:latin typeface="Copperplate Gothic Bold" pitchFamily="34" charset="0"/>
              </a:rPr>
              <a:t>Goûte une joie immortelle.</a:t>
            </a:r>
          </a:p>
          <a:p>
            <a:pPr algn="ctr"/>
            <a:r>
              <a:rPr lang="fr-FR" sz="2800" b="1" dirty="0">
                <a:solidFill>
                  <a:srgbClr val="002060"/>
                </a:solidFill>
                <a:latin typeface="Copperplate Gothic Bold" pitchFamily="34" charset="0"/>
              </a:rPr>
              <a:t>Qu’il est doux, qu’il est doux!</a:t>
            </a:r>
          </a:p>
          <a:p>
            <a:pPr algn="ctr"/>
            <a:r>
              <a:rPr lang="fr-FR" sz="2800" b="1" dirty="0">
                <a:solidFill>
                  <a:srgbClr val="002060"/>
                </a:solidFill>
                <a:latin typeface="Copperplate Gothic Bold" pitchFamily="34" charset="0"/>
              </a:rPr>
              <a:t>A son ombre, cachons-nous.</a:t>
            </a:r>
          </a:p>
        </p:txBody>
      </p:sp>
      <p:sp>
        <p:nvSpPr>
          <p:cNvPr id="21508" name="Rectangle 14"/>
          <p:cNvSpPr>
            <a:spLocks noChangeArrowheads="1"/>
          </p:cNvSpPr>
          <p:nvPr/>
        </p:nvSpPr>
        <p:spPr bwMode="auto">
          <a:xfrm>
            <a:off x="1428728" y="3143248"/>
            <a:ext cx="6340475" cy="584200"/>
          </a:xfrm>
          <a:prstGeom prst="rect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Copperplate Gothic Bold" pitchFamily="34" charset="0"/>
              </a:rPr>
              <a:t>A Notre Dame des Ombres</a:t>
            </a:r>
          </a:p>
        </p:txBody>
      </p:sp>
      <p:pic>
        <p:nvPicPr>
          <p:cNvPr id="21509" name="Picture 4" descr="http://t0.gstatic.com/images?q=tbn:ANd9GcSsfGS4n5TyM95wTrjQQk2gf1fdCCN-AKfYRQtOKiGOaportYE7XQ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43438" y="0"/>
            <a:ext cx="4071937" cy="300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0" y="116632"/>
            <a:ext cx="9144000" cy="83026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2400" dirty="0">
                <a:latin typeface="Arial Black" pitchFamily="34" charset="0"/>
              </a:rPr>
              <a:t>Place de Marie dans le renouvellement </a:t>
            </a:r>
            <a:endParaRPr lang="fr-FR" sz="2400" dirty="0" smtClean="0">
              <a:latin typeface="Arial Black" pitchFamily="34" charset="0"/>
            </a:endParaRPr>
          </a:p>
          <a:p>
            <a:pPr algn="ctr" hangingPunct="0"/>
            <a:r>
              <a:rPr lang="fr-FR" sz="2400" dirty="0" smtClean="0">
                <a:latin typeface="Arial Black" pitchFamily="34" charset="0"/>
              </a:rPr>
              <a:t>des </a:t>
            </a:r>
            <a:r>
              <a:rPr lang="fr-FR" sz="2400" dirty="0">
                <a:latin typeface="Arial Black" pitchFamily="34" charset="0"/>
              </a:rPr>
              <a:t>promesses du baptême.</a:t>
            </a:r>
          </a:p>
        </p:txBody>
      </p:sp>
      <p:sp>
        <p:nvSpPr>
          <p:cNvPr id="22532" name="ZoneTexte 4"/>
          <p:cNvSpPr txBox="1">
            <a:spLocks noChangeArrowheads="1"/>
          </p:cNvSpPr>
          <p:nvPr/>
        </p:nvSpPr>
        <p:spPr bwMode="auto">
          <a:xfrm>
            <a:off x="3545993" y="2924944"/>
            <a:ext cx="5598007" cy="378565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… O Marie… 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je </a:t>
            </a:r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renouvelle entre </a:t>
            </a:r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tes mains </a:t>
            </a:r>
            <a:endParaRPr lang="fr-FR" sz="2400" dirty="0" smtClean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les engagements de </a:t>
            </a:r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mon baptême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et je me donne tout entier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à Jésus-Christ, </a:t>
            </a:r>
            <a:endParaRPr lang="fr-FR" sz="2400" dirty="0" smtClean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la </a:t>
            </a:r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Sagesse incarnée,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pour lui être plus fidèle,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en portant ma croix à sa suite,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Lucida Calligraphy" panose="03010101010101010101" pitchFamily="66" charset="0"/>
              </a:rPr>
              <a:t>tous les jours de ma vie….</a:t>
            </a:r>
          </a:p>
          <a:p>
            <a:pPr algn="ctr"/>
            <a:r>
              <a:rPr lang="fr-FR" sz="2400" dirty="0">
                <a:latin typeface="Arial Black" pitchFamily="34" charset="0"/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6"/>
          <a:stretch/>
        </p:blipFill>
        <p:spPr>
          <a:xfrm>
            <a:off x="132418" y="1556792"/>
            <a:ext cx="3303040" cy="4632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4344288" y="4581128"/>
            <a:ext cx="4799712" cy="156966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4800" b="1" dirty="0">
                <a:solidFill>
                  <a:srgbClr val="CC0066"/>
                </a:solidFill>
                <a:latin typeface="Arial Black" pitchFamily="34" charset="0"/>
              </a:rPr>
              <a:t>SON </a:t>
            </a:r>
            <a:endParaRPr lang="fr-FR" sz="4800" b="1" dirty="0" smtClean="0">
              <a:solidFill>
                <a:srgbClr val="CC0066"/>
              </a:solidFill>
              <a:latin typeface="Arial Black" pitchFamily="34" charset="0"/>
            </a:endParaRPr>
          </a:p>
          <a:p>
            <a:pPr algn="ctr"/>
            <a:r>
              <a:rPr lang="fr-FR" sz="4800" b="1" dirty="0" smtClean="0">
                <a:solidFill>
                  <a:srgbClr val="CC0066"/>
                </a:solidFill>
                <a:latin typeface="Arial Black" pitchFamily="34" charset="0"/>
              </a:rPr>
              <a:t>EXPERIENCE </a:t>
            </a:r>
            <a:endParaRPr lang="fr-FR" sz="4800" dirty="0">
              <a:solidFill>
                <a:srgbClr val="CC0066"/>
              </a:solidFill>
              <a:latin typeface="Arial Black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4390776" cy="6488832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2071670" y="0"/>
            <a:ext cx="4929188" cy="6802438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3600" dirty="0">
                <a:solidFill>
                  <a:srgbClr val="C00000"/>
                </a:solidFill>
                <a:latin typeface="Arial Black" pitchFamily="34" charset="0"/>
              </a:rPr>
              <a:t>Le </a:t>
            </a: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chapelet </a:t>
            </a: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(ou le rosaire)</a:t>
            </a: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u</a:t>
            </a:r>
            <a:r>
              <a:rPr lang="fr-FR" sz="4000" dirty="0" smtClean="0">
                <a:solidFill>
                  <a:srgbClr val="C00000"/>
                </a:solidFill>
                <a:latin typeface="Arial Black" pitchFamily="34" charset="0"/>
              </a:rPr>
              <a:t>ne </a:t>
            </a:r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prière,</a:t>
            </a: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une pédagogie simple,</a:t>
            </a: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populaire</a:t>
            </a: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pour aider à contempler</a:t>
            </a:r>
          </a:p>
          <a:p>
            <a:pPr algn="ctr" hangingPunct="0"/>
            <a:r>
              <a:rPr lang="fr-FR" sz="4000" dirty="0">
                <a:solidFill>
                  <a:srgbClr val="C00000"/>
                </a:solidFill>
                <a:latin typeface="Arial Black" pitchFamily="34" charset="0"/>
              </a:rPr>
              <a:t>les Mystères de la vie de Jésus</a:t>
            </a:r>
            <a:r>
              <a:rPr lang="fr-FR" sz="4000" dirty="0"/>
              <a:t>.</a:t>
            </a:r>
          </a:p>
        </p:txBody>
      </p:sp>
      <p:pic>
        <p:nvPicPr>
          <p:cNvPr id="23554" name="Picture 3" descr="http://t0.gstatic.com/images?q=tbn:ANd9GcRSnHMBs0V8HMyL15dcMt522hRlBs7hl3A18O7abCSrJ1J4d2XANQ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2214554"/>
            <a:ext cx="2286000" cy="293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1" descr="C:\Users\mauriceherault85\Documents\Montfort\Iconographie Montfort\St-Louis-Marie-de-Montfort-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2" y="571480"/>
            <a:ext cx="2268538" cy="388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://www.paul-guillon.fr/anthologie/schehade/schehade-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09142"/>
            <a:ext cx="8286808" cy="6048858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14285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latin typeface="Arial Black" pitchFamily="34" charset="0"/>
              </a:rPr>
              <a:t>25 mars fête de l’ANNONCIATION</a:t>
            </a:r>
            <a:endParaRPr lang="fr-FR" sz="3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://t2.gstatic.com/images?q=tbn:ANd9GcREZkwPek7zuSxkmIyMbMbzKPWkGJhh3i4ZVTq1Qb7qyca3imJW-LfvjlUX"/>
          <p:cNvPicPr>
            <a:picLocks noChangeAspect="1" noChangeArrowheads="1"/>
          </p:cNvPicPr>
          <p:nvPr/>
        </p:nvPicPr>
        <p:blipFill rotWithShape="1">
          <a:blip r:embed="rId2">
            <a:lum bright="30000" contrast="30000"/>
          </a:blip>
          <a:srcRect l="33853" r="34255"/>
          <a:stretch/>
        </p:blipFill>
        <p:spPr bwMode="auto">
          <a:xfrm>
            <a:off x="3203848" y="543871"/>
            <a:ext cx="1944216" cy="358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5313212" y="1124744"/>
            <a:ext cx="3643312" cy="440055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3200" dirty="0">
                <a:solidFill>
                  <a:srgbClr val="0070C0"/>
                </a:solidFill>
                <a:latin typeface="Arial Black" pitchFamily="34" charset="0"/>
              </a:rPr>
              <a:t> </a:t>
            </a:r>
          </a:p>
          <a:p>
            <a:pPr algn="ctr" hangingPunct="0"/>
            <a:r>
              <a:rPr lang="fr-FR" sz="3600" dirty="0">
                <a:solidFill>
                  <a:srgbClr val="0070C0"/>
                </a:solidFill>
                <a:latin typeface="Arial Black" pitchFamily="34" charset="0"/>
              </a:rPr>
              <a:t>Il portait constamment avec lui </a:t>
            </a:r>
          </a:p>
          <a:p>
            <a:pPr algn="ctr" hangingPunct="0"/>
            <a:r>
              <a:rPr lang="fr-FR" sz="3600" dirty="0">
                <a:solidFill>
                  <a:srgbClr val="0070C0"/>
                </a:solidFill>
                <a:latin typeface="Arial Black" pitchFamily="34" charset="0"/>
              </a:rPr>
              <a:t>une petite statue </a:t>
            </a:r>
          </a:p>
          <a:p>
            <a:pPr algn="ctr" hangingPunct="0"/>
            <a:r>
              <a:rPr lang="fr-FR" sz="3600" dirty="0">
                <a:solidFill>
                  <a:srgbClr val="0070C0"/>
                </a:solidFill>
                <a:latin typeface="Arial Black" pitchFamily="34" charset="0"/>
              </a:rPr>
              <a:t>de la Vierge.</a:t>
            </a:r>
          </a:p>
          <a:p>
            <a:pPr algn="ctr" hangingPunct="0"/>
            <a:endParaRPr lang="fr-FR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2670515" cy="4543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0" y="5500702"/>
            <a:ext cx="9144000" cy="120032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2060"/>
                </a:solidFill>
                <a:latin typeface="Arial Black" pitchFamily="34" charset="0"/>
              </a:rPr>
              <a:t>Place de </a:t>
            </a:r>
            <a:r>
              <a:rPr lang="fr-FR" sz="3600" dirty="0" smtClean="0">
                <a:solidFill>
                  <a:srgbClr val="002060"/>
                </a:solidFill>
                <a:latin typeface="Arial Black" pitchFamily="34" charset="0"/>
              </a:rPr>
              <a:t>Marie dans sa </a:t>
            </a:r>
            <a:r>
              <a:rPr lang="fr-FR" sz="3600" dirty="0">
                <a:solidFill>
                  <a:srgbClr val="002060"/>
                </a:solidFill>
                <a:latin typeface="Arial Black" pitchFamily="34" charset="0"/>
              </a:rPr>
              <a:t>prédication, </a:t>
            </a:r>
          </a:p>
          <a:p>
            <a:pPr algn="ctr"/>
            <a:r>
              <a:rPr lang="fr-FR" sz="3600" dirty="0">
                <a:solidFill>
                  <a:srgbClr val="002060"/>
                </a:solidFill>
                <a:latin typeface="Arial Black" pitchFamily="34" charset="0"/>
              </a:rPr>
              <a:t>ses lettres</a:t>
            </a:r>
            <a:r>
              <a:rPr lang="fr-FR" sz="3600" dirty="0" smtClean="0">
                <a:solidFill>
                  <a:srgbClr val="002060"/>
                </a:solidFill>
                <a:latin typeface="Arial Black" pitchFamily="34" charset="0"/>
              </a:rPr>
              <a:t>, ses </a:t>
            </a:r>
            <a:r>
              <a:rPr lang="fr-FR" sz="3600" dirty="0">
                <a:solidFill>
                  <a:srgbClr val="002060"/>
                </a:solidFill>
                <a:latin typeface="Arial Black" pitchFamily="34" charset="0"/>
              </a:rPr>
              <a:t>écrits. </a:t>
            </a:r>
          </a:p>
        </p:txBody>
      </p:sp>
      <p:pic>
        <p:nvPicPr>
          <p:cNvPr id="25603" name="Picture 1" descr="C:\Users\mauriceherault85\Documents\Montfort\Iconographie Montfort\Montfort%20preaching%202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2885969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2" descr="C:\Users\mauriceherault85\Documents\Montfort\Iconographie Montfort\HPBVCAZZ1U81CAY7R6CUCABVMWXWCAJ70H0OCANJOC8WCALKE90ICA75FNQECAAC53R3CAO3N293CAXCPJFUCAK7TP8CCAYKXVTICATZNVJ8CA8AJ0YNCAEER03RCAL27U9UCA3AOJANCA1XYQV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928688"/>
            <a:ext cx="2357422" cy="359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 descr="C:\Users\mauriceherault85\Documents\Montfort\Iconographie Montfort\082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0"/>
            <a:ext cx="4071966" cy="5617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0" y="285750"/>
            <a:ext cx="9144000" cy="954107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Arial Black" pitchFamily="34" charset="0"/>
              </a:rPr>
              <a:t>La Compagnie  de </a:t>
            </a:r>
            <a:r>
              <a:rPr lang="fr-FR" sz="2400" dirty="0" smtClean="0">
                <a:solidFill>
                  <a:srgbClr val="0070C0"/>
                </a:solidFill>
                <a:latin typeface="Arial Black" pitchFamily="34" charset="0"/>
              </a:rPr>
              <a:t>Marie</a:t>
            </a:r>
          </a:p>
          <a:p>
            <a:pPr algn="ctr"/>
            <a:r>
              <a:rPr lang="fr-FR" sz="3200" b="1" i="1" dirty="0">
                <a:solidFill>
                  <a:srgbClr val="0070C0"/>
                </a:solidFill>
                <a:latin typeface="Arial Black" pitchFamily="34" charset="0"/>
              </a:rPr>
              <a:t>Liberos </a:t>
            </a:r>
            <a:r>
              <a:rPr lang="fr-FR" b="1" i="1" dirty="0">
                <a:solidFill>
                  <a:srgbClr val="0070C0"/>
                </a:solidFill>
                <a:latin typeface="Arial Black" pitchFamily="34" charset="0"/>
              </a:rPr>
              <a:t>: </a:t>
            </a:r>
            <a:r>
              <a:rPr lang="fr-FR" sz="2400" b="1" i="1" dirty="0">
                <a:solidFill>
                  <a:srgbClr val="0070C0"/>
                </a:solidFill>
                <a:latin typeface="Arial Black" pitchFamily="34" charset="0"/>
              </a:rPr>
              <a:t>de vrais enfants de Marie</a:t>
            </a:r>
            <a:r>
              <a:rPr lang="fr-FR" b="1" i="1" dirty="0">
                <a:solidFill>
                  <a:srgbClr val="0070C0"/>
                </a:solidFill>
                <a:latin typeface="Arial Black" pitchFamily="34" charset="0"/>
              </a:rPr>
              <a:t>…</a:t>
            </a:r>
            <a:r>
              <a:rPr lang="fr-FR" dirty="0" smtClean="0">
                <a:solidFill>
                  <a:srgbClr val="0070C0"/>
                </a:solidFill>
                <a:latin typeface="Arial Black" pitchFamily="34" charset="0"/>
              </a:rPr>
              <a:t>.</a:t>
            </a:r>
            <a:endParaRPr lang="fr-FR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1357313"/>
            <a:ext cx="9144000" cy="4894262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  <a:latin typeface="Arial Black" pitchFamily="34" charset="0"/>
              </a:rPr>
              <a:t>LE TESTAMENT </a:t>
            </a:r>
            <a:endParaRPr lang="fr-FR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400" b="1" dirty="0" smtClean="0">
                <a:solidFill>
                  <a:srgbClr val="002060"/>
                </a:solidFill>
                <a:latin typeface="Arial Black" pitchFamily="34" charset="0"/>
              </a:rPr>
              <a:t>DE </a:t>
            </a:r>
            <a:r>
              <a:rPr lang="fr-FR" sz="2400" b="1" dirty="0">
                <a:solidFill>
                  <a:srgbClr val="002060"/>
                </a:solidFill>
                <a:latin typeface="Arial Black" pitchFamily="34" charset="0"/>
              </a:rPr>
              <a:t>LOUIS-MARIE DE MONTFORT GRIGNION</a:t>
            </a:r>
          </a:p>
          <a:p>
            <a:pPr algn="ctr"/>
            <a:endParaRPr lang="fr-FR" sz="2400" b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400" b="1" i="1" dirty="0">
                <a:solidFill>
                  <a:srgbClr val="002060"/>
                </a:solidFill>
                <a:latin typeface="Arial Black" pitchFamily="34" charset="0"/>
              </a:rPr>
              <a:t>Je soussigné, le plus grand des pécheurs, je veux que mon corps soit mis dans le cimetière et mon </a:t>
            </a:r>
            <a:r>
              <a:rPr lang="fr-FR" sz="2400" b="1" i="1" dirty="0" err="1">
                <a:solidFill>
                  <a:srgbClr val="002060"/>
                </a:solidFill>
                <a:latin typeface="Arial Black" pitchFamily="34" charset="0"/>
              </a:rPr>
              <a:t>coeur</a:t>
            </a:r>
            <a:r>
              <a:rPr lang="fr-FR" sz="2400" b="1" i="1" dirty="0">
                <a:solidFill>
                  <a:srgbClr val="002060"/>
                </a:solidFill>
                <a:latin typeface="Arial Black" pitchFamily="34" charset="0"/>
              </a:rPr>
              <a:t> sous le </a:t>
            </a:r>
            <a:r>
              <a:rPr lang="fr-FR" sz="2400" b="1" i="1" dirty="0" err="1">
                <a:solidFill>
                  <a:srgbClr val="002060"/>
                </a:solidFill>
                <a:latin typeface="Arial Black" pitchFamily="34" charset="0"/>
              </a:rPr>
              <a:t>marche-pied</a:t>
            </a:r>
            <a:r>
              <a:rPr lang="fr-FR" sz="2400" b="1" i="1" dirty="0">
                <a:solidFill>
                  <a:srgbClr val="002060"/>
                </a:solidFill>
                <a:latin typeface="Arial Black" pitchFamily="34" charset="0"/>
              </a:rPr>
              <a:t> de l'autel de la Sainte Vierge. […] </a:t>
            </a:r>
          </a:p>
          <a:p>
            <a:pPr algn="ctr"/>
            <a:endParaRPr lang="fr-FR" sz="2400" b="1" i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400" b="1" i="1" dirty="0">
                <a:solidFill>
                  <a:srgbClr val="002060"/>
                </a:solidFill>
                <a:latin typeface="Arial Black" pitchFamily="34" charset="0"/>
              </a:rPr>
              <a:t>Je donne trois de mes étendards à Notre-Dame de Toute Patience à la </a:t>
            </a:r>
            <a:r>
              <a:rPr lang="fr-FR" sz="2400" b="1" i="1" dirty="0" err="1">
                <a:solidFill>
                  <a:srgbClr val="002060"/>
                </a:solidFill>
                <a:latin typeface="Arial Black" pitchFamily="34" charset="0"/>
              </a:rPr>
              <a:t>Séguinière</a:t>
            </a:r>
            <a:r>
              <a:rPr lang="fr-FR" sz="2400" b="1" i="1" dirty="0">
                <a:solidFill>
                  <a:srgbClr val="002060"/>
                </a:solidFill>
                <a:latin typeface="Arial Black" pitchFamily="34" charset="0"/>
              </a:rPr>
              <a:t>, et les quatre autres à Notre-Dame de la Victoire à la </a:t>
            </a:r>
            <a:r>
              <a:rPr lang="fr-FR" sz="2400" b="1" i="1" dirty="0" err="1">
                <a:solidFill>
                  <a:srgbClr val="002060"/>
                </a:solidFill>
                <a:latin typeface="Arial Black" pitchFamily="34" charset="0"/>
              </a:rPr>
              <a:t>Garnache</a:t>
            </a:r>
            <a:r>
              <a:rPr lang="fr-FR" sz="2400" b="1" i="1" dirty="0">
                <a:solidFill>
                  <a:srgbClr val="002060"/>
                </a:solidFill>
                <a:latin typeface="Arial Black" pitchFamily="34" charset="0"/>
              </a:rPr>
              <a:t>; et à chaque paroisse de l'Aunis, où le Rosaire persévérera, </a:t>
            </a:r>
            <a:endParaRPr lang="fr-FR" sz="2400" b="1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400" b="1" i="1" dirty="0" smtClean="0">
                <a:solidFill>
                  <a:srgbClr val="002060"/>
                </a:solidFill>
                <a:latin typeface="Arial Black" pitchFamily="34" charset="0"/>
              </a:rPr>
              <a:t>une </a:t>
            </a:r>
            <a:r>
              <a:rPr lang="fr-FR" sz="2400" b="1" i="1" dirty="0">
                <a:solidFill>
                  <a:srgbClr val="002060"/>
                </a:solidFill>
                <a:latin typeface="Arial Black" pitchFamily="34" charset="0"/>
              </a:rPr>
              <a:t>des bannières du St Rosaire.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428604"/>
            <a:ext cx="8929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4.2 Présence ‘intérieure’ de Marie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1747" name="Picture 3" descr="Louis Marie Grignion de Montfort en Bretagn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C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987824" y="3940197"/>
            <a:ext cx="2796912" cy="2871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85720" y="1071546"/>
            <a:ext cx="8637749" cy="286232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Arial Black" pitchFamily="34" charset="0"/>
              </a:rPr>
              <a:t>Marie est "son </a:t>
            </a:r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oratoire« </a:t>
            </a:r>
          </a:p>
          <a:p>
            <a:pPr algn="ctr"/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  <a:latin typeface="Arial Black" pitchFamily="34" charset="0"/>
              </a:rPr>
              <a:t>Une "image spirituelle" au fond du cœur </a:t>
            </a:r>
            <a:endParaRPr lang="fr-FR" sz="20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  <a:latin typeface="Arial Black" pitchFamily="34" charset="0"/>
              </a:rPr>
              <a:t>Présence continuelle de Jésus et de Marie au fond de l'âme </a:t>
            </a:r>
            <a:endParaRPr lang="fr-FR" sz="20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fr-FR" sz="20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Présence </a:t>
            </a:r>
            <a:r>
              <a:rPr lang="fr-FR" sz="2000" dirty="0">
                <a:solidFill>
                  <a:srgbClr val="002060"/>
                </a:solidFill>
                <a:latin typeface="Arial Black" pitchFamily="34" charset="0"/>
              </a:rPr>
              <a:t>toute orientée vers le Christ </a:t>
            </a:r>
            <a:endParaRPr lang="fr-FR" sz="20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  <a:latin typeface="Arial Black" pitchFamily="34" charset="0"/>
              </a:rPr>
              <a:t>Marie est à la fois sa Mère et sa "Maîtresse" </a:t>
            </a:r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1196752"/>
            <a:ext cx="9144000" cy="526297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hangingPunct="0"/>
            <a:r>
              <a:rPr lang="fr-FR" sz="2800" b="1" dirty="0" smtClean="0">
                <a:solidFill>
                  <a:srgbClr val="002060"/>
                </a:solidFill>
                <a:latin typeface="Arial Black" pitchFamily="34" charset="0"/>
              </a:rPr>
              <a:t>Tout </a:t>
            </a:r>
            <a:r>
              <a:rPr lang="fr-FR" sz="2800" b="1" dirty="0">
                <a:solidFill>
                  <a:srgbClr val="002060"/>
                </a:solidFill>
                <a:latin typeface="Arial Black" pitchFamily="34" charset="0"/>
              </a:rPr>
              <a:t>part du mystère de l'Incarnation </a:t>
            </a:r>
            <a:endParaRPr lang="fr-FR" sz="28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hangingPunct="0"/>
            <a:r>
              <a:rPr lang="fr-FR" sz="2800" b="1" dirty="0" smtClean="0">
                <a:solidFill>
                  <a:srgbClr val="002060"/>
                </a:solidFill>
                <a:latin typeface="Arial Black" pitchFamily="34" charset="0"/>
              </a:rPr>
              <a:t>du </a:t>
            </a:r>
            <a:r>
              <a:rPr lang="fr-FR" sz="2800" b="1" dirty="0">
                <a:solidFill>
                  <a:srgbClr val="002060"/>
                </a:solidFill>
                <a:latin typeface="Arial Black" pitchFamily="34" charset="0"/>
              </a:rPr>
              <a:t>Verbe</a:t>
            </a:r>
            <a:r>
              <a:rPr lang="fr-FR" sz="2800" b="1" dirty="0" smtClean="0">
                <a:solidFill>
                  <a:srgbClr val="002060"/>
                </a:solidFill>
                <a:latin typeface="Arial Black" pitchFamily="34" charset="0"/>
              </a:rPr>
              <a:t>, Sagesse</a:t>
            </a:r>
            <a:r>
              <a:rPr lang="fr-FR" sz="2800" b="1" dirty="0">
                <a:solidFill>
                  <a:srgbClr val="002060"/>
                </a:solidFill>
                <a:latin typeface="Arial Black" pitchFamily="34" charset="0"/>
              </a:rPr>
              <a:t>, en Marie</a:t>
            </a:r>
            <a:r>
              <a:rPr lang="fr-FR" sz="2800" b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hangingPunct="0"/>
            <a:endParaRPr lang="fr-FR" sz="2800" dirty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hangingPunct="0">
              <a:buAutoNum type="arabicPeriod"/>
            </a:pPr>
            <a:r>
              <a:rPr lang="fr-FR" sz="2800" dirty="0" smtClean="0">
                <a:solidFill>
                  <a:srgbClr val="002060"/>
                </a:solidFill>
                <a:latin typeface="Arial Black" pitchFamily="34" charset="0"/>
              </a:rPr>
              <a:t>L'Incarnation </a:t>
            </a:r>
            <a:r>
              <a:rPr lang="fr-FR" sz="2800" dirty="0">
                <a:solidFill>
                  <a:srgbClr val="002060"/>
                </a:solidFill>
                <a:latin typeface="Arial Black" pitchFamily="34" charset="0"/>
              </a:rPr>
              <a:t>elle-même</a:t>
            </a:r>
          </a:p>
          <a:p>
            <a:pPr marL="514350" indent="-514350" hangingPunct="0"/>
            <a:r>
              <a:rPr lang="fr-FR" sz="2800" i="1" dirty="0" smtClean="0">
                <a:solidFill>
                  <a:srgbClr val="002060"/>
                </a:solidFill>
                <a:latin typeface="Arial Narrow" pitchFamily="34" charset="0"/>
              </a:rPr>
              <a:t>      Jésus </a:t>
            </a:r>
            <a:r>
              <a:rPr lang="fr-FR" sz="2800" i="1" dirty="0">
                <a:solidFill>
                  <a:srgbClr val="002060"/>
                </a:solidFill>
                <a:latin typeface="Arial Narrow" pitchFamily="34" charset="0"/>
              </a:rPr>
              <a:t>Christ est vrai Dieu et vrai homme</a:t>
            </a:r>
            <a:r>
              <a:rPr lang="fr-FR" sz="2800" i="1" dirty="0" smtClean="0">
                <a:solidFill>
                  <a:srgbClr val="002060"/>
                </a:solidFill>
                <a:latin typeface="Arial Narrow" pitchFamily="34" charset="0"/>
              </a:rPr>
              <a:t>.</a:t>
            </a:r>
          </a:p>
          <a:p>
            <a:pPr hangingPunct="0"/>
            <a:r>
              <a:rPr lang="fr-FR" sz="2800" i="1" dirty="0" smtClean="0">
                <a:solidFill>
                  <a:srgbClr val="002060"/>
                </a:solidFill>
                <a:latin typeface="Arial Narrow" pitchFamily="34" charset="0"/>
              </a:rPr>
              <a:t>      Pour </a:t>
            </a:r>
            <a:r>
              <a:rPr lang="fr-FR" sz="2800" i="1" dirty="0">
                <a:solidFill>
                  <a:srgbClr val="002060"/>
                </a:solidFill>
                <a:latin typeface="Arial Narrow" pitchFamily="34" charset="0"/>
              </a:rPr>
              <a:t>nous sauver et nous diviniser</a:t>
            </a:r>
            <a:r>
              <a:rPr lang="fr-FR" sz="2800" i="1" dirty="0" smtClean="0">
                <a:solidFill>
                  <a:srgbClr val="002060"/>
                </a:solidFill>
                <a:latin typeface="Arial Narrow" pitchFamily="34" charset="0"/>
              </a:rPr>
              <a:t>.</a:t>
            </a:r>
          </a:p>
          <a:p>
            <a:pPr hangingPunct="0"/>
            <a:endParaRPr lang="fr-FR" sz="2800" i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hangingPunct="0"/>
            <a:endParaRPr lang="fr-FR" sz="2800" dirty="0">
              <a:solidFill>
                <a:srgbClr val="002060"/>
              </a:solidFill>
              <a:latin typeface="Arial Black" pitchFamily="34" charset="0"/>
            </a:endParaRPr>
          </a:p>
          <a:p>
            <a:pPr hangingPunct="0"/>
            <a:r>
              <a:rPr lang="fr-FR" sz="2800" dirty="0">
                <a:solidFill>
                  <a:srgbClr val="002060"/>
                </a:solidFill>
                <a:latin typeface="Arial Black" pitchFamily="34" charset="0"/>
              </a:rPr>
              <a:t>2. Le rôle de Marie dans </a:t>
            </a:r>
            <a:r>
              <a:rPr lang="fr-FR" sz="2800" dirty="0" smtClean="0">
                <a:solidFill>
                  <a:srgbClr val="002060"/>
                </a:solidFill>
                <a:latin typeface="Arial Black" pitchFamily="34" charset="0"/>
              </a:rPr>
              <a:t>l'Incarnation</a:t>
            </a:r>
          </a:p>
          <a:p>
            <a:pPr hangingPunct="0"/>
            <a:r>
              <a:rPr lang="fr-FR" sz="2800" dirty="0" smtClean="0">
                <a:solidFill>
                  <a:srgbClr val="002060"/>
                </a:solidFill>
              </a:rPr>
              <a:t>     2.1 </a:t>
            </a:r>
            <a:r>
              <a:rPr lang="fr-FR" sz="2800" i="1" dirty="0" smtClean="0">
                <a:solidFill>
                  <a:srgbClr val="002060"/>
                </a:solidFill>
              </a:rPr>
              <a:t> </a:t>
            </a:r>
            <a:r>
              <a:rPr lang="fr-FR" sz="2800" i="1" dirty="0">
                <a:solidFill>
                  <a:srgbClr val="002060"/>
                </a:solidFill>
              </a:rPr>
              <a:t>Dieu a voulu avoir besoin de Marie</a:t>
            </a:r>
            <a:r>
              <a:rPr lang="fr-FR" sz="2800" dirty="0">
                <a:solidFill>
                  <a:srgbClr val="002060"/>
                </a:solidFill>
              </a:rPr>
              <a:t> </a:t>
            </a:r>
            <a:endParaRPr lang="fr-FR" sz="2800" dirty="0" smtClean="0">
              <a:solidFill>
                <a:srgbClr val="002060"/>
              </a:solidFill>
            </a:endParaRPr>
          </a:p>
          <a:p>
            <a:pPr hangingPunct="0"/>
            <a:r>
              <a:rPr lang="fr-FR" sz="2800" dirty="0" smtClean="0">
                <a:solidFill>
                  <a:srgbClr val="002060"/>
                </a:solidFill>
              </a:rPr>
              <a:t>     2.2 </a:t>
            </a:r>
            <a:r>
              <a:rPr lang="fr-FR" sz="2800" i="1" dirty="0" smtClean="0">
                <a:solidFill>
                  <a:srgbClr val="002060"/>
                </a:solidFill>
              </a:rPr>
              <a:t> </a:t>
            </a:r>
            <a:r>
              <a:rPr lang="fr-FR" sz="2800" i="1" dirty="0">
                <a:solidFill>
                  <a:srgbClr val="002060"/>
                </a:solidFill>
              </a:rPr>
              <a:t>La Trinité se communique elle-même à </a:t>
            </a:r>
            <a:r>
              <a:rPr lang="fr-FR" sz="2800" i="1" dirty="0" smtClean="0">
                <a:solidFill>
                  <a:srgbClr val="002060"/>
                </a:solidFill>
              </a:rPr>
              <a:t>Marie</a:t>
            </a:r>
          </a:p>
          <a:p>
            <a:pPr hangingPunct="0"/>
            <a:r>
              <a:rPr lang="fr-FR" sz="2800" dirty="0" smtClean="0">
                <a:solidFill>
                  <a:srgbClr val="002060"/>
                </a:solidFill>
              </a:rPr>
              <a:t>     2.3 </a:t>
            </a:r>
            <a:r>
              <a:rPr lang="fr-FR" sz="2800" i="1" dirty="0" smtClean="0">
                <a:solidFill>
                  <a:srgbClr val="002060"/>
                </a:solidFill>
              </a:rPr>
              <a:t> </a:t>
            </a:r>
            <a:r>
              <a:rPr lang="fr-FR" sz="2800" i="1" dirty="0">
                <a:solidFill>
                  <a:srgbClr val="002060"/>
                </a:solidFill>
              </a:rPr>
              <a:t>Le consentement de </a:t>
            </a:r>
            <a:r>
              <a:rPr lang="fr-FR" sz="2800" i="1" dirty="0" smtClean="0">
                <a:solidFill>
                  <a:srgbClr val="002060"/>
                </a:solidFill>
              </a:rPr>
              <a:t>Marie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116632"/>
            <a:ext cx="9144001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marL="514350" lvl="0" indent="-514350" algn="ctr" eaLnBrk="0" hangingPunct="0">
              <a:buFontTx/>
              <a:buAutoNum type="romanUcPeriod" startAt="2"/>
            </a:pPr>
            <a:r>
              <a:rPr lang="fr-FR" sz="2400" b="1" dirty="0">
                <a:latin typeface="Arial Black" pitchFamily="34" charset="0"/>
                <a:ea typeface="Times New Roman" pitchFamily="18" charset="0"/>
                <a:cs typeface="Arial" pitchFamily="34" charset="0"/>
              </a:rPr>
              <a:t>CE QU'IL DIT DE MARIE: son enseignement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2132856"/>
            <a:ext cx="292175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357298"/>
            <a:ext cx="85725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Arial Black" pitchFamily="34" charset="0"/>
              </a:rPr>
              <a:t>2.4 </a:t>
            </a:r>
            <a:r>
              <a:rPr lang="fr-FR" sz="2400" i="1" dirty="0">
                <a:solidFill>
                  <a:srgbClr val="002060"/>
                </a:solidFill>
                <a:latin typeface="Arial Black" pitchFamily="34" charset="0"/>
              </a:rPr>
              <a:t> Marie est Mère de </a:t>
            </a:r>
            <a:r>
              <a:rPr lang="fr-FR" sz="2400" i="1" dirty="0" smtClean="0">
                <a:solidFill>
                  <a:srgbClr val="002060"/>
                </a:solidFill>
                <a:latin typeface="Arial Black" pitchFamily="34" charset="0"/>
              </a:rPr>
              <a:t>Dieu</a:t>
            </a:r>
          </a:p>
          <a:p>
            <a:endParaRPr lang="fr-FR" sz="2400" i="1" dirty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fr-FR" sz="2400" dirty="0">
                <a:solidFill>
                  <a:srgbClr val="002060"/>
                </a:solidFill>
                <a:latin typeface="Arial Black" pitchFamily="34" charset="0"/>
              </a:rPr>
              <a:t>2.5  </a:t>
            </a:r>
            <a:r>
              <a:rPr lang="fr-FR" sz="2400" i="1" dirty="0">
                <a:solidFill>
                  <a:srgbClr val="002060"/>
                </a:solidFill>
                <a:latin typeface="Arial Black" pitchFamily="34" charset="0"/>
              </a:rPr>
              <a:t>Remarque</a:t>
            </a:r>
            <a:endParaRPr lang="fr-FR" sz="2400" dirty="0">
              <a:solidFill>
                <a:srgbClr val="002060"/>
              </a:solidFill>
              <a:latin typeface="Arial Black" pitchFamily="34" charset="0"/>
            </a:endParaRPr>
          </a:p>
          <a:p>
            <a:endParaRPr lang="fr-FR" sz="2400" dirty="0" smtClean="0">
              <a:solidFill>
                <a:srgbClr val="002060"/>
              </a:solidFill>
            </a:endParaRPr>
          </a:p>
          <a:p>
            <a:r>
              <a:rPr lang="fr-FR" sz="4000" b="1" dirty="0" smtClean="0">
                <a:solidFill>
                  <a:srgbClr val="002060"/>
                </a:solidFill>
                <a:latin typeface="Arial Black" pitchFamily="34" charset="0"/>
              </a:rPr>
              <a:t>Concile Vatican II</a:t>
            </a:r>
          </a:p>
          <a:p>
            <a:endParaRPr lang="fr-FR" sz="2400" b="1" dirty="0" smtClean="0">
              <a:solidFill>
                <a:srgbClr val="002060"/>
              </a:solidFill>
            </a:endParaRPr>
          </a:p>
          <a:p>
            <a:r>
              <a:rPr lang="fr-FR" sz="3200" b="1" dirty="0" smtClean="0">
                <a:solidFill>
                  <a:srgbClr val="002060"/>
                </a:solidFill>
                <a:latin typeface="Arial Black" pitchFamily="34" charset="0"/>
              </a:rPr>
              <a:t>Lumen </a:t>
            </a:r>
            <a:r>
              <a:rPr lang="fr-FR" sz="3200" b="1" dirty="0" err="1">
                <a:solidFill>
                  <a:srgbClr val="002060"/>
                </a:solidFill>
                <a:latin typeface="Arial Black" pitchFamily="34" charset="0"/>
              </a:rPr>
              <a:t>Gentium</a:t>
            </a:r>
            <a:r>
              <a:rPr lang="fr-FR" sz="320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fr-FR" sz="2400" i="1" dirty="0">
                <a:solidFill>
                  <a:srgbClr val="002060"/>
                </a:solidFill>
              </a:rPr>
              <a:t>(LG) </a:t>
            </a:r>
            <a:r>
              <a:rPr lang="fr-FR" sz="2400" dirty="0">
                <a:solidFill>
                  <a:srgbClr val="002060"/>
                </a:solidFill>
              </a:rPr>
              <a:t>au </a:t>
            </a:r>
            <a:r>
              <a:rPr lang="fr-FR" sz="2400" b="1" i="1" dirty="0">
                <a:solidFill>
                  <a:srgbClr val="002060"/>
                </a:solidFill>
              </a:rPr>
              <a:t>chapitre VIII </a:t>
            </a:r>
            <a:endParaRPr lang="fr-FR" sz="2400" b="1" i="1" dirty="0" smtClean="0">
              <a:solidFill>
                <a:srgbClr val="002060"/>
              </a:solidFill>
            </a:endParaRPr>
          </a:p>
          <a:p>
            <a:endParaRPr lang="fr-FR" sz="2400" b="1" i="1" dirty="0" smtClean="0">
              <a:solidFill>
                <a:srgbClr val="002060"/>
              </a:solidFill>
            </a:endParaRPr>
          </a:p>
          <a:p>
            <a:pPr algn="ctr"/>
            <a:r>
              <a:rPr lang="fr-FR" sz="2400" b="1" i="1" dirty="0" smtClean="0">
                <a:solidFill>
                  <a:srgbClr val="002060"/>
                </a:solidFill>
              </a:rPr>
              <a:t>«</a:t>
            </a:r>
            <a:r>
              <a:rPr lang="fr-FR" sz="2400" b="1" i="1" dirty="0">
                <a:solidFill>
                  <a:srgbClr val="002060"/>
                </a:solidFill>
              </a:rPr>
              <a:t> </a:t>
            </a:r>
            <a:r>
              <a:rPr lang="fr-FR" sz="3200" b="1" i="1" dirty="0">
                <a:solidFill>
                  <a:srgbClr val="002060"/>
                </a:solidFill>
              </a:rPr>
              <a:t>La bienheureuse Vierge Marie, </a:t>
            </a:r>
            <a:endParaRPr lang="fr-FR" sz="3200" b="1" i="1" dirty="0" smtClean="0">
              <a:solidFill>
                <a:srgbClr val="002060"/>
              </a:solidFill>
            </a:endParaRPr>
          </a:p>
          <a:p>
            <a:pPr algn="ctr"/>
            <a:r>
              <a:rPr lang="fr-FR" sz="3200" b="1" i="1" dirty="0" smtClean="0">
                <a:solidFill>
                  <a:srgbClr val="002060"/>
                </a:solidFill>
              </a:rPr>
              <a:t>mère </a:t>
            </a:r>
            <a:r>
              <a:rPr lang="fr-FR" sz="3200" b="1" i="1" dirty="0">
                <a:solidFill>
                  <a:srgbClr val="002060"/>
                </a:solidFill>
              </a:rPr>
              <a:t>de Dieu dans le mystère </a:t>
            </a:r>
            <a:endParaRPr lang="fr-FR" sz="3200" b="1" i="1" dirty="0" smtClean="0">
              <a:solidFill>
                <a:srgbClr val="002060"/>
              </a:solidFill>
            </a:endParaRPr>
          </a:p>
          <a:p>
            <a:pPr algn="ctr"/>
            <a:r>
              <a:rPr lang="fr-FR" sz="3200" b="1" i="1" dirty="0" smtClean="0">
                <a:solidFill>
                  <a:srgbClr val="002060"/>
                </a:solidFill>
              </a:rPr>
              <a:t>du </a:t>
            </a:r>
            <a:r>
              <a:rPr lang="fr-FR" sz="3200" b="1" i="1" dirty="0">
                <a:solidFill>
                  <a:srgbClr val="002060"/>
                </a:solidFill>
              </a:rPr>
              <a:t>Christ et de l’Eglise </a:t>
            </a:r>
            <a:r>
              <a:rPr lang="fr-FR" sz="2400" b="1" i="1" dirty="0">
                <a:solidFill>
                  <a:srgbClr val="002060"/>
                </a:solidFill>
              </a:rPr>
              <a:t>» n°52-69.</a:t>
            </a:r>
            <a:endParaRPr lang="fr-FR" sz="24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sumateologica.files.wordpress.com/2010/04/vladimirska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0"/>
            <a:ext cx="2643206" cy="3949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24744"/>
            <a:ext cx="8786874" cy="483209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marL="514350" indent="-514350">
              <a:buAutoNum type="alphaUcPeriod" startAt="2"/>
            </a:pPr>
            <a:r>
              <a:rPr lang="fr-FR" sz="2800" b="1" dirty="0" smtClean="0">
                <a:solidFill>
                  <a:srgbClr val="002060"/>
                </a:solidFill>
              </a:rPr>
              <a:t>Marie </a:t>
            </a:r>
            <a:r>
              <a:rPr lang="fr-FR" sz="2800" b="1" dirty="0">
                <a:solidFill>
                  <a:srgbClr val="002060"/>
                </a:solidFill>
              </a:rPr>
              <a:t>et les chrétiens (notre sanctification</a:t>
            </a:r>
            <a:r>
              <a:rPr lang="fr-FR" sz="2800" dirty="0" smtClean="0">
                <a:solidFill>
                  <a:srgbClr val="002060"/>
                </a:solidFill>
              </a:rPr>
              <a:t>)</a:t>
            </a:r>
          </a:p>
          <a:p>
            <a:pPr marL="514350" indent="-514350"/>
            <a:endParaRPr lang="fr-FR" sz="2800" dirty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r>
              <a:rPr lang="fr-FR" sz="2800" dirty="0" smtClean="0">
                <a:solidFill>
                  <a:srgbClr val="002060"/>
                </a:solidFill>
              </a:rPr>
              <a:t>Marie </a:t>
            </a:r>
            <a:r>
              <a:rPr lang="fr-FR" sz="2800" dirty="0">
                <a:solidFill>
                  <a:srgbClr val="002060"/>
                </a:solidFill>
              </a:rPr>
              <a:t>est médiatrice de toute grâce </a:t>
            </a:r>
            <a:endParaRPr lang="fr-FR" sz="2800" dirty="0" smtClean="0">
              <a:solidFill>
                <a:srgbClr val="002060"/>
              </a:solidFill>
            </a:endParaRPr>
          </a:p>
          <a:p>
            <a:r>
              <a:rPr lang="fr-FR" sz="2800" dirty="0" smtClean="0">
                <a:solidFill>
                  <a:srgbClr val="002060"/>
                </a:solidFill>
              </a:rPr>
              <a:t> </a:t>
            </a:r>
            <a:endParaRPr lang="fr-FR" sz="2800" dirty="0">
              <a:solidFill>
                <a:srgbClr val="002060"/>
              </a:solidFill>
            </a:endParaRPr>
          </a:p>
          <a:p>
            <a:pPr marL="514350" indent="-514350"/>
            <a:r>
              <a:rPr lang="fr-FR" sz="2800" dirty="0">
                <a:solidFill>
                  <a:srgbClr val="002060"/>
                </a:solidFill>
              </a:rPr>
              <a:t>2. Marie est Mère des rachetés </a:t>
            </a:r>
            <a:endParaRPr lang="fr-FR" sz="2800" dirty="0" smtClean="0">
              <a:solidFill>
                <a:srgbClr val="002060"/>
              </a:solidFill>
            </a:endParaRPr>
          </a:p>
          <a:p>
            <a:pPr marL="514350" indent="-514350"/>
            <a:endParaRPr lang="fr-FR" sz="2800" dirty="0">
              <a:solidFill>
                <a:srgbClr val="002060"/>
              </a:solidFill>
            </a:endParaRPr>
          </a:p>
          <a:p>
            <a:pPr marL="514350" indent="-514350"/>
            <a:r>
              <a:rPr lang="fr-FR" sz="2800" dirty="0">
                <a:solidFill>
                  <a:srgbClr val="002060"/>
                </a:solidFill>
              </a:rPr>
              <a:t>3. Première conséquence : Marie reine des </a:t>
            </a:r>
            <a:r>
              <a:rPr lang="fr-FR" sz="2800" dirty="0" smtClean="0">
                <a:solidFill>
                  <a:srgbClr val="002060"/>
                </a:solidFill>
              </a:rPr>
              <a:t>cœurs</a:t>
            </a:r>
          </a:p>
          <a:p>
            <a:pPr marL="514350" indent="-514350"/>
            <a:endParaRPr lang="fr-FR" sz="2800" dirty="0" smtClean="0">
              <a:solidFill>
                <a:srgbClr val="002060"/>
              </a:solidFill>
            </a:endParaRPr>
          </a:p>
          <a:p>
            <a:pPr marL="514350" indent="-514350"/>
            <a:r>
              <a:rPr lang="fr-FR" sz="2800" dirty="0">
                <a:solidFill>
                  <a:srgbClr val="002060"/>
                </a:solidFill>
              </a:rPr>
              <a:t>4. Deuxième conséquence : Marie ‘nécessaire’ au salut </a:t>
            </a:r>
            <a:endParaRPr lang="fr-FR" sz="2800" dirty="0" smtClean="0">
              <a:solidFill>
                <a:srgbClr val="002060"/>
              </a:solidFill>
            </a:endParaRPr>
          </a:p>
          <a:p>
            <a:pPr marL="514350" indent="-514350"/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96752"/>
            <a:ext cx="8786874" cy="483209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marL="514350" indent="-514350"/>
            <a:endParaRPr lang="fr-FR" sz="2800" dirty="0"/>
          </a:p>
          <a:p>
            <a:pPr marL="514350" indent="-514350"/>
            <a:r>
              <a:rPr lang="fr-FR" sz="2800" b="1" dirty="0">
                <a:solidFill>
                  <a:srgbClr val="002060"/>
                </a:solidFill>
              </a:rPr>
              <a:t>C. Résumé : les noms de Marie </a:t>
            </a:r>
            <a:endParaRPr lang="fr-FR" sz="2800" b="1" dirty="0" smtClean="0">
              <a:solidFill>
                <a:srgbClr val="002060"/>
              </a:solidFill>
            </a:endParaRPr>
          </a:p>
          <a:p>
            <a:pPr marL="514350" indent="-514350"/>
            <a:endParaRPr lang="fr-FR" sz="2800" b="1" dirty="0" smtClean="0">
              <a:solidFill>
                <a:srgbClr val="002060"/>
              </a:solidFill>
            </a:endParaRPr>
          </a:p>
          <a:p>
            <a:pPr marL="979488" indent="-514350">
              <a:buAutoNum type="arabicPeriod"/>
            </a:pPr>
            <a:r>
              <a:rPr lang="fr-FR" sz="2800" dirty="0" smtClean="0">
                <a:solidFill>
                  <a:srgbClr val="002060"/>
                </a:solidFill>
              </a:rPr>
              <a:t>Par </a:t>
            </a:r>
            <a:r>
              <a:rPr lang="fr-FR" sz="2800" dirty="0">
                <a:solidFill>
                  <a:srgbClr val="002060"/>
                </a:solidFill>
              </a:rPr>
              <a:t>rapport à </a:t>
            </a:r>
            <a:r>
              <a:rPr lang="fr-FR" sz="2800" dirty="0" smtClean="0">
                <a:solidFill>
                  <a:srgbClr val="002060"/>
                </a:solidFill>
              </a:rPr>
              <a:t>Dieu</a:t>
            </a:r>
          </a:p>
          <a:p>
            <a:pPr marL="979488" indent="-514350">
              <a:buAutoNum type="arabicPeriod"/>
            </a:pPr>
            <a:endParaRPr lang="fr-FR" sz="2800" dirty="0" smtClean="0">
              <a:solidFill>
                <a:srgbClr val="002060"/>
              </a:solidFill>
            </a:endParaRPr>
          </a:p>
          <a:p>
            <a:pPr marL="979488" lvl="0" indent="-514350"/>
            <a:r>
              <a:rPr lang="fr-FR" sz="2800" dirty="0" smtClean="0">
                <a:solidFill>
                  <a:srgbClr val="002060"/>
                </a:solidFill>
              </a:rPr>
              <a:t>2. Par </a:t>
            </a:r>
            <a:r>
              <a:rPr lang="fr-FR" sz="2800" dirty="0">
                <a:solidFill>
                  <a:srgbClr val="002060"/>
                </a:solidFill>
              </a:rPr>
              <a:t>rapport à </a:t>
            </a:r>
            <a:r>
              <a:rPr lang="fr-FR" sz="2800" dirty="0" smtClean="0">
                <a:solidFill>
                  <a:srgbClr val="002060"/>
                </a:solidFill>
              </a:rPr>
              <a:t>nous</a:t>
            </a:r>
          </a:p>
          <a:p>
            <a:pPr marL="514350" lvl="0" indent="-514350"/>
            <a:endParaRPr lang="fr-FR" sz="2800" dirty="0"/>
          </a:p>
          <a:p>
            <a:pPr marL="514350" indent="-514350"/>
            <a:r>
              <a:rPr lang="fr-FR" sz="2800" b="1" dirty="0" smtClean="0">
                <a:solidFill>
                  <a:srgbClr val="C00000"/>
                </a:solidFill>
              </a:rPr>
              <a:t>Conclusion</a:t>
            </a:r>
          </a:p>
          <a:p>
            <a:pPr marL="514350" indent="-514350"/>
            <a:endParaRPr lang="fr-FR" sz="2800" b="1" dirty="0" smtClean="0"/>
          </a:p>
          <a:p>
            <a:pPr marL="514350" indent="-514350" algn="ctr"/>
            <a:r>
              <a:rPr lang="fr-FR" sz="2800" b="1" dirty="0">
                <a:solidFill>
                  <a:srgbClr val="C00000"/>
                </a:solidFill>
              </a:rPr>
              <a:t>Montfort nous invite à vivre comme Marie, </a:t>
            </a:r>
            <a:endParaRPr lang="fr-FR" sz="2800" b="1" dirty="0" smtClean="0">
              <a:solidFill>
                <a:srgbClr val="C00000"/>
              </a:solidFill>
            </a:endParaRPr>
          </a:p>
          <a:p>
            <a:pPr marL="514350" indent="-514350" algn="ctr"/>
            <a:r>
              <a:rPr lang="fr-FR" sz="2800" b="1" dirty="0" smtClean="0">
                <a:solidFill>
                  <a:srgbClr val="C00000"/>
                </a:solidFill>
              </a:rPr>
              <a:t>notre </a:t>
            </a:r>
            <a:r>
              <a:rPr lang="fr-FR" sz="2800" b="1" dirty="0">
                <a:solidFill>
                  <a:srgbClr val="C00000"/>
                </a:solidFill>
              </a:rPr>
              <a:t>"oui" à Dieu.</a:t>
            </a:r>
            <a:r>
              <a:rPr lang="fr-FR" sz="2800" dirty="0" smtClean="0">
                <a:solidFill>
                  <a:srgbClr val="C00000"/>
                </a:solidFill>
              </a:rPr>
              <a:t>   </a:t>
            </a:r>
            <a:endParaRPr lang="fr-F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9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b="9381"/>
          <a:stretch/>
        </p:blipFill>
        <p:spPr>
          <a:xfrm>
            <a:off x="0" y="54312"/>
            <a:ext cx="2729893" cy="198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2512484" y="332656"/>
            <a:ext cx="4511620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latin typeface="Arial Black" pitchFamily="34" charset="0"/>
              </a:rPr>
              <a:t>A la maison familiale</a:t>
            </a:r>
          </a:p>
          <a:p>
            <a:pPr algn="ctr"/>
            <a:r>
              <a:rPr lang="fr-FR" sz="2800" dirty="0" smtClean="0">
                <a:latin typeface="Arial Black" pitchFamily="34" charset="0"/>
              </a:rPr>
              <a:t>Bois-Marquer</a:t>
            </a:r>
          </a:p>
          <a:p>
            <a:pPr algn="ctr"/>
            <a:endParaRPr lang="fr-FR" sz="2800" dirty="0" smtClean="0">
              <a:latin typeface="Arial Black" pitchFamily="34" charset="0"/>
            </a:endParaRPr>
          </a:p>
          <a:p>
            <a:pPr algn="ctr"/>
            <a:r>
              <a:rPr lang="fr-FR" sz="2800" dirty="0" smtClean="0">
                <a:latin typeface="Arial Black" pitchFamily="34" charset="0"/>
              </a:rPr>
              <a:t>Un goût pour la prière</a:t>
            </a:r>
            <a:endParaRPr lang="fr-FR" sz="2800" dirty="0">
              <a:latin typeface="Arial Black" pitchFamily="34" charset="0"/>
            </a:endParaRPr>
          </a:p>
          <a:p>
            <a:pPr algn="ctr"/>
            <a:endParaRPr lang="fr-FR" sz="2800" dirty="0" smtClean="0">
              <a:latin typeface="Arial Black" pitchFamily="34" charset="0"/>
            </a:endParaRPr>
          </a:p>
          <a:p>
            <a:pPr algn="ctr"/>
            <a:r>
              <a:rPr lang="fr-FR" sz="2800" dirty="0" smtClean="0">
                <a:latin typeface="Arial Black" pitchFamily="34" charset="0"/>
              </a:rPr>
              <a:t>Images de Marie</a:t>
            </a:r>
          </a:p>
          <a:p>
            <a:pPr algn="ctr"/>
            <a:endParaRPr lang="fr-FR" sz="2800" dirty="0">
              <a:latin typeface="Arial Black" pitchFamily="34" charset="0"/>
            </a:endParaRPr>
          </a:p>
          <a:p>
            <a:pPr algn="ctr"/>
            <a:r>
              <a:rPr lang="fr-FR" sz="2800" dirty="0" smtClean="0">
                <a:latin typeface="Arial Black" pitchFamily="34" charset="0"/>
              </a:rPr>
              <a:t>Chapelet</a:t>
            </a:r>
          </a:p>
          <a:p>
            <a:pPr algn="ctr"/>
            <a:endParaRPr lang="fr-FR" sz="2800" dirty="0" smtClean="0">
              <a:latin typeface="Arial Black" pitchFamily="34" charset="0"/>
            </a:endParaRPr>
          </a:p>
          <a:p>
            <a:pPr algn="ctr"/>
            <a:endParaRPr lang="fr-FR" sz="2800" dirty="0">
              <a:latin typeface="Arial Black" pitchFamily="34" charset="0"/>
            </a:endParaRPr>
          </a:p>
          <a:p>
            <a:pPr algn="ctr"/>
            <a:r>
              <a:rPr lang="fr-FR" sz="2800" dirty="0" smtClean="0">
                <a:latin typeface="Arial Black" pitchFamily="34" charset="0"/>
              </a:rPr>
              <a:t>Prières avec sa sœur</a:t>
            </a:r>
          </a:p>
          <a:p>
            <a:pPr algn="ctr"/>
            <a:r>
              <a:rPr lang="fr-FR" sz="2800" dirty="0" err="1" smtClean="0">
                <a:latin typeface="Arial Black" pitchFamily="34" charset="0"/>
              </a:rPr>
              <a:t>Guyonne</a:t>
            </a:r>
            <a:r>
              <a:rPr lang="fr-FR" sz="2800" dirty="0" smtClean="0">
                <a:latin typeface="Arial Black" pitchFamily="34" charset="0"/>
              </a:rPr>
              <a:t>-Jeanne</a:t>
            </a:r>
          </a:p>
          <a:p>
            <a:endParaRPr lang="fr-FR" sz="2800" dirty="0">
              <a:latin typeface="Arial Black" pitchFamily="34" charset="0"/>
            </a:endParaRPr>
          </a:p>
          <a:p>
            <a:endParaRPr lang="fr-FR" sz="2800" dirty="0">
              <a:latin typeface="Arial Black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4" y="3789040"/>
            <a:ext cx="2119242" cy="26893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2564904"/>
            <a:ext cx="2483180" cy="1700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crc-resurrection.org/IER/mai-2008/images/Saint-Louis-Mar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1" y="588314"/>
            <a:ext cx="4929222" cy="569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0" y="0"/>
            <a:ext cx="214310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Book Antiqua" pitchFamily="18" charset="0"/>
              </a:rPr>
              <a:t>Je vous salue Marie comblée 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de grâces,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 </a:t>
            </a:r>
            <a:r>
              <a:rPr lang="fr-FR" sz="2400" b="1" dirty="0" smtClean="0">
                <a:latin typeface="Book Antiqua" pitchFamily="18" charset="0"/>
              </a:rPr>
              <a:t>le Seigneur 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est avec vous,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v</a:t>
            </a:r>
            <a:r>
              <a:rPr lang="fr-FR" sz="2400" b="1" dirty="0" smtClean="0">
                <a:latin typeface="Book Antiqua" pitchFamily="18" charset="0"/>
              </a:rPr>
              <a:t>ous êtes bénie entre toutes 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les femmes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e</a:t>
            </a:r>
            <a:r>
              <a:rPr lang="fr-FR" sz="2400" b="1" dirty="0" smtClean="0">
                <a:latin typeface="Book Antiqua" pitchFamily="18" charset="0"/>
              </a:rPr>
              <a:t>t Jésus</a:t>
            </a:r>
          </a:p>
          <a:p>
            <a:pPr algn="ctr"/>
            <a:r>
              <a:rPr lang="fr-FR" sz="2400" b="1" i="1" dirty="0" smtClean="0">
                <a:latin typeface="Book Antiqua" pitchFamily="18" charset="0"/>
              </a:rPr>
              <a:t> </a:t>
            </a:r>
            <a:r>
              <a:rPr lang="fr-FR" sz="2400" b="1" i="1" dirty="0" smtClean="0">
                <a:solidFill>
                  <a:srgbClr val="002060"/>
                </a:solidFill>
                <a:latin typeface="Book Antiqua" pitchFamily="18" charset="0"/>
              </a:rPr>
              <a:t>« Sagesse éternelle </a:t>
            </a:r>
          </a:p>
          <a:p>
            <a:pPr algn="ctr"/>
            <a:r>
              <a:rPr lang="fr-FR" sz="2400" b="1" i="1" dirty="0" smtClean="0">
                <a:solidFill>
                  <a:srgbClr val="002060"/>
                </a:solidFill>
                <a:latin typeface="Book Antiqua" pitchFamily="18" charset="0"/>
              </a:rPr>
              <a:t>et incarnée »</a:t>
            </a:r>
            <a:r>
              <a:rPr lang="fr-FR" sz="2400" b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le fruit 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de vos entrailles,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est béni.</a:t>
            </a:r>
            <a:endParaRPr lang="fr-FR" sz="2400" b="1" dirty="0">
              <a:latin typeface="Book Antiqua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929422" y="1500174"/>
            <a:ext cx="22145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Book Antiqua" pitchFamily="18" charset="0"/>
              </a:rPr>
              <a:t>Sainte Marie,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 Mère de Dieu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p</a:t>
            </a:r>
            <a:r>
              <a:rPr lang="fr-FR" sz="2400" b="1" dirty="0" smtClean="0">
                <a:latin typeface="Book Antiqua" pitchFamily="18" charset="0"/>
              </a:rPr>
              <a:t>riez 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pour nous 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pauvres pécheurs</a:t>
            </a:r>
          </a:p>
          <a:p>
            <a:pPr algn="ctr"/>
            <a:r>
              <a:rPr lang="fr-FR" sz="2400" b="1" dirty="0">
                <a:latin typeface="Book Antiqua" pitchFamily="18" charset="0"/>
              </a:rPr>
              <a:t>m</a:t>
            </a:r>
            <a:r>
              <a:rPr lang="fr-FR" sz="2400" b="1" dirty="0" smtClean="0">
                <a:latin typeface="Book Antiqua" pitchFamily="18" charset="0"/>
              </a:rPr>
              <a:t>aintenant 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et à l’heure 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de notre mort.</a:t>
            </a:r>
          </a:p>
          <a:p>
            <a:pPr algn="ctr"/>
            <a:r>
              <a:rPr lang="fr-FR" sz="2400" b="1" dirty="0" smtClean="0">
                <a:latin typeface="Book Antiqua" pitchFamily="18" charset="0"/>
              </a:rPr>
              <a:t>Amen.</a:t>
            </a:r>
            <a:endParaRPr lang="fr-FR" sz="2400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mauriceherault85\Documents\Montfort\Iconographie Montfort\ndmirac[1]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5143504" y="2071678"/>
            <a:ext cx="2548273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9144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3200" b="1" dirty="0">
                <a:latin typeface="Arial Black" pitchFamily="34" charset="0"/>
              </a:rPr>
              <a:t>Au Collège de Rennes (1684-1693)</a:t>
            </a:r>
          </a:p>
          <a:p>
            <a:pPr algn="ctr"/>
            <a:r>
              <a:rPr lang="fr-FR" sz="3200" b="1" dirty="0">
                <a:latin typeface="Arial Black" pitchFamily="34" charset="0"/>
              </a:rPr>
              <a:t>Visites à l'église St-Sauveur. </a:t>
            </a:r>
          </a:p>
          <a:p>
            <a:pPr algn="ctr"/>
            <a:r>
              <a:rPr lang="fr-FR" sz="3200" b="1" dirty="0">
                <a:latin typeface="Arial Black" pitchFamily="34" charset="0"/>
              </a:rPr>
              <a:t>Association pour honorer Marie. </a:t>
            </a:r>
          </a:p>
          <a:p>
            <a:pPr algn="ctr"/>
            <a:r>
              <a:rPr lang="fr-FR" sz="3200" b="1" dirty="0">
                <a:latin typeface="Arial Black" pitchFamily="34" charset="0"/>
              </a:rPr>
              <a:t>Il attend tout de Marie</a:t>
            </a:r>
            <a:r>
              <a:rPr lang="fr-FR" sz="3200" b="1" dirty="0">
                <a:latin typeface="Constantia" pitchFamily="18" charset="0"/>
              </a:rPr>
              <a:t>.</a:t>
            </a:r>
          </a:p>
        </p:txBody>
      </p:sp>
      <p:pic>
        <p:nvPicPr>
          <p:cNvPr id="31746" name="Picture 2" descr="Collège Saint-Thomas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3429000"/>
            <a:ext cx="4447015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Users\mauriceherault85\Documents\Montfort\Iconographie Montfort\louis-marie-grignon-img014[1]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C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571604" y="2108626"/>
            <a:ext cx="214314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auriceherault85\Documents\Montfort\Iconographie Montfort\louis-marie-grignon-img033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328614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mauriceherault85\Documents\Montfort\Iconographie Montfort\louis-marie-grignon-img039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00414"/>
            <a:ext cx="3500462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2928938"/>
            <a:ext cx="9144000" cy="5842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3200" dirty="0">
                <a:solidFill>
                  <a:srgbClr val="002060"/>
                </a:solidFill>
                <a:latin typeface="Arial Black" pitchFamily="34" charset="0"/>
              </a:rPr>
              <a:t>Au séminaire à Paris </a:t>
            </a:r>
            <a:r>
              <a:rPr lang="fr-FR" sz="3200" i="1" dirty="0">
                <a:solidFill>
                  <a:srgbClr val="002060"/>
                </a:solidFill>
                <a:latin typeface="Arial Black" pitchFamily="34" charset="0"/>
              </a:rPr>
              <a:t>(1693-1700)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endParaRPr lang="fr-FR" sz="3200" u="sng" dirty="0">
              <a:latin typeface="Arial Black" pitchFamily="34" charset="0"/>
            </a:endParaRPr>
          </a:p>
          <a:p>
            <a:pPr algn="ctr" hangingPunct="0"/>
            <a:r>
              <a:rPr lang="fr-FR" sz="3200" dirty="0" smtClean="0">
                <a:latin typeface="Arial Black" pitchFamily="34" charset="0"/>
              </a:rPr>
              <a:t>Au </a:t>
            </a:r>
            <a:r>
              <a:rPr lang="fr-FR" sz="3200" dirty="0">
                <a:latin typeface="Arial Black" pitchFamily="34" charset="0"/>
              </a:rPr>
              <a:t>séminaire </a:t>
            </a:r>
            <a:r>
              <a:rPr lang="fr-FR" sz="3200" dirty="0" smtClean="0">
                <a:latin typeface="Arial Black" pitchFamily="34" charset="0"/>
              </a:rPr>
              <a:t>Saint Sulpice</a:t>
            </a:r>
          </a:p>
          <a:p>
            <a:pPr algn="ctr" hangingPunct="0"/>
            <a:r>
              <a:rPr lang="fr-FR" sz="3200" dirty="0" smtClean="0">
                <a:latin typeface="Arial Black" pitchFamily="34" charset="0"/>
              </a:rPr>
              <a:t>à </a:t>
            </a:r>
            <a:r>
              <a:rPr lang="fr-FR" sz="3200" dirty="0">
                <a:latin typeface="Arial Black" pitchFamily="34" charset="0"/>
              </a:rPr>
              <a:t>Paris (1693-1700)</a:t>
            </a:r>
          </a:p>
          <a:p>
            <a:pPr algn="ctr" hangingPunct="0"/>
            <a:endParaRPr lang="fr-FR" sz="3200" dirty="0" smtClean="0">
              <a:latin typeface="Arial Black" pitchFamily="34" charset="0"/>
            </a:endParaRPr>
          </a:p>
          <a:p>
            <a:pPr algn="ctr" hangingPunct="0"/>
            <a:r>
              <a:rPr lang="fr-FR" sz="3600" dirty="0" smtClean="0">
                <a:latin typeface="Arial Black" pitchFamily="34" charset="0"/>
              </a:rPr>
              <a:t>Marie </a:t>
            </a:r>
          </a:p>
          <a:p>
            <a:pPr algn="ctr" hangingPunct="0"/>
            <a:r>
              <a:rPr lang="fr-FR" sz="4400" dirty="0" smtClean="0">
                <a:latin typeface="Arial Black" pitchFamily="34" charset="0"/>
              </a:rPr>
              <a:t>"</a:t>
            </a:r>
            <a:r>
              <a:rPr lang="fr-FR" sz="4400" dirty="0">
                <a:latin typeface="Arial Black" pitchFamily="34" charset="0"/>
              </a:rPr>
              <a:t>Maîtresse du séminaire</a:t>
            </a:r>
            <a:r>
              <a:rPr lang="fr-FR" sz="4400" dirty="0" smtClean="0">
                <a:latin typeface="Arial Black" pitchFamily="34" charset="0"/>
              </a:rPr>
              <a:t>".</a:t>
            </a:r>
            <a:endParaRPr lang="fr-FR" sz="3200" dirty="0">
              <a:latin typeface="Arial Black" pitchFamily="34" charset="0"/>
            </a:endParaRPr>
          </a:p>
        </p:txBody>
      </p:sp>
      <p:pic>
        <p:nvPicPr>
          <p:cNvPr id="3" name="Picture 5" descr="http://t1.gstatic.com/images?q=tbn:ANd9GcRqwjEynj6TVT231v2_lzAqS4MnB_XyTWHvhkx0D4g7nTV1GbRky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8024" y="3293209"/>
            <a:ext cx="2344344" cy="349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5821" y="5058318"/>
            <a:ext cx="457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hangingPunct="0"/>
            <a:r>
              <a:rPr lang="fr-FR" dirty="0">
                <a:latin typeface="Arial Black" pitchFamily="34" charset="0"/>
              </a:rPr>
              <a:t>"Le petit psautier de la Vierge" </a:t>
            </a:r>
          </a:p>
          <a:p>
            <a:pPr algn="ctr" hangingPunct="0"/>
            <a:r>
              <a:rPr lang="fr-FR" i="1" dirty="0">
                <a:latin typeface="Arial Black" pitchFamily="34" charset="0"/>
              </a:rPr>
              <a:t>(de St Bonaventure).</a:t>
            </a:r>
            <a:endParaRPr lang="fr-F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mauriceherault85\Documents\Montfort\Iconographie Montfort\louis-marie-grignon-img04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69"/>
            <a:ext cx="4143404" cy="4407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85720" y="357166"/>
            <a:ext cx="8429625" cy="523875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2800" dirty="0">
                <a:solidFill>
                  <a:srgbClr val="C00000"/>
                </a:solidFill>
                <a:latin typeface="Arial Black" pitchFamily="34" charset="0"/>
              </a:rPr>
              <a:t>Bibliothécaire, il lit beaucoup sur Marie</a:t>
            </a:r>
            <a:r>
              <a:rPr lang="fr-FR" dirty="0">
                <a:solidFill>
                  <a:srgbClr val="C00000"/>
                </a:solidFill>
                <a:latin typeface="Arial Black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720" y="5643578"/>
            <a:ext cx="8572560" cy="83099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 hangingPunct="0"/>
            <a:r>
              <a:rPr lang="fr-FR" sz="2400" dirty="0" smtClean="0">
                <a:solidFill>
                  <a:srgbClr val="0070C0"/>
                </a:solidFill>
                <a:latin typeface="Arial Black" pitchFamily="34" charset="0"/>
              </a:rPr>
              <a:t>Il veut enrôler les séminaristes comme </a:t>
            </a:r>
          </a:p>
          <a:p>
            <a:pPr algn="ctr" hangingPunct="0"/>
            <a:r>
              <a:rPr lang="fr-FR" sz="2400" dirty="0" smtClean="0">
                <a:solidFill>
                  <a:srgbClr val="0070C0"/>
                </a:solidFill>
                <a:latin typeface="Arial Black" pitchFamily="34" charset="0"/>
              </a:rPr>
              <a:t>"esclaves de Jésus en Marie »</a:t>
            </a:r>
            <a:endParaRPr lang="fr-FR" sz="2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5" name="Picture 1" descr="C:\Users\mauriceherault85\Documents\Montfort\Iconographie Montfort\louis-marie-grignon-img019[1]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571995" y="1428737"/>
            <a:ext cx="4286285" cy="428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t1.gstatic.com/images?q=tbn:ANd9GcTmAXgfM17Qvky7SMUkch9dsuTSmpzbmZt9z36yrdQJWHpdw0h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2" y="3181300"/>
            <a:ext cx="4788024" cy="367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4" descr="http://t2.gstatic.com/images?q=tbn:ANd9GcRmDirBOfO21X6qg6SouZb_flL16P3zLt4HBecfe6NsCUWuhjc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515" y="0"/>
            <a:ext cx="4632325" cy="423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4554840" y="5251664"/>
            <a:ext cx="4572000" cy="13843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fr-FR" sz="2800" dirty="0">
                <a:solidFill>
                  <a:srgbClr val="C00000"/>
                </a:solidFill>
                <a:latin typeface="Arial Black" pitchFamily="34" charset="0"/>
              </a:rPr>
              <a:t>Communion,</a:t>
            </a:r>
          </a:p>
          <a:p>
            <a:pPr algn="ctr" hangingPunct="0"/>
            <a:r>
              <a:rPr lang="fr-FR" sz="2800" dirty="0">
                <a:solidFill>
                  <a:srgbClr val="C00000"/>
                </a:solidFill>
                <a:latin typeface="Arial Black" pitchFamily="34" charset="0"/>
              </a:rPr>
              <a:t> chaque samedi, </a:t>
            </a:r>
          </a:p>
          <a:p>
            <a:pPr algn="ctr" hangingPunct="0"/>
            <a:r>
              <a:rPr lang="fr-FR" sz="2800" dirty="0">
                <a:solidFill>
                  <a:srgbClr val="C00000"/>
                </a:solidFill>
                <a:latin typeface="Arial Black" pitchFamily="34" charset="0"/>
              </a:rPr>
              <a:t>à N.D. de Paris.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l_fi" descr="Cathedrale-de-Chartres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4798917" cy="312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5" name="il_fi" descr="notre-dame-sous-terre-1-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6000760" y="3214686"/>
            <a:ext cx="2500330" cy="338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7" name="Picture 5" descr="http://t2.gstatic.com/images?q=tbn:ANd9GcRlPFqX9xBNOs4mhkGM8et_3CBqNvZE-9OdvDGowlSNqZENCim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357694"/>
            <a:ext cx="3297760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142844" y="3143248"/>
            <a:ext cx="5715008" cy="1200329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1699, Montfort  séminariste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  <a:latin typeface="Arial Black" pitchFamily="34" charset="0"/>
              </a:rPr>
              <a:t>p</a:t>
            </a:r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èlerin à Notre </a:t>
            </a:r>
            <a:r>
              <a:rPr lang="fr-FR" sz="2400" dirty="0">
                <a:solidFill>
                  <a:srgbClr val="FF0000"/>
                </a:solidFill>
                <a:latin typeface="Arial Black" pitchFamily="34" charset="0"/>
              </a:rPr>
              <a:t>Dame sous terre </a:t>
            </a:r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à la cathédrale </a:t>
            </a:r>
            <a:r>
              <a:rPr lang="fr-FR" sz="2400" dirty="0">
                <a:solidFill>
                  <a:srgbClr val="FF0000"/>
                </a:solidFill>
                <a:latin typeface="Arial Black" pitchFamily="34" charset="0"/>
              </a:rPr>
              <a:t>de Chartres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1036</TotalTime>
  <Words>724</Words>
  <Application>Microsoft Office PowerPoint</Application>
  <PresentationFormat>Presentación en pantalla (4:3)</PresentationFormat>
  <Paragraphs>193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Arial</vt:lpstr>
      <vt:lpstr>Arial Black</vt:lpstr>
      <vt:lpstr>Arial Narrow</vt:lpstr>
      <vt:lpstr>Book Antiqua</vt:lpstr>
      <vt:lpstr>Constantia</vt:lpstr>
      <vt:lpstr>Copperplate Gothic Bold</vt:lpstr>
      <vt:lpstr>Lucida Calligraphy</vt:lpstr>
      <vt:lpstr>Times New Roman</vt:lpstr>
      <vt:lpstr>Trebuchet MS</vt:lpstr>
      <vt:lpstr>Wingdings 3</vt:lpstr>
      <vt:lpstr>Facette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mauriceherault85</dc:creator>
  <cp:lastModifiedBy>HP</cp:lastModifiedBy>
  <cp:revision>83</cp:revision>
  <dcterms:created xsi:type="dcterms:W3CDTF">2011-07-20T06:25:38Z</dcterms:created>
  <dcterms:modified xsi:type="dcterms:W3CDTF">2020-04-17T10:41:12Z</dcterms:modified>
</cp:coreProperties>
</file>