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74" r:id="rId2"/>
    <p:sldId id="256" r:id="rId3"/>
    <p:sldId id="257" r:id="rId4"/>
    <p:sldId id="264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90" r:id="rId35"/>
    <p:sldId id="291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9619"/>
    <a:srgbClr val="FEF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542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722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7221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580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8107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479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382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1570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4862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8605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1552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7349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57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704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544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3DF4B-F660-47B9-864E-45D6DA3401B9}" type="datetimeFigureOut">
              <a:rPr lang="fr-FR" smtClean="0"/>
              <a:t>21/04/2020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8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3DF4B-F660-47B9-864E-45D6DA3401B9}" type="datetimeFigureOut">
              <a:rPr lang="fr-FR" smtClean="0"/>
              <a:t>21/04/2020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969998A-46C1-48A4-87CD-7EF87053053E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914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auriceherault85\Documents\Montfort\Iconographie Montfort\pere_de_montfort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46" y="-3175"/>
            <a:ext cx="3929063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53543" y="2131449"/>
            <a:ext cx="785077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4800" b="1" dirty="0" smtClean="0">
                <a:solidFill>
                  <a:srgbClr val="0070C0"/>
                </a:solidFill>
                <a:latin typeface="Lucida Calligraphy" panose="03010101010101010101" pitchFamily="66" charset="0"/>
              </a:rPr>
              <a:t>Louis-Marie</a:t>
            </a:r>
          </a:p>
          <a:p>
            <a:pPr algn="ctr"/>
            <a:r>
              <a:rPr lang="fr-FR" altLang="fr-FR" sz="4800" b="1" dirty="0" err="1" smtClean="0">
                <a:solidFill>
                  <a:srgbClr val="0070C0"/>
                </a:solidFill>
                <a:latin typeface="Lucida Calligraphy" panose="03010101010101010101" pitchFamily="66" charset="0"/>
              </a:rPr>
              <a:t>Grignion</a:t>
            </a:r>
            <a:r>
              <a:rPr lang="fr-FR" altLang="fr-FR" sz="4800" b="1" dirty="0" smtClean="0">
                <a:solidFill>
                  <a:srgbClr val="0070C0"/>
                </a:solidFill>
                <a:latin typeface="Lucida Calligraphy" panose="03010101010101010101" pitchFamily="66" charset="0"/>
              </a:rPr>
              <a:t> de Montfort</a:t>
            </a:r>
            <a:endParaRPr lang="fr-FR" altLang="fr-FR" sz="4800" b="1" dirty="0" smtClean="0">
              <a:latin typeface="Lucida Calligraphy" panose="03010101010101010101" pitchFamily="66" charset="0"/>
            </a:endParaRPr>
          </a:p>
          <a:p>
            <a:pPr algn="ctr"/>
            <a:r>
              <a:rPr lang="fr-FR" altLang="fr-FR" sz="4800" b="1" dirty="0" smtClean="0">
                <a:latin typeface="Lucida Calligraphy" panose="03010101010101010101" pitchFamily="66" charset="0"/>
              </a:rPr>
              <a:t>un homme </a:t>
            </a:r>
            <a:r>
              <a:rPr lang="fr-FR" sz="4400" b="1" dirty="0" smtClean="0">
                <a:latin typeface="Lucida Calligraphy" panose="03010101010101010101" pitchFamily="66" charset="0"/>
              </a:rPr>
              <a:t>passionné </a:t>
            </a:r>
          </a:p>
          <a:p>
            <a:pPr algn="ctr"/>
            <a:r>
              <a:rPr lang="fr-FR" sz="4400" b="1" dirty="0" smtClean="0">
                <a:latin typeface="Lucida Calligraphy" panose="03010101010101010101" pitchFamily="66" charset="0"/>
              </a:rPr>
              <a:t>de </a:t>
            </a:r>
          </a:p>
          <a:p>
            <a:pPr algn="ctr"/>
            <a:r>
              <a:rPr lang="fr-FR" sz="4400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Jésus-Christ </a:t>
            </a:r>
          </a:p>
          <a:p>
            <a:pPr algn="ctr"/>
            <a:r>
              <a:rPr lang="fr-FR" sz="4400" b="1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Sagesse Incarnée</a:t>
            </a:r>
            <a:endParaRPr lang="fr-FR" altLang="fr-FR" sz="4800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50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3439" y="315575"/>
            <a:ext cx="10615749" cy="2308324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600" dirty="0" smtClean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Son langage exprime </a:t>
            </a:r>
            <a:r>
              <a:rPr lang="fr-FR" sz="3600" dirty="0" smtClean="0"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une </a:t>
            </a:r>
            <a:r>
              <a:rPr lang="fr-FR" sz="3600" b="1" dirty="0" smtClean="0"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expérience mystique </a:t>
            </a:r>
          </a:p>
          <a:p>
            <a:pPr algn="just">
              <a:spcAft>
                <a:spcPts val="0"/>
              </a:spcAft>
            </a:pPr>
            <a:r>
              <a:rPr lang="fr-FR" sz="3600" dirty="0" smtClean="0"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expérience qui confronte le plus profond de notre être </a:t>
            </a:r>
          </a:p>
          <a:p>
            <a:pPr algn="just">
              <a:spcAft>
                <a:spcPts val="0"/>
              </a:spcAft>
            </a:pPr>
            <a:r>
              <a:rPr lang="fr-FR" sz="3600" dirty="0" smtClean="0"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avec ‘</a:t>
            </a:r>
            <a:r>
              <a:rPr lang="fr-FR" sz="3600" b="1" dirty="0" smtClean="0"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Quelqu’un</a:t>
            </a:r>
            <a:r>
              <a:rPr lang="fr-FR" sz="3600" dirty="0" smtClean="0"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’. </a:t>
            </a:r>
          </a:p>
          <a:p>
            <a:pPr algn="just">
              <a:spcAft>
                <a:spcPts val="0"/>
              </a:spcAft>
            </a:pPr>
            <a:r>
              <a:rPr lang="fr-FR" sz="3600" dirty="0" smtClean="0"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C’est une rencontre bouleversante avec ‘</a:t>
            </a:r>
            <a:r>
              <a:rPr lang="fr-FR" sz="3600" b="1" dirty="0" smtClean="0"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l’absolu</a:t>
            </a:r>
            <a:r>
              <a:rPr lang="fr-FR" sz="3600" dirty="0" smtClean="0"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’. </a:t>
            </a:r>
            <a:endParaRPr lang="fr-FR" sz="3600" dirty="0">
              <a:solidFill>
                <a:srgbClr val="002060"/>
              </a:solidFill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7999" y="2967335"/>
            <a:ext cx="7794171" cy="341632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600" dirty="0" smtClean="0"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A la fois </a:t>
            </a:r>
          </a:p>
          <a:p>
            <a:pPr>
              <a:spcAft>
                <a:spcPts val="0"/>
              </a:spcAft>
            </a:pPr>
            <a:r>
              <a:rPr lang="fr-FR" sz="3600" b="1" dirty="0" smtClean="0">
                <a:solidFill>
                  <a:srgbClr val="7030A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expérience douloureuse</a:t>
            </a:r>
            <a:r>
              <a:rPr lang="fr-FR" sz="3600" dirty="0" smtClean="0"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à caractère purificatoire et transformant et </a:t>
            </a:r>
          </a:p>
          <a:p>
            <a:pPr>
              <a:spcAft>
                <a:spcPts val="0"/>
              </a:spcAft>
            </a:pPr>
            <a:r>
              <a:rPr lang="fr-FR" sz="3600" b="1" dirty="0" smtClean="0">
                <a:solidFill>
                  <a:srgbClr val="00B05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expérience de joie </a:t>
            </a:r>
            <a:r>
              <a:rPr lang="fr-FR" sz="3600" dirty="0" smtClean="0"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profonde, </a:t>
            </a:r>
          </a:p>
          <a:p>
            <a:pPr>
              <a:spcAft>
                <a:spcPts val="0"/>
              </a:spcAft>
            </a:pPr>
            <a:r>
              <a:rPr lang="fr-FR" sz="3600" dirty="0" smtClean="0"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celle de la rencontre de </a:t>
            </a:r>
            <a:r>
              <a:rPr lang="fr-FR" sz="3600" b="1" dirty="0" smtClean="0"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Quelqu’un</a:t>
            </a:r>
            <a:r>
              <a:rPr lang="fr-FR" sz="3600" dirty="0" smtClean="0"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fr-FR" sz="3600" dirty="0" smtClean="0"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qui nous comble totalement.</a:t>
            </a:r>
            <a:endParaRPr lang="fr-FR" sz="3600" dirty="0"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179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990" y="145758"/>
            <a:ext cx="9884228" cy="255454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40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Connaître et aimer Jésus-Christ, </a:t>
            </a:r>
            <a:endParaRPr lang="fr-FR" sz="4000" b="1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4000" b="1" dirty="0" smtClean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unique </a:t>
            </a:r>
            <a:r>
              <a:rPr lang="fr-FR" sz="40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et merveilleuse Sagesse</a:t>
            </a:r>
            <a:r>
              <a:rPr lang="fr-FR" sz="40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, </a:t>
            </a:r>
            <a:endParaRPr lang="fr-FR" sz="4000" b="1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40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pousse </a:t>
            </a:r>
            <a:r>
              <a:rPr lang="fr-FR" sz="40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à vouloir </a:t>
            </a:r>
            <a:endParaRPr lang="fr-FR" sz="4000" b="1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40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la </a:t>
            </a:r>
            <a:r>
              <a:rPr lang="fr-FR" sz="40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faire connaître et aimer par </a:t>
            </a:r>
            <a:r>
              <a:rPr lang="fr-FR" sz="40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beaucoup.</a:t>
            </a:r>
            <a:endParaRPr lang="fr-FR" sz="4000" i="1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2996" y="4973823"/>
            <a:ext cx="11168743" cy="1754326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5400" b="1" i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C’est le but des missions</a:t>
            </a:r>
            <a:r>
              <a:rPr lang="fr-FR" sz="5400" b="1" dirty="0"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fr-FR" sz="5400" b="1" i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qu’il va donner jusqu’à la fin de sa vie.</a:t>
            </a:r>
            <a:endParaRPr lang="fr-FR" sz="54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198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35132" y="629479"/>
            <a:ext cx="11808822" cy="48936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Deux sens 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essentiels du terme ‘</a:t>
            </a:r>
            <a:r>
              <a:rPr kumimoji="0" lang="fr-FR" altLang="fr-FR" sz="4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Sagesse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’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(parmi les sens variés que Louis-Marie donne à ce mot : cf. ASE 13)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  <a:p>
            <a:pPr marL="571500" marR="0" lvl="0" indent="-5715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La Sagesse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comme 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‘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Personne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’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,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c’est-à-dire 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Jésus-Christ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.	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altLang="fr-F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  <a:p>
            <a:pPr marL="571500" marR="0" lvl="0" indent="-5715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La Sagesse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comme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‘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don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’,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c’est-à-dire l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a communication du Christ aux hommes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.</a:t>
            </a:r>
            <a:endParaRPr kumimoji="0" lang="fr-FR" altLang="fr-F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082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491163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01783" y="228600"/>
            <a:ext cx="9601200" cy="754053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anose="02020404030301010803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pperplate Gothic Light" panose="020E0507020206020404" pitchFamily="34" charset="0"/>
              </a:rPr>
              <a:t>3. Jésus Christ, Sagesse, selon Montfort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0446" y="1179604"/>
            <a:ext cx="11639005" cy="529375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En attribuant au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Christ ce titre de Sagesse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Louis-Marie met en évidence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quatre aspects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de son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Mystère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en harmonie avec la Révélation biblique.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Il le fait dans la perspective du don que la Sagesse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nous fait d’elle-même dans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une expérience (mystique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) 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Footlight MT Light" panose="0204060206030A020304" pitchFamily="18" charset="0"/>
            </a:endParaRPr>
          </a:p>
          <a:p>
            <a:pPr marL="1346200" marR="0" lvl="0" indent="3524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de connaissance amoureuse et savoureuse, </a:t>
            </a:r>
            <a:endParaRPr kumimoji="0" lang="fr-FR" altLang="fr-FR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Footlight MT Light" panose="0204060206030A020304" pitchFamily="18" charset="0"/>
            </a:endParaRPr>
          </a:p>
          <a:p>
            <a:pPr marL="1346200" marR="0" lvl="0" indent="3524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de communion, </a:t>
            </a:r>
            <a:endParaRPr kumimoji="0" lang="fr-FR" altLang="fr-FR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Footlight MT Light" panose="0204060206030A020304" pitchFamily="18" charset="0"/>
            </a:endParaRPr>
          </a:p>
          <a:p>
            <a:pPr marL="1346200" marR="0" lvl="0" indent="3524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de transformation, </a:t>
            </a:r>
            <a:endParaRPr kumimoji="0" lang="fr-FR" altLang="fr-FR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Footlight MT Light" panose="0204060206030A020304" pitchFamily="18" charset="0"/>
            </a:endParaRPr>
          </a:p>
          <a:p>
            <a:pPr marL="1346200" marR="0" lvl="0" indent="3524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de divinisation…</a:t>
            </a:r>
            <a:endParaRPr kumimoji="0" lang="fr-FR" altLang="fr-FR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Footlight MT Light" panose="0204060206030A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632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743" y="179423"/>
            <a:ext cx="11952514" cy="3539430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3.1. Le Christ comme ‘plénitude’ </a:t>
            </a:r>
            <a:endParaRPr lang="fr-FR" sz="3200" b="1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‘</a:t>
            </a:r>
            <a:r>
              <a:rPr lang="fr-FR" sz="3200" dirty="0">
                <a:latin typeface="Garamond" panose="02020404030301010803" pitchFamily="18" charset="0"/>
                <a:ea typeface="Times New Roman" panose="02020603050405020304" pitchFamily="18" charset="0"/>
              </a:rPr>
              <a:t>qui renferme en soi toute </a:t>
            </a:r>
            <a:r>
              <a:rPr lang="fr-FR" sz="3200" b="1" dirty="0">
                <a:solidFill>
                  <a:srgbClr val="FF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la </a:t>
            </a:r>
            <a:r>
              <a:rPr lang="fr-FR" sz="32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plénitude de la divinité</a:t>
            </a:r>
            <a:r>
              <a:rPr lang="fr-FR" sz="3200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i="1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(Col. 1, 16</a:t>
            </a:r>
            <a:r>
              <a:rPr lang="fr-FR" sz="3200" i="1" dirty="0" smtClean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)</a:t>
            </a:r>
          </a:p>
          <a:p>
            <a:pPr algn="just">
              <a:spcAft>
                <a:spcPts val="0"/>
              </a:spcAft>
            </a:pPr>
            <a:endParaRPr lang="fr-FR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b="1" dirty="0" smtClean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et </a:t>
            </a:r>
            <a:r>
              <a:rPr lang="fr-FR" sz="3200" b="1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de l’humanité</a:t>
            </a:r>
            <a:r>
              <a:rPr lang="fr-FR" sz="3200" b="1" dirty="0">
                <a:latin typeface="Garamond" panose="02020404030301010803" pitchFamily="18" charset="0"/>
                <a:ea typeface="Times New Roman" panose="02020603050405020304" pitchFamily="18" charset="0"/>
              </a:rPr>
              <a:t>’</a:t>
            </a:r>
            <a:r>
              <a:rPr lang="fr-FR" sz="3200" dirty="0">
                <a:latin typeface="Garamond" panose="02020404030301010803" pitchFamily="18" charset="0"/>
                <a:ea typeface="Times New Roman" panose="02020603050405020304" pitchFamily="18" charset="0"/>
              </a:rPr>
              <a:t>… ; </a:t>
            </a:r>
            <a:endParaRPr lang="fr-FR" sz="3200" dirty="0" smtClean="0"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‘</a:t>
            </a:r>
            <a:r>
              <a:rPr lang="fr-FR" sz="3200" dirty="0">
                <a:latin typeface="Garamond" panose="02020404030301010803" pitchFamily="18" charset="0"/>
                <a:ea typeface="Times New Roman" panose="02020603050405020304" pitchFamily="18" charset="0"/>
              </a:rPr>
              <a:t>sommaire des œuvres de Dieu… précieuse perle </a:t>
            </a:r>
            <a:endParaRPr lang="fr-FR" sz="3200" dirty="0" smtClean="0"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i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«</a:t>
            </a:r>
            <a:r>
              <a:rPr lang="fr-FR" sz="3200" i="1" dirty="0">
                <a:latin typeface="Garamond" panose="02020404030301010803" pitchFamily="18" charset="0"/>
                <a:ea typeface="Times New Roman" panose="02020603050405020304" pitchFamily="18" charset="0"/>
              </a:rPr>
              <a:t> pour l’acquisition de laquelle on est prêt à tout sacrifier » (ASE 9) ; </a:t>
            </a:r>
            <a:endParaRPr lang="fr-FR" sz="3200" i="1" dirty="0" smtClean="0"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i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«</a:t>
            </a:r>
            <a:r>
              <a:rPr lang="fr-FR" sz="3200" i="1" dirty="0">
                <a:latin typeface="Garamond" panose="02020404030301010803" pitchFamily="18" charset="0"/>
                <a:ea typeface="Times New Roman" panose="02020603050405020304" pitchFamily="18" charset="0"/>
              </a:rPr>
              <a:t> </a:t>
            </a:r>
            <a:r>
              <a:rPr lang="fr-FR" sz="3200" b="1" i="1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unique tout</a:t>
            </a:r>
            <a:r>
              <a:rPr lang="fr-FR" sz="3200" i="1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 en </a:t>
            </a:r>
            <a:r>
              <a:rPr lang="fr-FR" sz="3200" b="1" i="1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toutes choses</a:t>
            </a:r>
            <a:r>
              <a:rPr lang="fr-FR" sz="3200" i="1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 qui doit nous suffire</a:t>
            </a:r>
            <a:r>
              <a:rPr lang="fr-FR" sz="3200" i="1" dirty="0">
                <a:latin typeface="Garamond" panose="02020404030301010803" pitchFamily="18" charset="0"/>
                <a:ea typeface="Times New Roman" panose="02020603050405020304" pitchFamily="18" charset="0"/>
              </a:rPr>
              <a:t> » (VD 61</a:t>
            </a:r>
            <a:r>
              <a:rPr lang="fr-FR" sz="3200" i="1" dirty="0" smtClean="0">
                <a:latin typeface="Garamond" panose="02020404030301010803" pitchFamily="18" charset="0"/>
                <a:ea typeface="Times New Roman" panose="02020603050405020304" pitchFamily="18" charset="0"/>
              </a:rPr>
              <a:t>).</a:t>
            </a:r>
            <a:endParaRPr lang="fr-FR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7132" y="4033298"/>
            <a:ext cx="6096000" cy="2062103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>
            <a:spAutoFit/>
          </a:bodyPr>
          <a:lstStyle/>
          <a:p>
            <a:r>
              <a:rPr lang="fr-FR" sz="32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thème du </a:t>
            </a:r>
            <a:r>
              <a:rPr lang="fr-FR" sz="32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Christ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fr-FR" sz="32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trésor infini pour les hommes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endParaRPr 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 smtClean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 </a:t>
            </a:r>
            <a:r>
              <a:rPr lang="fr-FR" sz="32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fortement souligné </a:t>
            </a:r>
            <a:endParaRPr lang="fr-FR" sz="3200" dirty="0" smtClean="0"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 smtClean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 </a:t>
            </a:r>
            <a:r>
              <a:rPr lang="fr-FR" sz="32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Louis-Marie (cf. ASE 61, 63).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396251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78822" y="1045520"/>
            <a:ext cx="6466115" cy="440120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3.2. 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Christ comme Parole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 révèle et transforme.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4000" dirty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Louis-Marie identifie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Sagesse avec le Christ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 sa fonction permanente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révélation du Père</a:t>
            </a:r>
            <a:r>
              <a:rPr lang="fr-FR" altLang="fr-FR" sz="4000" b="1" dirty="0">
                <a:latin typeface="Footlight MT Light" panose="0204060206030A020304" pitchFamily="18" charset="0"/>
              </a:rPr>
              <a:t>.</a:t>
            </a:r>
            <a:endParaRPr kumimoji="0" lang="fr-FR" altLang="fr-FR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791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0925" y="164014"/>
            <a:ext cx="9492343" cy="255454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r>
              <a:rPr 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3.3. </a:t>
            </a:r>
            <a:r>
              <a:rPr lang="fr-FR" sz="32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Christ comme ‘Amour’ </a:t>
            </a:r>
            <a:endParaRPr lang="fr-FR" sz="3200" b="1" dirty="0" smtClean="0">
              <a:solidFill>
                <a:srgbClr val="FF0000"/>
              </a:solidFill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fr-FR" sz="32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Père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du </a:t>
            </a:r>
            <a:r>
              <a:rPr lang="fr-FR" sz="32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Saint Esprit 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(ASE 118), </a:t>
            </a:r>
            <a:endParaRPr 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b="1" dirty="0" smtClean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descendant </a:t>
            </a:r>
            <a:r>
              <a:rPr lang="fr-FR" sz="3200" b="1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vers l’homme </a:t>
            </a:r>
            <a:endParaRPr lang="fr-FR" sz="3200" b="1" dirty="0" smtClean="0">
              <a:solidFill>
                <a:srgbClr val="002060"/>
              </a:solidFill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 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 logique divine </a:t>
            </a:r>
            <a:r>
              <a:rPr lang="fr-FR" sz="3200" b="1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d’abaissement et de pauvreté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 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contraste avec les perspectives humaines.</a:t>
            </a:r>
            <a:endParaRPr lang="fr-FR" sz="3200" dirty="0">
              <a:latin typeface="Footlight MT Light" panose="0204060206030A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0925" y="3599544"/>
            <a:ext cx="8212185" cy="3046988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6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En </a:t>
            </a:r>
            <a:r>
              <a:rPr lang="fr-FR" sz="36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Jésus</a:t>
            </a:r>
          </a:p>
          <a:p>
            <a:pPr algn="just">
              <a:spcAft>
                <a:spcPts val="0"/>
              </a:spcAft>
            </a:pPr>
            <a:r>
              <a:rPr lang="fr-FR" sz="36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Parole </a:t>
            </a:r>
            <a:r>
              <a:rPr lang="fr-FR" sz="36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et pain </a:t>
            </a:r>
            <a:endParaRPr lang="fr-FR" sz="3600" b="1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600" b="1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sont </a:t>
            </a:r>
            <a:r>
              <a:rPr lang="fr-FR" sz="36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nourriture </a:t>
            </a:r>
            <a:r>
              <a:rPr lang="fr-FR" sz="3600" b="1" dirty="0" err="1">
                <a:latin typeface="Footlight MT Light" panose="0204060206030A020304" pitchFamily="18" charset="0"/>
                <a:ea typeface="Times New Roman" panose="02020603050405020304" pitchFamily="18" charset="0"/>
              </a:rPr>
              <a:t>transformante</a:t>
            </a:r>
            <a:r>
              <a:rPr lang="fr-FR" b="1" dirty="0">
                <a:latin typeface="Garamond" panose="02020404030301010803" pitchFamily="18" charset="0"/>
                <a:ea typeface="Times New Roman" panose="02020603050405020304" pitchFamily="18" charset="0"/>
              </a:rPr>
              <a:t>. </a:t>
            </a:r>
            <a:endParaRPr lang="fr-F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fr-FR" sz="28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Elle -la Sagesse- est donc </a:t>
            </a:r>
            <a:r>
              <a:rPr lang="fr-FR" sz="28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toute </a:t>
            </a:r>
            <a:r>
              <a:rPr lang="fr-FR" sz="28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d’amour, </a:t>
            </a:r>
            <a:endParaRPr lang="fr-FR" sz="2800" i="1" dirty="0" smtClean="0">
              <a:solidFill>
                <a:srgbClr val="000000"/>
              </a:solidFill>
              <a:latin typeface="Lucida Calligraphy" panose="030101010101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8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 </a:t>
            </a:r>
            <a:r>
              <a:rPr lang="fr-FR" sz="28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plutôt l’amour même du Père </a:t>
            </a:r>
            <a:endParaRPr lang="fr-FR" sz="2800" i="1" dirty="0" smtClean="0">
              <a:solidFill>
                <a:srgbClr val="000000"/>
              </a:solidFill>
              <a:latin typeface="Lucida Calligraphy" panose="030101010101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8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FR" sz="28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 Saint-Esprit </a:t>
            </a:r>
            <a:r>
              <a:rPr lang="fr-FR" sz="28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ASE </a:t>
            </a:r>
            <a:r>
              <a:rPr lang="fr-FR" sz="28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118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044629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62593" y="356384"/>
            <a:ext cx="7080069" cy="1938992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3.4. 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Le Christ Sagesse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en relation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avec 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le Mystère de la Croix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.</a:t>
            </a: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endParaRPr kumimoji="0" lang="fr-FR" altLang="fr-F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29243" y="3068102"/>
            <a:ext cx="10758073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Louis-Marie voit un lien si intime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entre la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Sagesse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et la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Croix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qu’il va jusqu’à les identifier l’une à l’autre 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‘</a:t>
            </a:r>
            <a:r>
              <a:rPr kumimoji="0" lang="fr-FR" altLang="fr-FR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La vraie Sagesse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…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s’est tellement incorporée et unie avec </a:t>
            </a:r>
            <a:r>
              <a:rPr kumimoji="0" lang="fr-FR" altLang="fr-FR" sz="32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la croix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qu’on peut dire avec vérité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que la </a:t>
            </a:r>
            <a:r>
              <a:rPr kumimoji="0" lang="fr-FR" altLang="fr-FR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Sagesse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est la </a:t>
            </a:r>
            <a:r>
              <a:rPr kumimoji="0" lang="fr-FR" altLang="fr-FR" sz="32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Croix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et la </a:t>
            </a:r>
            <a:r>
              <a:rPr kumimoji="0" lang="fr-FR" altLang="fr-FR" sz="32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Croix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est la </a:t>
            </a:r>
            <a:r>
              <a:rPr kumimoji="0" lang="fr-FR" altLang="fr-FR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Sagesse’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(ASE 180)</a:t>
            </a:r>
            <a:r>
              <a:rPr kumimoji="0" lang="fr-FR" altLang="fr-FR" sz="3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.</a:t>
            </a:r>
            <a:r>
              <a:rPr kumimoji="0" lang="fr-FR" altLang="fr-FR" sz="32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125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178801"/>
            <a:ext cx="12192000" cy="4031873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4.1 Option fondamentale.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mouvement de la Sagesse (Jésus Christ) vers l’homme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appelle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 libre mais nécessaire mouvement de l’homme vers la Sagesse.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3200" dirty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Recherche continuelle (ASE 30, 63, 72-73)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désirer la Sagesse en réponse à son propre désir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) 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intimité sans cesse grandissante. 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4642" y="5456371"/>
            <a:ext cx="10210801" cy="1200329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r>
              <a:rPr lang="fr-FR" altLang="fr-FR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fr-FR" altLang="fr-FR" sz="3600" b="1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FR" altLang="fr-FR" sz="3600" b="1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Sagesse est pour l’homme </a:t>
            </a:r>
            <a:endParaRPr lang="fr-FR" altLang="fr-FR" sz="3600" b="1" i="1" dirty="0" smtClean="0">
              <a:solidFill>
                <a:srgbClr val="000000"/>
              </a:solidFill>
              <a:latin typeface="Lucida Calligraphy" panose="030101010101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altLang="fr-FR" sz="3600" b="1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FR" altLang="fr-FR" sz="3600" b="1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l’homme est pour la Sagesse’ </a:t>
            </a:r>
            <a:r>
              <a:rPr lang="fr-FR" altLang="fr-FR" sz="24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altLang="fr-FR" sz="2400" b="1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altLang="fr-FR" sz="24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64)</a:t>
            </a:r>
            <a:r>
              <a:rPr lang="fr-FR" altLang="fr-FR" sz="2400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2400" dirty="0"/>
          </a:p>
        </p:txBody>
      </p:sp>
      <p:sp>
        <p:nvSpPr>
          <p:cNvPr id="4" name="Rectangle 3"/>
          <p:cNvSpPr/>
          <p:nvPr/>
        </p:nvSpPr>
        <p:spPr>
          <a:xfrm>
            <a:off x="740657" y="225219"/>
            <a:ext cx="9981515" cy="707886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4000" b="1" dirty="0">
                <a:latin typeface="Copperplate Gothic Light" panose="020E0507020206020404" pitchFamily="34" charset="0"/>
                <a:ea typeface="Times New Roman" panose="02020603050405020304" pitchFamily="18" charset="0"/>
              </a:rPr>
              <a:t>4. La vie chrétienne comme Sagesse</a:t>
            </a:r>
            <a:endParaRPr lang="fr-FR" altLang="fr-FR" sz="4000" b="1" dirty="0">
              <a:latin typeface="Copperplate Gothic Light" panose="020E05070202060204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322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989" y="4064614"/>
            <a:ext cx="9283337" cy="2554545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r>
              <a:rPr 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4.2 Rupture avec la </a:t>
            </a:r>
            <a:r>
              <a:rPr lang="fr-FR" sz="3200" b="1" dirty="0">
                <a:solidFill>
                  <a:srgbClr val="7030A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vaine et fausse sagesse du monde</a:t>
            </a:r>
            <a:r>
              <a:rPr 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fr-FR" sz="3200" b="1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200" b="1" dirty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Préalable 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indispensable à la venue </a:t>
            </a:r>
            <a:endParaRPr 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 l’habitation en nous, </a:t>
            </a:r>
            <a:endParaRPr 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fr-FR" sz="32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Christ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vraie Sagesse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avec ses 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dons</a:t>
            </a:r>
            <a:endParaRPr lang="fr-FR" sz="32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932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25715"/>
            <a:ext cx="7180217" cy="5078313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3600" dirty="0" smtClean="0"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Il a fait l’expérience </a:t>
            </a:r>
          </a:p>
          <a:p>
            <a:pPr algn="ctr">
              <a:spcAft>
                <a:spcPts val="0"/>
              </a:spcAft>
            </a:pPr>
            <a:r>
              <a:rPr lang="fr-FR" sz="3600" dirty="0" smtClean="0"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de la rencontre de Dieu,</a:t>
            </a:r>
          </a:p>
          <a:p>
            <a:pPr algn="ctr">
              <a:spcAft>
                <a:spcPts val="0"/>
              </a:spcAft>
            </a:pPr>
            <a:r>
              <a:rPr lang="fr-FR" sz="3600" dirty="0" smtClean="0"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en Jésus-Christ, </a:t>
            </a:r>
          </a:p>
          <a:p>
            <a:pPr algn="ctr">
              <a:spcAft>
                <a:spcPts val="0"/>
              </a:spcAft>
            </a:pPr>
            <a:r>
              <a:rPr lang="fr-FR" sz="3600" b="1" i="1" dirty="0" smtClean="0"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« Sagesse éternelle, incarnée, </a:t>
            </a:r>
          </a:p>
          <a:p>
            <a:pPr algn="ctr">
              <a:spcAft>
                <a:spcPts val="0"/>
              </a:spcAft>
            </a:pPr>
            <a:r>
              <a:rPr lang="fr-FR" sz="3600" b="1" i="1" dirty="0" smtClean="0"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crucifiée et glorieuse »</a:t>
            </a:r>
          </a:p>
          <a:p>
            <a:pPr algn="ctr">
              <a:spcAft>
                <a:spcPts val="0"/>
              </a:spcAft>
            </a:pPr>
            <a:endParaRPr lang="fr-FR" sz="3600" b="1" dirty="0" smtClean="0">
              <a:effectLst/>
              <a:latin typeface="Lucida Calligraphy" panose="03010101010101010101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sz="3600" b="1" dirty="0" smtClean="0"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et il a consacré </a:t>
            </a:r>
          </a:p>
          <a:p>
            <a:pPr algn="ctr">
              <a:spcAft>
                <a:spcPts val="0"/>
              </a:spcAft>
            </a:pPr>
            <a:r>
              <a:rPr lang="fr-FR" sz="3600" b="1" dirty="0" smtClean="0"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sa vie missionnaire </a:t>
            </a:r>
          </a:p>
          <a:p>
            <a:pPr algn="ctr">
              <a:spcAft>
                <a:spcPts val="0"/>
              </a:spcAft>
            </a:pPr>
            <a:r>
              <a:rPr lang="fr-FR" sz="3600" b="1" dirty="0" smtClean="0"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à la faire connaître.</a:t>
            </a:r>
            <a:endParaRPr lang="fr-FR" sz="3600" b="1" dirty="0">
              <a:effectLst/>
              <a:latin typeface="Lucida Calligraphy" panose="03010101010101010101" pitchFamily="66" charset="0"/>
              <a:ea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423" y="0"/>
            <a:ext cx="5107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21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31854" y="399305"/>
            <a:ext cx="9871036" cy="332398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4.3.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Transformation de l’homme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par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la Sagesse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qui communique ses dons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‘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Lorsque </a:t>
            </a:r>
            <a:r>
              <a:rPr kumimoji="0" lang="fr-FR" altLang="fr-FR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la divine Sagesse </a:t>
            </a: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entre dans une âme,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elle y apporte avec elle toutes sortes de biens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et lui communique des richesses innombrables’ (ASE 90)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 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: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591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35576"/>
            <a:ext cx="12192000" cy="5940088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lvl="0" indent="3524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4000" b="1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la connaissance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 : un savoir vital et actif (ASE 93), </a:t>
            </a:r>
            <a:endParaRPr lang="fr-FR" alt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   le 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sens du discernement (ASE 92),</a:t>
            </a:r>
          </a:p>
          <a:p>
            <a:pPr lvl="0" indent="3524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3600" b="1" dirty="0">
                <a:solidFill>
                  <a:srgbClr val="0070C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l’expérience d’une communion joyeuse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 : amitié du Christ, </a:t>
            </a:r>
            <a:endParaRPr lang="fr-FR" alt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   paix 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(ASE 9)</a:t>
            </a:r>
          </a:p>
          <a:p>
            <a:pPr lvl="0" indent="3524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3600" b="1" dirty="0">
                <a:solidFill>
                  <a:schemeClr val="accent5">
                    <a:lumMod val="75000"/>
                  </a:schemeClr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une purification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 : la croix est inséparable de la Sagesse, </a:t>
            </a:r>
            <a:endParaRPr lang="fr-FR" alt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   c’est 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un chemin à la fois rude et doux (ASE 100, 103)</a:t>
            </a:r>
            <a:endParaRPr lang="fr-FR" altLang="fr-FR" sz="3200" dirty="0">
              <a:latin typeface="Footlight MT Light" panose="0204060206030A020304" pitchFamily="18" charset="0"/>
            </a:endParaRPr>
          </a:p>
          <a:p>
            <a:pPr lvl="0" indent="3524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36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la transformation du dynamisme intérieur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 : </a:t>
            </a:r>
            <a:endParaRPr lang="fr-FR" alt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   on 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agit d’une manière nouvelle (ASE 99)</a:t>
            </a:r>
          </a:p>
          <a:p>
            <a:pPr lvl="0" indent="3524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3600" b="1" dirty="0">
                <a:solidFill>
                  <a:srgbClr val="C0000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l’activité apostolique 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(ASE 100),</a:t>
            </a:r>
          </a:p>
          <a:p>
            <a:pPr lvl="0" indent="3524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3600" b="1" dirty="0">
                <a:solidFill>
                  <a:srgbClr val="7030A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la capacité de transmettre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 : don de la parole (ASE 96), </a:t>
            </a:r>
            <a:endParaRPr lang="fr-FR" alt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   l’action </a:t>
            </a:r>
            <a:r>
              <a:rPr lang="fr-FR" alt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de l’Esprit (ASE 97</a:t>
            </a:r>
            <a:r>
              <a:rPr lang="fr-FR" alt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) </a:t>
            </a:r>
            <a:endParaRPr lang="fr-FR" altLang="fr-FR" sz="32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582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18456" y="2443057"/>
            <a:ext cx="8274253" cy="3539430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Louis-Marie propose et présente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quatre moyens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(fruits de son expérience)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pour réaliser la rencontre avec la Sagesse.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Ces quatre moyens sont logiquement articulés :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Désir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Footlight MT Light" panose="0204060206030A020304" pitchFamily="18" charset="0"/>
            </a:endParaRPr>
          </a:p>
          <a:p>
            <a:pPr marL="1881188" marR="0" lvl="1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Prière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</a:p>
          <a:p>
            <a:pPr marL="3500438" marR="0" lvl="1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Renoncement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Footlight MT Light" panose="0204060206030A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4097" y="305191"/>
            <a:ext cx="8821389" cy="1138773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4000" b="1" dirty="0">
                <a:latin typeface="Copperplate Gothic Light" panose="020E0507020206020404" pitchFamily="34" charset="0"/>
                <a:ea typeface="Times New Roman" panose="02020603050405020304" pitchFamily="18" charset="0"/>
              </a:rPr>
              <a:t>5. Les chemins vers la Sagesse </a:t>
            </a:r>
            <a:endParaRPr lang="fr-FR" altLang="fr-FR" sz="4000" b="1" dirty="0" smtClean="0">
              <a:latin typeface="Copperplate Gothic Light" panose="020E0507020206020404" pitchFamily="34" charset="0"/>
              <a:ea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800" b="1" i="1" dirty="0" smtClean="0">
                <a:latin typeface="Copperplate Gothic Light" panose="020E0507020206020404" pitchFamily="34" charset="0"/>
                <a:ea typeface="Times New Roman" panose="02020603050405020304" pitchFamily="18" charset="0"/>
              </a:rPr>
              <a:t>               (ASE </a:t>
            </a:r>
            <a:r>
              <a:rPr lang="fr-FR" altLang="fr-FR" sz="2800" b="1" i="1" dirty="0">
                <a:latin typeface="Copperplate Gothic Light" panose="020E0507020206020404" pitchFamily="34" charset="0"/>
                <a:ea typeface="Times New Roman" panose="02020603050405020304" pitchFamily="18" charset="0"/>
              </a:rPr>
              <a:t>ch. XV – XVII n° 181-227)</a:t>
            </a:r>
            <a:endParaRPr lang="fr-FR" altLang="fr-FR" sz="2800" i="1" dirty="0">
              <a:latin typeface="Copperplate Gothic Light" panose="020E0507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310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60" y="4378124"/>
            <a:ext cx="11800114" cy="230832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marL="270510" algn="just">
              <a:spcAft>
                <a:spcPts val="0"/>
              </a:spcAft>
            </a:pPr>
            <a:r>
              <a:rPr lang="fr-FR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‘</a:t>
            </a:r>
            <a:r>
              <a:rPr lang="fr-FR" sz="36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C’est le plus grand des moyens </a:t>
            </a:r>
            <a:endParaRPr lang="fr-FR" sz="3600" i="1" dirty="0" smtClean="0">
              <a:solidFill>
                <a:srgbClr val="000000"/>
              </a:solidFill>
              <a:latin typeface="Lucida Calligraphy" panose="03010101010101010101" pitchFamily="66" charset="0"/>
              <a:ea typeface="Times New Roman" panose="02020603050405020304" pitchFamily="18" charset="0"/>
            </a:endParaRPr>
          </a:p>
          <a:p>
            <a:pPr marL="270510" algn="just">
              <a:spcAft>
                <a:spcPts val="0"/>
              </a:spcAft>
            </a:pPr>
            <a:r>
              <a:rPr lang="fr-FR" sz="36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et </a:t>
            </a:r>
            <a:r>
              <a:rPr lang="fr-FR" sz="36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le plus merveilleux de tous les secrets </a:t>
            </a:r>
            <a:endParaRPr lang="fr-FR" sz="3600" i="1" dirty="0" smtClean="0">
              <a:solidFill>
                <a:srgbClr val="000000"/>
              </a:solidFill>
              <a:latin typeface="Lucida Calligraphy" panose="03010101010101010101" pitchFamily="66" charset="0"/>
              <a:ea typeface="Times New Roman" panose="02020603050405020304" pitchFamily="18" charset="0"/>
            </a:endParaRPr>
          </a:p>
          <a:p>
            <a:pPr marL="270510" algn="just">
              <a:spcAft>
                <a:spcPts val="0"/>
              </a:spcAft>
            </a:pPr>
            <a:r>
              <a:rPr lang="fr-FR" sz="3600" i="1" dirty="0" smtClean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pour </a:t>
            </a:r>
            <a:r>
              <a:rPr lang="fr-FR" sz="36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acquérir et conserver </a:t>
            </a:r>
            <a:endParaRPr lang="fr-FR" sz="3600" i="1" dirty="0" smtClean="0">
              <a:solidFill>
                <a:srgbClr val="000000"/>
              </a:solidFill>
              <a:latin typeface="Lucida Calligraphy" panose="03010101010101010101" pitchFamily="66" charset="0"/>
              <a:ea typeface="Times New Roman" panose="02020603050405020304" pitchFamily="18" charset="0"/>
            </a:endParaRPr>
          </a:p>
          <a:p>
            <a:pPr marL="270510" algn="just">
              <a:spcAft>
                <a:spcPts val="0"/>
              </a:spcAft>
            </a:pPr>
            <a:r>
              <a:rPr lang="fr-FR" sz="3600" b="1" i="1" dirty="0" smtClean="0">
                <a:solidFill>
                  <a:srgbClr val="FF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la </a:t>
            </a:r>
            <a:r>
              <a:rPr lang="fr-FR" sz="3600" b="1" i="1" dirty="0">
                <a:solidFill>
                  <a:srgbClr val="FF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divine Sagesse</a:t>
            </a:r>
            <a:r>
              <a:rPr lang="fr-FR" sz="36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…’ (ASE 203)</a:t>
            </a:r>
            <a:endParaRPr lang="fr-FR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1965" y="199442"/>
            <a:ext cx="10162904" cy="58477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marL="0" lvl="1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b="1" dirty="0" smtClean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4. Tendre </a:t>
            </a:r>
            <a:r>
              <a:rPr lang="fr-FR" altLang="fr-FR" sz="3200" b="1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et véritable dévotion à la Sainte Vierge Marie</a:t>
            </a:r>
            <a:endParaRPr lang="fr-FR" altLang="fr-FR" sz="3200" dirty="0">
              <a:solidFill>
                <a:srgbClr val="00206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180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59" y="184782"/>
            <a:ext cx="6291943" cy="206210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Ces quatre moyens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endParaRPr 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sont 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d’abord des dons de Dieu, </a:t>
            </a:r>
            <a:endParaRPr 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même 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s’ils nécessitent </a:t>
            </a:r>
            <a:endParaRPr 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la 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coopération décisive de l’homme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.</a:t>
            </a:r>
            <a:endParaRPr lang="fr-FR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26919" y="5261599"/>
            <a:ext cx="8397241" cy="156966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Voilà le cœur du ‘</a:t>
            </a:r>
            <a:r>
              <a:rPr lang="fr-FR" sz="3200" b="1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</a:rPr>
              <a:t>Contrat d’Alliance baptismal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’ </a:t>
            </a:r>
            <a:endParaRPr 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que 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Louis-Marie faisait renouveler aux chrétiens </a:t>
            </a:r>
            <a:endParaRPr 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à 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la fin de ses missions </a:t>
            </a: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paroissiales.</a:t>
            </a:r>
            <a:endParaRPr lang="fr-FR" sz="3200" dirty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23753" y="2852904"/>
            <a:ext cx="9250680" cy="156966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200" dirty="0">
                <a:latin typeface="Garamond" panose="02020404030301010803" pitchFamily="18" charset="0"/>
                <a:ea typeface="Times New Roman" panose="02020603050405020304" pitchFamily="18" charset="0"/>
              </a:rPr>
              <a:t>‘</a:t>
            </a:r>
            <a:r>
              <a:rPr lang="fr-FR" sz="3200" dirty="0">
                <a:latin typeface="Lucida Calligraphy" panose="03010101010101010101" pitchFamily="66" charset="0"/>
                <a:ea typeface="Times New Roman" panose="02020603050405020304" pitchFamily="18" charset="0"/>
              </a:rPr>
              <a:t>Je me donne tout entier à Jésus Christ, par les mains de Marie, pour porter ma croix à sa suite tous les jours de ma vie</a:t>
            </a:r>
            <a:r>
              <a:rPr lang="fr-FR" sz="3200" dirty="0">
                <a:latin typeface="Garamond" panose="02020404030301010803" pitchFamily="18" charset="0"/>
                <a:ea typeface="Times New Roman" panose="02020603050405020304" pitchFamily="18" charset="0"/>
              </a:rPr>
              <a:t>’.</a:t>
            </a:r>
          </a:p>
        </p:txBody>
      </p:sp>
    </p:spTree>
    <p:extLst>
      <p:ext uri="{BB962C8B-B14F-4D97-AF65-F5344CB8AC3E}">
        <p14:creationId xmlns:p14="http://schemas.microsoft.com/office/powerpoint/2010/main" val="1456137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5192"/>
            <a:ext cx="12192000" cy="64633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latin typeface="Copperplate Gothic Light" panose="020E05070202060204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Devenir Sagesse pour les autres : la mission</a:t>
            </a:r>
            <a:endParaRPr lang="fr-FR" sz="3600" b="1" dirty="0">
              <a:latin typeface="Copperplate Gothic Light" panose="020E0507020206020404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85948" y="2861680"/>
            <a:ext cx="10620103" cy="206210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accueil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Sagesse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qui se donne à l’homme 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 amour 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retour,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 total 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l’homme à la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Sagesse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par amour,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débouchent nécessairement dans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 ouverture missionnaire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4511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79509" y="666680"/>
            <a:ext cx="1108188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La Sagesse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ne donne pas seulement à l’homme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ses lumières pour connaître la vérité,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mais encore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une capacité merveilleuse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pour la faire connaître aux autres’ (ASE 95 et 97).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383" y="4553134"/>
            <a:ext cx="1120013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‘… Elle les rend tout de flammes ;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elle leur inspire de grandes entreprises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i="1" dirty="0">
                <a:solidFill>
                  <a:srgbClr val="0000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 pour la gloire de Dieu et le salut des âmes…’ (ASE 100).</a:t>
            </a:r>
            <a:endParaRPr lang="fr-FR" altLang="fr-FR" sz="3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052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8101" y="2734883"/>
            <a:ext cx="7261924" cy="707886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4000" b="1" dirty="0">
                <a:latin typeface="Copperplate Gothic Light" panose="020E0507020206020404" pitchFamily="34" charset="0"/>
                <a:ea typeface="Times New Roman" panose="02020603050405020304" pitchFamily="18" charset="0"/>
              </a:rPr>
              <a:t>7. En guise de conclusion</a:t>
            </a:r>
            <a:endParaRPr lang="fr-FR" sz="4000" dirty="0">
              <a:effectLst/>
              <a:latin typeface="Copperplate Gothic Light" panose="020E05070202060204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156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69347" y="673687"/>
            <a:ext cx="9916516" cy="5432256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‘</a:t>
            </a:r>
            <a:r>
              <a:rPr kumimoji="0" lang="fr-FR" altLang="fr-FR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Dieu a Sa Sagesse</a:t>
            </a:r>
            <a:r>
              <a:rPr kumimoji="0" lang="fr-FR" altLang="fr-F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et c’est l’unique et véritable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qui doive être aimée et recherchée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comme un </a:t>
            </a:r>
            <a:r>
              <a:rPr kumimoji="0" lang="fr-FR" altLang="fr-FR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grand trésor</a:t>
            </a:r>
            <a:r>
              <a:rPr kumimoji="0" lang="fr-FR" altLang="fr-FR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’ (ASE 74).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fr-FR" altLang="fr-FR" sz="1100" dirty="0"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Cette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Sagesse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nous a été manifestée en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Jésus Christ, Sagesse Incarnée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fr-FR" altLang="fr-FR" sz="3200" dirty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Elle est bonté, miséricorde, beauté, douceur, plénitude, Parole, Amour…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fr-FR" altLang="fr-FR" sz="3200" dirty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jusqu’à 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la Croix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, chemin de bonheur. 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62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81579"/>
            <a:ext cx="6096000" cy="353943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 désire se donner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 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donne, </a:t>
            </a:r>
            <a:endParaRPr 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communique, </a:t>
            </a:r>
            <a:endParaRPr 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fr-FR" sz="3200" b="1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recherche </a:t>
            </a:r>
            <a:r>
              <a:rPr 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l’amitié de l’homme 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qu’elle veut gagner à elle </a:t>
            </a:r>
            <a:endParaRPr 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fr-FR" sz="3200" b="1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pour </a:t>
            </a:r>
            <a:r>
              <a:rPr lang="fr-FR" sz="32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rendre heureux </a:t>
            </a:r>
            <a:endParaRPr lang="fr-FR" sz="3200" b="1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fr-FR" sz="32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vivre en amitié avec lui. </a:t>
            </a:r>
            <a:endParaRPr lang="fr-FR" sz="32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5252" y="4206487"/>
            <a:ext cx="9993086" cy="2554545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fr-FR" sz="40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 cherche, </a:t>
            </a:r>
            <a:endParaRPr lang="fr-FR" sz="4000" b="1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fr-FR" sz="4000" b="1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elle </a:t>
            </a:r>
            <a:r>
              <a:rPr lang="fr-FR" sz="40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court, </a:t>
            </a:r>
            <a:endParaRPr lang="fr-FR" sz="4000" b="1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fr-FR" sz="4000" b="1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elle </a:t>
            </a:r>
            <a:r>
              <a:rPr lang="fr-FR" sz="40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crie : </a:t>
            </a:r>
            <a:endParaRPr lang="fr-FR" sz="4000" b="1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fr-FR" sz="4000" b="1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Ecoutez</a:t>
            </a:r>
            <a:r>
              <a:rPr lang="fr-FR" sz="4000" b="1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! Venez à moi !</a:t>
            </a:r>
          </a:p>
        </p:txBody>
      </p:sp>
    </p:spTree>
    <p:extLst>
      <p:ext uri="{BB962C8B-B14F-4D97-AF65-F5344CB8AC3E}">
        <p14:creationId xmlns:p14="http://schemas.microsoft.com/office/powerpoint/2010/main" val="3481862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1886" y="206005"/>
            <a:ext cx="7550331" cy="243143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fr-FR" altLang="fr-FR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Expérience personnelle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de la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4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Sagesse de Dieu </a:t>
            </a:r>
            <a:r>
              <a:rPr kumimoji="0" lang="fr-FR" altLang="fr-FR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opposée à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la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4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sagesse du monde</a:t>
            </a:r>
            <a:endParaRPr kumimoji="0" lang="fr-FR" altLang="fr-FR" sz="4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opperplate Gothic Light" panose="020E05070202060204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1886" y="3139832"/>
            <a:ext cx="3020379" cy="584775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fr-FR" sz="3200" b="1" dirty="0" smtClean="0"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Nantes</a:t>
            </a:r>
            <a:r>
              <a:rPr lang="fr-FR" sz="3200" dirty="0" smtClean="0"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(St Clément), 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297577" y="3886927"/>
            <a:ext cx="10040983" cy="2646878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fr-FR" sz="3200" b="1" i="1" dirty="0" smtClean="0">
                <a:latin typeface="Lucida Handwriting" panose="03010101010101010101" pitchFamily="66" charset="0"/>
              </a:rPr>
              <a:t>Incompréhension… </a:t>
            </a:r>
          </a:p>
          <a:p>
            <a:r>
              <a:rPr lang="fr-FR" sz="3200" b="1" i="1" dirty="0">
                <a:latin typeface="Lucida Handwriting" panose="03010101010101010101" pitchFamily="66" charset="0"/>
              </a:rPr>
              <a:t> </a:t>
            </a:r>
            <a:r>
              <a:rPr lang="fr-FR" sz="3200" b="1" i="1" dirty="0" smtClean="0">
                <a:latin typeface="Lucida Handwriting" panose="03010101010101010101" pitchFamily="66" charset="0"/>
              </a:rPr>
              <a:t>              oppositions… </a:t>
            </a:r>
          </a:p>
          <a:p>
            <a:r>
              <a:rPr lang="fr-FR" sz="3200" b="1" i="1" dirty="0">
                <a:latin typeface="Lucida Handwriting" panose="03010101010101010101" pitchFamily="66" charset="0"/>
              </a:rPr>
              <a:t> </a:t>
            </a:r>
            <a:r>
              <a:rPr lang="fr-FR" sz="3200" b="1" i="1" dirty="0" smtClean="0">
                <a:latin typeface="Lucida Handwriting" panose="03010101010101010101" pitchFamily="66" charset="0"/>
              </a:rPr>
              <a:t>                       déception…</a:t>
            </a:r>
          </a:p>
          <a:p>
            <a:r>
              <a:rPr lang="fr-FR" sz="3200" b="1" i="1" dirty="0">
                <a:latin typeface="Lucida Handwriting" panose="03010101010101010101" pitchFamily="66" charset="0"/>
              </a:rPr>
              <a:t> </a:t>
            </a:r>
            <a:r>
              <a:rPr lang="fr-FR" sz="3200" b="1" i="1" dirty="0" smtClean="0">
                <a:latin typeface="Lucida Handwriting" panose="03010101010101010101" pitchFamily="66" charset="0"/>
              </a:rPr>
              <a:t>                               avenir incertain…  </a:t>
            </a:r>
          </a:p>
          <a:p>
            <a:r>
              <a:rPr lang="fr-FR" b="1" i="1" dirty="0"/>
              <a:t> </a:t>
            </a:r>
            <a:r>
              <a:rPr lang="fr-FR" b="1" i="1" dirty="0" smtClean="0"/>
              <a:t>                                                                         </a:t>
            </a:r>
            <a:r>
              <a:rPr lang="fr-FR" sz="2000" b="1" i="1" dirty="0" smtClean="0">
                <a:latin typeface="Lucida Handwriting" panose="03010101010101010101" pitchFamily="66" charset="0"/>
              </a:rPr>
              <a:t>(cf. L. 5 du 6 Nov. 1700)</a:t>
            </a:r>
            <a:r>
              <a:rPr lang="fr-FR" b="1" dirty="0" smtClean="0"/>
              <a:t> 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0783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61" y="717844"/>
            <a:ext cx="8643257" cy="563231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l’homme de la désirer, </a:t>
            </a:r>
            <a:endParaRPr lang="fr-FR" sz="40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de </a:t>
            </a:r>
            <a:r>
              <a:rPr 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demander, </a:t>
            </a:r>
            <a:endParaRPr lang="fr-FR" sz="40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de </a:t>
            </a:r>
            <a:r>
              <a:rPr 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chercher et rechercher, </a:t>
            </a:r>
          </a:p>
          <a:p>
            <a:pPr lvl="0">
              <a:spcAft>
                <a:spcPts val="0"/>
              </a:spcAft>
            </a:pP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afin </a:t>
            </a:r>
            <a:r>
              <a:rPr 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la trouver, de l’obtenir, </a:t>
            </a:r>
            <a:endParaRPr lang="fr-FR" sz="40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de </a:t>
            </a:r>
            <a:r>
              <a:rPr 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l’acquérir, de la posséder, </a:t>
            </a:r>
            <a:endParaRPr lang="fr-FR" sz="40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et </a:t>
            </a:r>
            <a:r>
              <a:rPr 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surtout de la connaître, de l’écouter, </a:t>
            </a:r>
            <a:endParaRPr lang="fr-FR" sz="40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de </a:t>
            </a:r>
            <a:r>
              <a:rPr 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l’aimer, de la conserver… </a:t>
            </a:r>
            <a:endParaRPr lang="fr-FR" sz="40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et </a:t>
            </a:r>
            <a:r>
              <a:rPr 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la faire connaître et aimer </a:t>
            </a:r>
            <a:endParaRPr lang="fr-FR" sz="40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par </a:t>
            </a:r>
            <a:r>
              <a:rPr 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beaucoup d’autres…</a:t>
            </a:r>
            <a:endParaRPr lang="fr-FR" sz="4000" dirty="0">
              <a:effectLst/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575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6868" y="1182916"/>
            <a:ext cx="6984275" cy="378565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Pour cela : </a:t>
            </a:r>
            <a:endParaRPr lang="fr-FR" sz="40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 </a:t>
            </a:r>
            <a:r>
              <a:rPr 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rien lui préférer, </a:t>
            </a:r>
            <a:endParaRPr lang="fr-FR" sz="40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tout </a:t>
            </a:r>
            <a:r>
              <a:rPr 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quitter, </a:t>
            </a: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être </a:t>
            </a:r>
            <a:r>
              <a:rPr 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décidé, </a:t>
            </a:r>
            <a:endParaRPr lang="fr-FR" sz="40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plein </a:t>
            </a:r>
            <a:r>
              <a:rPr 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d’ardeur et de constance, </a:t>
            </a:r>
            <a:endParaRPr lang="fr-FR" sz="40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être </a:t>
            </a:r>
            <a:r>
              <a:rPr 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prêt à tout souffrir </a:t>
            </a:r>
            <a:endParaRPr lang="fr-FR" sz="4000" dirty="0" smtClean="0"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et </a:t>
            </a:r>
            <a:r>
              <a:rPr lang="fr-FR" sz="40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 tout entreprendre</a:t>
            </a:r>
            <a:r>
              <a:rPr 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 </a:t>
            </a:r>
            <a:endParaRPr lang="fr-FR" sz="4000" dirty="0">
              <a:effectLst/>
              <a:latin typeface="Footlight MT Light" panose="0204060206030A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491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033169"/>
            <a:ext cx="12192000" cy="447814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vert="horz" wrap="square" lIns="228528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7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« Savoir Jésus Christ la Sagesse incarnée, c’est assez savoir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7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Savoir tout et ne le pas savoir, c’est ne rien savoir » </a:t>
            </a:r>
            <a:r>
              <a:rPr kumimoji="0" lang="fr-FR" altLang="fr-FR" sz="44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(ASE 11).</a:t>
            </a:r>
            <a:endParaRPr kumimoji="0" lang="fr-FR" altLang="fr-FR" sz="44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416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:\Saint LMG.de Montfort\Iconographie Montfort Deshayes\MATERIALE FR MICHEL SG\Sagesse\Vitraux chapelle\La chaire\177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6" r="31524"/>
          <a:stretch/>
        </p:blipFill>
        <p:spPr bwMode="auto">
          <a:xfrm>
            <a:off x="561703" y="0"/>
            <a:ext cx="4323805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24995" y="1955041"/>
            <a:ext cx="6096000" cy="4425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4000" b="1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Enfant Jésus au milieu des docteurs de la Loi dans le Temple de Jérusalem </a:t>
            </a:r>
            <a:endParaRPr lang="fr-FR" sz="4000" b="1" dirty="0" smtClean="0">
              <a:latin typeface="Harrington" panose="04040505050A0202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4000" b="1" dirty="0" smtClean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4000" b="1" dirty="0" err="1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Lc</a:t>
            </a:r>
            <a:r>
              <a:rPr lang="fr-FR" sz="4000" b="1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2, 41-50)</a:t>
            </a:r>
            <a:endParaRPr lang="fr-FR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b="1" i="1" dirty="0" smtClean="0">
              <a:latin typeface="Harrington" panose="04040505050A0202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b="1" i="1" dirty="0">
              <a:latin typeface="Harrington" panose="04040505050A0202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i="1" dirty="0" smtClean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Chaire </a:t>
            </a:r>
            <a:r>
              <a:rPr lang="fr-FR" b="1" i="1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de la grande chapelle des Filles de la Sagesse </a:t>
            </a:r>
            <a:endParaRPr lang="fr-FR" b="1" i="1" dirty="0" smtClean="0">
              <a:latin typeface="Harrington" panose="04040505050A0202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i="1" dirty="0" smtClean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Saint </a:t>
            </a:r>
            <a:r>
              <a:rPr lang="fr-FR" b="1" i="1" dirty="0">
                <a:latin typeface="Harrington" panose="04040505050A0202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Laurent-sur-Sèvre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176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:\Saint LMG.de Montfort\Iconographie Montfort Deshayes\MATERIALE FR MICHEL SG\Sagesse\Vitraux chapelle\04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1"/>
          <a:stretch/>
        </p:blipFill>
        <p:spPr bwMode="auto">
          <a:xfrm>
            <a:off x="4047854" y="274773"/>
            <a:ext cx="8048352" cy="63742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439" y="1100509"/>
            <a:ext cx="3827418" cy="5460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don de la sagesse</a:t>
            </a:r>
            <a:r>
              <a:rPr lang="fr-FR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 de toucher </a:t>
            </a:r>
            <a:endParaRPr lang="fr-FR" sz="32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F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cœurs… </a:t>
            </a: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Vitrail, grande chapelle </a:t>
            </a:r>
            <a:endParaRPr lang="fr-FR" b="1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</a:t>
            </a:r>
            <a:r>
              <a:rPr lang="fr-FR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Filles de la Sagesse </a:t>
            </a:r>
            <a:endParaRPr lang="fr-FR" b="1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 </a:t>
            </a:r>
            <a:r>
              <a:rPr lang="fr-FR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Grignion</a:t>
            </a:r>
            <a:r>
              <a:rPr lang="fr-FR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séminariste enseignant </a:t>
            </a:r>
            <a:endParaRPr lang="fr-FR" b="1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fr-FR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catéchisme dans la crypte </a:t>
            </a:r>
            <a:endParaRPr lang="fr-FR" b="1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FR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l’église Saint Sulpice à Paris.</a:t>
            </a:r>
            <a:endParaRPr lang="fr-FR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450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:\Saint LMG.de Montfort\Iconographie Montfort Deshayes\MATERIALE FR MICHEL SG\Sagesse\Vitraux chapelle\09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 r="16402" b="8795"/>
          <a:stretch/>
        </p:blipFill>
        <p:spPr bwMode="auto">
          <a:xfrm>
            <a:off x="112123" y="0"/>
            <a:ext cx="6798128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10251" y="652991"/>
            <a:ext cx="5281749" cy="5770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3200" b="1" dirty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La Sagesse</a:t>
            </a:r>
            <a:r>
              <a:rPr lang="fr-FR" sz="3200" b="1" dirty="0">
                <a:solidFill>
                  <a:srgbClr val="0070C0"/>
                </a:solidFill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dirty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est la Croix, </a:t>
            </a:r>
            <a:endParaRPr lang="fr-FR" sz="3200" b="1" dirty="0" smtClean="0">
              <a:latin typeface="Lucida Calligraphy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sz="3200" b="1" dirty="0">
              <a:latin typeface="Lucida Calligraphy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3200" b="1" dirty="0" smtClean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fr-FR" sz="3200" b="1" dirty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Croix est la Sagesse</a:t>
            </a: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sz="3200" b="1" dirty="0" smtClean="0">
              <a:latin typeface="Lucida Calligraphy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sz="3200" dirty="0" smtClean="0">
              <a:latin typeface="Lucida Calligraphy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2400" dirty="0" smtClean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Episode </a:t>
            </a:r>
            <a:r>
              <a:rPr lang="fr-FR" sz="2400" dirty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 Pontchâteau</a:t>
            </a: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i="1" dirty="0" smtClean="0">
              <a:latin typeface="Lucida Calligraphy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i="1" dirty="0">
              <a:latin typeface="Lucida Calligraphy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i="1" dirty="0" smtClean="0">
              <a:latin typeface="Lucida Calligraphy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i="1" dirty="0">
              <a:latin typeface="Lucida Calligraphy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fr-FR" i="1" dirty="0" smtClean="0">
              <a:latin typeface="Lucida Calligraphy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i="1" dirty="0" smtClean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Vitrail </a:t>
            </a:r>
            <a:r>
              <a:rPr lang="fr-FR" i="1" dirty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grande chapelle </a:t>
            </a:r>
            <a:endParaRPr lang="fr-FR" i="1" dirty="0" smtClean="0">
              <a:latin typeface="Lucida Calligraphy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i="1" dirty="0" smtClean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des </a:t>
            </a:r>
            <a:r>
              <a:rPr lang="fr-FR" i="1" dirty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Filles de la Sagesse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i="1" dirty="0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Saint Laurent-</a:t>
            </a:r>
            <a:r>
              <a:rPr lang="fr-FR" i="1" dirty="0" err="1"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surSèvre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9960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383" y="929531"/>
            <a:ext cx="11560627" cy="25545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FR" sz="3200" b="1" dirty="0" smtClean="0"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Poitiers</a:t>
            </a:r>
            <a:endParaRPr lang="fr-FR" sz="3200" dirty="0" smtClean="0">
              <a:effectLst/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200" dirty="0" smtClean="0">
              <a:effectLst/>
              <a:latin typeface="Footlight MT Light" panose="0204060206030A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200" dirty="0"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fr-FR" sz="3200" dirty="0" smtClean="0">
                <a:effectLst/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 s’enferme dans l’hôpital avec les pauvres, par obéissance. Pourtant, il écrit : ‘le catéchisme aux pauvres de la ville et de la campagne est mon élément’ (L. 9 du 16 sept.1701)</a:t>
            </a:r>
            <a:endParaRPr lang="fr-FR" sz="3200" dirty="0">
              <a:latin typeface="Footlight MT Light" panose="0204060206030A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0172" y="4524494"/>
            <a:ext cx="9970999" cy="156966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200" b="1" i="1" dirty="0" smtClean="0">
                <a:solidFill>
                  <a:srgbClr val="000000"/>
                </a:solidFill>
                <a:effectLst/>
                <a:latin typeface="Lucida Handwriting" panose="03010101010101010101" pitchFamily="66" charset="0"/>
                <a:ea typeface="Times New Roman" panose="02020603050405020304" pitchFamily="18" charset="0"/>
              </a:rPr>
              <a:t>Oppositions…</a:t>
            </a:r>
          </a:p>
          <a:p>
            <a:pPr algn="just">
              <a:spcAft>
                <a:spcPts val="0"/>
              </a:spcAft>
            </a:pPr>
            <a:r>
              <a:rPr lang="fr-FR" sz="3200" b="1" i="1" dirty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fr-FR" sz="3200" b="1" i="1" dirty="0" smtClean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              </a:t>
            </a:r>
            <a:r>
              <a:rPr lang="fr-FR" sz="3200" b="1" i="1" dirty="0" smtClean="0">
                <a:solidFill>
                  <a:srgbClr val="000000"/>
                </a:solidFill>
                <a:effectLst/>
                <a:latin typeface="Lucida Handwriting" panose="03010101010101010101" pitchFamily="66" charset="0"/>
                <a:ea typeface="Times New Roman" panose="02020603050405020304" pitchFamily="18" charset="0"/>
              </a:rPr>
              <a:t>dénigrements… </a:t>
            </a:r>
          </a:p>
          <a:p>
            <a:pPr algn="just">
              <a:spcAft>
                <a:spcPts val="0"/>
              </a:spcAft>
            </a:pPr>
            <a:r>
              <a:rPr lang="fr-FR" sz="3200" b="1" i="1" dirty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fr-FR" sz="3200" b="1" i="1" dirty="0" smtClean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                             </a:t>
            </a:r>
            <a:r>
              <a:rPr lang="fr-FR" sz="3200" b="1" i="1" dirty="0" smtClean="0">
                <a:solidFill>
                  <a:srgbClr val="000000"/>
                </a:solidFill>
                <a:effectLst/>
                <a:latin typeface="Lucida Handwriting" panose="03010101010101010101" pitchFamily="66" charset="0"/>
                <a:ea typeface="Times New Roman" panose="02020603050405020304" pitchFamily="18" charset="0"/>
              </a:rPr>
              <a:t>aucun appui humain…</a:t>
            </a:r>
            <a:endParaRPr lang="fr-FR" sz="3200" b="1" i="1" dirty="0">
              <a:effectLst/>
              <a:latin typeface="Lucida Handwriting" panose="03010101010101010101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298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96387" y="401306"/>
            <a:ext cx="9953897" cy="25545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A Paris </a:t>
            </a:r>
            <a:r>
              <a:rPr kumimoji="0" lang="fr-FR" altLang="fr-FR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(printemps 1703),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3200" dirty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à l’hôpital de la Salpêtrière,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parmi les pauvres…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il est assez vite congédié par les autres aumôniers…</a:t>
            </a:r>
            <a:endParaRPr kumimoji="0" lang="fr-FR" altLang="fr-FR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ootlight MT Light" panose="0204060206030A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4980" y="4033299"/>
            <a:ext cx="11961225" cy="2554545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3200" b="1" i="1" dirty="0" smtClean="0">
                <a:solidFill>
                  <a:srgbClr val="000000"/>
                </a:solidFill>
                <a:effectLst/>
                <a:latin typeface="Lucida Handwriting" panose="03010101010101010101" pitchFamily="66" charset="0"/>
                <a:ea typeface="Times New Roman" panose="02020603050405020304" pitchFamily="18" charset="0"/>
              </a:rPr>
              <a:t>Exclu… </a:t>
            </a:r>
          </a:p>
          <a:p>
            <a:pPr algn="just">
              <a:spcAft>
                <a:spcPts val="0"/>
              </a:spcAft>
            </a:pPr>
            <a:r>
              <a:rPr lang="fr-FR" sz="3200" b="1" i="1" dirty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fr-FR" sz="3200" b="1" i="1" dirty="0" smtClean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    </a:t>
            </a:r>
            <a:r>
              <a:rPr lang="fr-FR" sz="3200" b="1" i="1" dirty="0" smtClean="0">
                <a:solidFill>
                  <a:srgbClr val="000000"/>
                </a:solidFill>
                <a:effectLst/>
                <a:latin typeface="Lucida Handwriting" panose="03010101010101010101" pitchFamily="66" charset="0"/>
                <a:ea typeface="Times New Roman" panose="02020603050405020304" pitchFamily="18" charset="0"/>
              </a:rPr>
              <a:t>Abandonné… </a:t>
            </a:r>
          </a:p>
          <a:p>
            <a:pPr algn="just">
              <a:spcAft>
                <a:spcPts val="0"/>
              </a:spcAft>
            </a:pPr>
            <a:r>
              <a:rPr lang="fr-FR" sz="3200" b="1" i="1" dirty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fr-FR" sz="3200" b="1" i="1" dirty="0" smtClean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                 </a:t>
            </a:r>
            <a:r>
              <a:rPr lang="fr-FR" sz="3200" b="1" i="1" dirty="0" smtClean="0">
                <a:solidFill>
                  <a:srgbClr val="000000"/>
                </a:solidFill>
                <a:effectLst/>
                <a:latin typeface="Lucida Handwriting" panose="03010101010101010101" pitchFamily="66" charset="0"/>
                <a:ea typeface="Times New Roman" panose="02020603050405020304" pitchFamily="18" charset="0"/>
              </a:rPr>
              <a:t>calomnié… </a:t>
            </a:r>
          </a:p>
          <a:p>
            <a:pPr algn="just">
              <a:spcAft>
                <a:spcPts val="0"/>
              </a:spcAft>
            </a:pPr>
            <a:r>
              <a:rPr lang="fr-FR" sz="3200" b="1" i="1" dirty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fr-FR" sz="3200" b="1" i="1" dirty="0" smtClean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                            </a:t>
            </a:r>
            <a:r>
              <a:rPr lang="fr-FR" sz="3200" b="1" i="1" dirty="0" smtClean="0">
                <a:solidFill>
                  <a:srgbClr val="000000"/>
                </a:solidFill>
                <a:effectLst/>
                <a:latin typeface="Lucida Handwriting" panose="03010101010101010101" pitchFamily="66" charset="0"/>
                <a:ea typeface="Times New Roman" panose="02020603050405020304" pitchFamily="18" charset="0"/>
              </a:rPr>
              <a:t>renvoyé de partout… </a:t>
            </a:r>
          </a:p>
          <a:p>
            <a:pPr algn="just">
              <a:spcAft>
                <a:spcPts val="0"/>
              </a:spcAft>
            </a:pPr>
            <a:r>
              <a:rPr lang="fr-FR" sz="3200" b="1" i="1" dirty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fr-FR" sz="3200" b="1" i="1" dirty="0" smtClean="0">
                <a:solidFill>
                  <a:srgbClr val="000000"/>
                </a:solidFill>
                <a:latin typeface="Lucida Handwriting" panose="03010101010101010101" pitchFamily="66" charset="0"/>
                <a:ea typeface="Times New Roman" panose="02020603050405020304" pitchFamily="18" charset="0"/>
              </a:rPr>
              <a:t>                                                         </a:t>
            </a:r>
            <a:r>
              <a:rPr lang="fr-FR" sz="3200" b="1" i="1" dirty="0" smtClean="0">
                <a:solidFill>
                  <a:srgbClr val="000000"/>
                </a:solidFill>
                <a:effectLst/>
                <a:latin typeface="Lucida Handwriting" panose="03010101010101010101" pitchFamily="66" charset="0"/>
                <a:ea typeface="Times New Roman" panose="02020603050405020304" pitchFamily="18" charset="0"/>
              </a:rPr>
              <a:t>marginalisé…</a:t>
            </a:r>
            <a:endParaRPr lang="fr-FR" sz="3200" dirty="0">
              <a:effectLst/>
              <a:latin typeface="Lucida Handwriting" panose="03010101010101010101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253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27463" y="200678"/>
            <a:ext cx="1043722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Il choisit de se réfugier sous un escalier,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4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‘dans un petit trou d’une chétive maison’,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ootlight MT Light" panose="0204060206030A020304" pitchFamily="18" charset="0"/>
                <a:ea typeface="Times New Roman" panose="02020603050405020304" pitchFamily="18" charset="0"/>
              </a:rPr>
              <a:t>rue du Pot de fer (fin de l’été – automne 1703).</a:t>
            </a:r>
            <a:r>
              <a:rPr kumimoji="0" lang="fr-FR" alt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91" y="2721114"/>
            <a:ext cx="11808823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40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Seul avec Dieu</a:t>
            </a:r>
            <a:r>
              <a:rPr lang="fr-FR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.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C’est à cette étape douloureuse de sa vie </a:t>
            </a:r>
            <a:endParaRPr lang="fr-FR" altLang="fr-FR" sz="4000" dirty="0" smtClean="0">
              <a:latin typeface="Footlight MT Light" panose="0204060206030A020304" pitchFamily="18" charset="0"/>
              <a:ea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4000" dirty="0" smtClean="0">
                <a:latin typeface="Footlight MT Light" panose="0204060206030A020304" pitchFamily="18" charset="0"/>
                <a:ea typeface="Times New Roman" panose="02020603050405020304" pitchFamily="18" charset="0"/>
              </a:rPr>
              <a:t>que </a:t>
            </a:r>
            <a:r>
              <a:rPr lang="fr-FR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l’on situe l’écriture de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 ‘</a:t>
            </a:r>
            <a:r>
              <a:rPr lang="fr-FR" altLang="fr-FR" sz="5400" b="1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L’Amour de la Sagesse Eternelle</a:t>
            </a:r>
            <a:r>
              <a:rPr lang="fr-FR" altLang="fr-FR" sz="4000" dirty="0">
                <a:latin typeface="Footlight MT Light" panose="0204060206030A020304" pitchFamily="18" charset="0"/>
                <a:ea typeface="Times New Roman" panose="02020603050405020304" pitchFamily="18" charset="0"/>
              </a:rPr>
              <a:t>’ (ASE).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400" dirty="0"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423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4504" y="160640"/>
            <a:ext cx="11887200" cy="655564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1703, Jeune prêtre ordonné seulement depuis seulement trois ans,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son rêve apostolique est brisé. </a:t>
            </a:r>
            <a:endParaRPr lang="fr-FR" altLang="fr-FR" sz="2800" b="1" dirty="0">
              <a:solidFill>
                <a:srgbClr val="FFFF00"/>
              </a:solidFill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Il est prêt à renoncer au puissant attrait qu’il ressent pour la mission.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Il est réduit à rien. Méconnu de tous.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Dieu seul 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compte à ses yeux.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Il prie, médite, contemple, demande la vraie Sagesse,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qui est Dieu lui-même : 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Jésus Christ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. </a:t>
            </a:r>
            <a:r>
              <a:rPr kumimoji="0" lang="fr-FR" altLang="fr-FR" sz="280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(cf. L15 ; L 16 du 24 oct.1703).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« Demandez et faites demander </a:t>
            </a:r>
            <a:r>
              <a:rPr lang="fr-FR" altLang="fr-FR" sz="2800" b="1" dirty="0">
                <a:solidFill>
                  <a:srgbClr val="FFFF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la divine Sagesse</a:t>
            </a:r>
            <a:r>
              <a:rPr lang="fr-FR" altLang="fr-FR" sz="2800" dirty="0">
                <a:solidFill>
                  <a:srgbClr val="FFFF0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fr-FR" altLang="fr-FR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pour moi, qui suis en Jésus-Christ et Marie votre frère »</a:t>
            </a:r>
            <a:r>
              <a:rPr lang="fr-FR" altLang="fr-FR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endParaRPr lang="fr-FR" altLang="fr-FR" sz="2800" dirty="0" smtClean="0">
              <a:solidFill>
                <a:schemeClr val="accent1">
                  <a:lumMod val="60000"/>
                  <a:lumOff val="40000"/>
                </a:schemeClr>
              </a:solidFill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8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                                                         (</a:t>
            </a:r>
            <a:r>
              <a:rPr lang="fr-FR" altLang="fr-FR" sz="28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L.17, 1703, à sa sœur religieuse </a:t>
            </a:r>
            <a:r>
              <a:rPr lang="fr-FR" altLang="fr-FR" sz="2800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Guyonne</a:t>
            </a:r>
            <a:r>
              <a:rPr lang="fr-FR" altLang="fr-FR" sz="28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-Jeanne)</a:t>
            </a:r>
            <a:endParaRPr lang="fr-FR" altLang="fr-FR" sz="28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Il a expérimenté l’opposition entre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la 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sagesse du monde 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et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4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la SAGESSE DE DIEU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.</a:t>
            </a:r>
            <a:endParaRPr kumimoji="0" lang="fr-FR" altLang="fr-FR" sz="2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7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2192000" cy="193899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r>
              <a:rPr lang="fr-FR" sz="4000" dirty="0" smtClean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 n’est qu’en </a:t>
            </a:r>
            <a:r>
              <a:rPr lang="fr-FR" sz="4000" b="1" dirty="0" smtClean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1706</a:t>
            </a:r>
            <a:r>
              <a:rPr lang="fr-FR" sz="4000" dirty="0" smtClean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qu’il trouvera définitivement sa voie comme ‘</a:t>
            </a:r>
            <a:r>
              <a:rPr lang="fr-FR" sz="4000" b="1" dirty="0" smtClean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missionnaire apostolique</a:t>
            </a:r>
            <a:r>
              <a:rPr lang="fr-FR" sz="4000" dirty="0" smtClean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’, </a:t>
            </a:r>
          </a:p>
          <a:p>
            <a:r>
              <a:rPr lang="fr-FR" sz="4000" dirty="0" smtClean="0">
                <a:solidFill>
                  <a:srgbClr val="00206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après avoir rencontré le Pape Clément XI à Rome. </a:t>
            </a:r>
          </a:p>
        </p:txBody>
      </p:sp>
      <p:sp>
        <p:nvSpPr>
          <p:cNvPr id="3" name="Rectangle 2"/>
          <p:cNvSpPr/>
          <p:nvPr/>
        </p:nvSpPr>
        <p:spPr>
          <a:xfrm>
            <a:off x="3328852" y="2081573"/>
            <a:ext cx="8669383" cy="464742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4000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Désormais sa vie </a:t>
            </a:r>
          </a:p>
          <a:p>
            <a:pPr algn="ctr"/>
            <a:r>
              <a:rPr lang="fr-FR" sz="4000" dirty="0">
                <a:solidFill>
                  <a:srgbClr val="00206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sera entièrement animée par </a:t>
            </a:r>
            <a:r>
              <a:rPr lang="fr-FR" sz="4000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fr-FR" sz="40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fr-FR" sz="54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sagesse missionnaire…</a:t>
            </a:r>
          </a:p>
          <a:p>
            <a:pPr algn="ctr"/>
            <a:r>
              <a:rPr lang="fr-FR" sz="54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ayant toujours quelque chose  </a:t>
            </a:r>
          </a:p>
          <a:p>
            <a:pPr algn="ctr"/>
            <a:r>
              <a:rPr lang="fr-FR" sz="54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nouveau à entreprendre </a:t>
            </a:r>
          </a:p>
          <a:p>
            <a:pPr algn="ctr"/>
            <a:r>
              <a:rPr lang="fr-FR" sz="54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 la manière des Apôtres</a:t>
            </a:r>
            <a:r>
              <a:rPr lang="fr-FR" sz="4000" b="1" dirty="0">
                <a:solidFill>
                  <a:srgbClr val="FF0000"/>
                </a:solidFill>
                <a:latin typeface="Footlight MT Light" panose="0204060206030A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»</a:t>
            </a:r>
            <a:endParaRPr lang="fr-FR" sz="4000" b="1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389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AF961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806068"/>
            <a:ext cx="12192000" cy="1692771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2. « </a:t>
            </a:r>
            <a:r>
              <a:rPr kumimoji="0" lang="fr-FR" altLang="fr-FR" sz="4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L’amour de la Sagesse Eternelle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 » </a:t>
            </a:r>
            <a:r>
              <a:rPr kumimoji="0" lang="fr-FR" altLang="fr-FR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pperplate Gothic Light" panose="020E0507020206020404" pitchFamily="34" charset="0"/>
                <a:ea typeface="Times New Roman" panose="02020603050405020304" pitchFamily="18" charset="0"/>
              </a:rPr>
              <a:t>(ASE)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3200" b="1" i="1" dirty="0">
              <a:latin typeface="Lucida Calligraphy" panose="03010101010101010101" pitchFamily="66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(Un des premiers écrits du</a:t>
            </a:r>
            <a:r>
              <a:rPr kumimoji="0" lang="fr-FR" altLang="fr-FR" sz="3200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 Père </a:t>
            </a:r>
            <a:r>
              <a:rPr lang="fr-FR" altLang="fr-FR" sz="3200" i="1" dirty="0" smtClean="0">
                <a:solidFill>
                  <a:srgbClr val="002060"/>
                </a:solidFill>
                <a:latin typeface="Lucida Calligraphy" panose="03010101010101010101" pitchFamily="66" charset="0"/>
                <a:ea typeface="Times New Roman" panose="02020603050405020304" pitchFamily="18" charset="0"/>
              </a:rPr>
              <a:t>de </a:t>
            </a:r>
            <a:r>
              <a:rPr kumimoji="0" lang="fr-FR" altLang="fr-FR" sz="32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Montfort). </a:t>
            </a:r>
            <a:endParaRPr kumimoji="0" lang="fr-FR" altLang="fr-FR" sz="32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Lucida Calligraphy" panose="03010101010101010101" pitchFamily="66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70263" y="3442788"/>
            <a:ext cx="11251474" cy="120032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*</a:t>
            </a:r>
            <a:r>
              <a:rPr kumimoji="0" lang="fr-FR" alt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L’Amour de la Sagesse Eternelle </a:t>
            </a:r>
            <a:r>
              <a:rPr kumimoji="0" lang="fr-FR" altLang="fr-FR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pour l’homme</a:t>
            </a:r>
            <a:endParaRPr kumimoji="0" lang="fr-FR" altLang="fr-FR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*</a:t>
            </a:r>
            <a:r>
              <a:rPr kumimoji="0" lang="fr-FR" altLang="fr-FR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L’amour de l’homme </a:t>
            </a:r>
            <a:r>
              <a:rPr kumimoji="0" lang="fr-FR" altLang="fr-FR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pour la Sagesse Eternelle</a:t>
            </a:r>
            <a:endParaRPr kumimoji="0" lang="fr-FR" altLang="fr-FR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69869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261</TotalTime>
  <Words>1311</Words>
  <Application>Microsoft Office PowerPoint</Application>
  <PresentationFormat>Panorámica</PresentationFormat>
  <Paragraphs>287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8" baseType="lpstr">
      <vt:lpstr>Arial</vt:lpstr>
      <vt:lpstr>Calibri</vt:lpstr>
      <vt:lpstr>Copperplate Gothic Light</vt:lpstr>
      <vt:lpstr>Footlight MT Light</vt:lpstr>
      <vt:lpstr>Garamond</vt:lpstr>
      <vt:lpstr>Harrington</vt:lpstr>
      <vt:lpstr>Lucida Calligraphy</vt:lpstr>
      <vt:lpstr>Lucida Handwriting</vt:lpstr>
      <vt:lpstr>Symbol</vt:lpstr>
      <vt:lpstr>Times New Roman</vt:lpstr>
      <vt:lpstr>Trebuchet MS</vt:lpstr>
      <vt:lpstr>Wingdings 3</vt:lpstr>
      <vt:lpstr>Facette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HERAULT</dc:creator>
  <cp:lastModifiedBy>HP</cp:lastModifiedBy>
  <cp:revision>33</cp:revision>
  <dcterms:created xsi:type="dcterms:W3CDTF">2017-09-23T09:00:27Z</dcterms:created>
  <dcterms:modified xsi:type="dcterms:W3CDTF">2020-04-21T09:10:11Z</dcterms:modified>
</cp:coreProperties>
</file>