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88"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9"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7180E-5AB0-4A47-997C-4CDA434853F9}" type="datetimeFigureOut">
              <a:rPr lang="fr-FR" smtClean="0"/>
              <a:t>22/04/2020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6D78C-9179-4748-BB2F-DBEEC363AB40}" type="slidenum">
              <a:rPr lang="fr-FR" smtClean="0"/>
              <a:t>‹Nº›</a:t>
            </a:fld>
            <a:endParaRPr lang="fr-FR"/>
          </a:p>
        </p:txBody>
      </p:sp>
    </p:spTree>
    <p:extLst>
      <p:ext uri="{BB962C8B-B14F-4D97-AF65-F5344CB8AC3E}">
        <p14:creationId xmlns:p14="http://schemas.microsoft.com/office/powerpoint/2010/main" val="1602094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66D78C-9179-4748-BB2F-DBEEC363AB40}" type="slidenum">
              <a:rPr lang="fr-FR" smtClean="0"/>
              <a:t>24</a:t>
            </a:fld>
            <a:endParaRPr lang="fr-FR"/>
          </a:p>
        </p:txBody>
      </p:sp>
    </p:spTree>
    <p:extLst>
      <p:ext uri="{BB962C8B-B14F-4D97-AF65-F5344CB8AC3E}">
        <p14:creationId xmlns:p14="http://schemas.microsoft.com/office/powerpoint/2010/main" val="196621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21006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602737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6692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31400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3060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488992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185097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123674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368898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22/04/2020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425575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933FA63-C266-4913-9823-942872D4B373}" type="datetimeFigureOut">
              <a:rPr lang="fr-FR" smtClean="0"/>
              <a:t>22/04/2020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7549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933FA63-C266-4913-9823-942872D4B373}" type="datetimeFigureOut">
              <a:rPr lang="fr-FR" smtClean="0"/>
              <a:t>22/04/2020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314150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933FA63-C266-4913-9823-942872D4B373}" type="datetimeFigureOut">
              <a:rPr lang="fr-FR" smtClean="0"/>
              <a:t>22/04/2020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113141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3FA63-C266-4913-9823-942872D4B373}" type="datetimeFigureOut">
              <a:rPr lang="fr-FR" smtClean="0"/>
              <a:t>22/04/2020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90205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933FA63-C266-4913-9823-942872D4B373}" type="datetimeFigureOut">
              <a:rPr lang="fr-FR" smtClean="0"/>
              <a:t>22/04/2020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3478733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933FA63-C266-4913-9823-942872D4B373}" type="datetimeFigureOut">
              <a:rPr lang="fr-FR" smtClean="0"/>
              <a:t>22/04/2020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474864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accent3">
                <a:lumMod val="75000"/>
              </a:schemeClr>
            </a:gs>
            <a:gs pos="1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33FA63-C266-4913-9823-942872D4B373}" type="datetimeFigureOut">
              <a:rPr lang="fr-FR" smtClean="0"/>
              <a:t>22/04/2020</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05ED172-12CC-4E63-9628-43632C1C794A}" type="slidenum">
              <a:rPr lang="fr-FR" smtClean="0"/>
              <a:t>‹Nº›</a:t>
            </a:fld>
            <a:endParaRPr lang="fr-FR"/>
          </a:p>
        </p:txBody>
      </p:sp>
    </p:spTree>
    <p:extLst>
      <p:ext uri="{BB962C8B-B14F-4D97-AF65-F5344CB8AC3E}">
        <p14:creationId xmlns:p14="http://schemas.microsoft.com/office/powerpoint/2010/main" val="3435981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0"/>
            <a:ext cx="3707027" cy="6858000"/>
          </a:xfrm>
          <a:prstGeom prst="rect">
            <a:avLst/>
          </a:prstGeom>
        </p:spPr>
      </p:pic>
      <p:sp>
        <p:nvSpPr>
          <p:cNvPr id="8" name="Rectangle 7"/>
          <p:cNvSpPr/>
          <p:nvPr/>
        </p:nvSpPr>
        <p:spPr>
          <a:xfrm>
            <a:off x="3847599" y="267722"/>
            <a:ext cx="8286206" cy="6286336"/>
          </a:xfrm>
          <a:prstGeom prst="rect">
            <a:avLst/>
          </a:prstGeom>
        </p:spPr>
        <p:txBody>
          <a:bodyPr wrap="square">
            <a:spAutoFit/>
          </a:bodyPr>
          <a:lstStyle/>
          <a:p>
            <a:pPr algn="ctr">
              <a:lnSpc>
                <a:spcPct val="115000"/>
              </a:lnSpc>
              <a:spcAft>
                <a:spcPts val="0"/>
              </a:spcAft>
            </a:pPr>
            <a:r>
              <a:rPr lang="fr-FR" sz="4000" b="1" dirty="0" smtClean="0">
                <a:solidFill>
                  <a:srgbClr val="002060"/>
                </a:solidFill>
                <a:effectLst/>
                <a:latin typeface="Bookman Old Style" panose="02050604050505020204" pitchFamily="18" charset="0"/>
                <a:ea typeface="Calibri" panose="020F0502020204030204" pitchFamily="34" charset="0"/>
                <a:cs typeface="Times New Roman" panose="02020603050405020304" pitchFamily="18" charset="0"/>
              </a:rPr>
              <a:t>SAINT LOUIS MARIE GRIGNION </a:t>
            </a:r>
          </a:p>
          <a:p>
            <a:pPr algn="ctr">
              <a:lnSpc>
                <a:spcPct val="115000"/>
              </a:lnSpc>
              <a:spcAft>
                <a:spcPts val="0"/>
              </a:spcAft>
            </a:pPr>
            <a:r>
              <a:rPr lang="fr-FR" sz="4000" b="1" dirty="0" smtClean="0">
                <a:solidFill>
                  <a:srgbClr val="002060"/>
                </a:solidFill>
                <a:effectLst/>
                <a:latin typeface="Bookman Old Style" panose="02050604050505020204" pitchFamily="18" charset="0"/>
                <a:ea typeface="Calibri" panose="020F0502020204030204" pitchFamily="34" charset="0"/>
                <a:cs typeface="Times New Roman" panose="02020603050405020304" pitchFamily="18" charset="0"/>
              </a:rPr>
              <a:t>DE MONTFORT</a:t>
            </a:r>
            <a:endParaRPr lang="fr-FR" sz="4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4000" b="1" dirty="0" smtClean="0">
              <a:effectLst/>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5400" b="1" dirty="0" smtClean="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MISSIONNAIRE APOSTOLIQUE</a:t>
            </a:r>
          </a:p>
          <a:p>
            <a:pPr algn="ctr">
              <a:lnSpc>
                <a:spcPct val="115000"/>
              </a:lnSpc>
            </a:pPr>
            <a:r>
              <a:rPr lang="fr-FR" sz="5400" b="1" dirty="0">
                <a:latin typeface="Bookman Old Style" panose="02050604050505020204" pitchFamily="18" charset="0"/>
                <a:ea typeface="Calibri" panose="020F0502020204030204" pitchFamily="34" charset="0"/>
                <a:cs typeface="Times New Roman" panose="02020603050405020304" pitchFamily="18" charset="0"/>
              </a:rPr>
              <a:t>1700 à 1716</a:t>
            </a:r>
            <a:endParaRPr lang="fr-FR" sz="5400" b="1" dirty="0"/>
          </a:p>
          <a:p>
            <a:pPr algn="ctr">
              <a:lnSpc>
                <a:spcPct val="115000"/>
              </a:lnSpc>
              <a:spcAft>
                <a:spcPts val="0"/>
              </a:spcAft>
            </a:pPr>
            <a:endParaRPr lang="fr-FR"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9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372" y="89673"/>
            <a:ext cx="6738551" cy="668182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p:spPr>
        <p:txBody>
          <a:bodyPr wrap="square">
            <a:spAutoFit/>
          </a:bodyPr>
          <a:lstStyle/>
          <a:p>
            <a:pPr marL="342900" lvl="0" indent="-342900" algn="just">
              <a:lnSpc>
                <a:spcPct val="115000"/>
              </a:lnSpc>
              <a:spcAft>
                <a:spcPts val="0"/>
              </a:spcAft>
              <a:buFont typeface="Symbol" panose="05050102010706020507" pitchFamily="18" charset="2"/>
              <a:buChar char=""/>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de grands désirs</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latin typeface="Bookman Old Style" panose="02050604050505020204" pitchFamily="18" charset="0"/>
                <a:ea typeface="Calibri" panose="020F0502020204030204" pitchFamily="34" charset="0"/>
                <a:cs typeface="Times New Roman" panose="02020603050405020304" pitchFamily="18" charset="0"/>
              </a:rPr>
              <a:t>Toute la vie de Louis-Marie a été animée et polarisée par de « grands désirs » centrés sur Jésus-Christ, Sagesse qu’il faut acquérir, posséder, faire connaître, faire aimer et servir. </a:t>
            </a:r>
            <a:r>
              <a:rPr lang="fr-FR" sz="2800" b="1" dirty="0">
                <a:latin typeface="Arial" panose="020B0604020202020204" pitchFamily="34" charset="0"/>
                <a:ea typeface="Calibri" panose="020F0502020204030204" pitchFamily="34" charset="0"/>
              </a:rPr>
              <a:t>« Jésus Christ, la Sagesse éternelle est tout ce que vous pouvez et devez désirer. </a:t>
            </a:r>
            <a:endParaRPr lang="fr-FR" sz="2800" b="1" dirty="0" smtClean="0">
              <a:latin typeface="Arial" panose="020B0604020202020204" pitchFamily="34" charset="0"/>
              <a:ea typeface="Calibri" panose="020F0502020204030204" pitchFamily="34" charset="0"/>
            </a:endParaRPr>
          </a:p>
          <a:p>
            <a:pPr algn="just"/>
            <a:r>
              <a:rPr lang="fr-FR" sz="2800" b="1" dirty="0" smtClean="0">
                <a:latin typeface="Arial" panose="020B0604020202020204" pitchFamily="34" charset="0"/>
                <a:ea typeface="Calibri" panose="020F0502020204030204" pitchFamily="34" charset="0"/>
              </a:rPr>
              <a:t>Désirez-le</a:t>
            </a:r>
            <a:r>
              <a:rPr lang="fr-FR" sz="2800" b="1" dirty="0">
                <a:latin typeface="Arial" panose="020B0604020202020204" pitchFamily="34" charset="0"/>
                <a:ea typeface="Calibri" panose="020F0502020204030204" pitchFamily="34" charset="0"/>
              </a:rPr>
              <a:t>, cherchez-le, parce qu’il est cette unique et précieuse perle pour l’achat de laquelle vous ne devez pas faire de difficulté de vendre tout ce que vous avez » </a:t>
            </a:r>
            <a:r>
              <a:rPr lang="fr-FR" sz="2000" i="1" dirty="0">
                <a:latin typeface="Arial" panose="020B0604020202020204" pitchFamily="34" charset="0"/>
                <a:ea typeface="Calibri" panose="020F0502020204030204" pitchFamily="34" charset="0"/>
              </a:rPr>
              <a:t>(ASE, 9). </a:t>
            </a:r>
            <a:endParaRPr lang="fr-FR" sz="2000" i="1" dirty="0" smtClean="0">
              <a:latin typeface="Arial" panose="020B0604020202020204" pitchFamily="34" charset="0"/>
              <a:ea typeface="Calibri" panose="020F0502020204030204" pitchFamily="34" charset="0"/>
            </a:endParaRPr>
          </a:p>
          <a:p>
            <a:pPr algn="just"/>
            <a:r>
              <a:rPr lang="fr-FR" sz="2800" b="1" dirty="0" smtClean="0">
                <a:latin typeface="Arial" panose="020B0604020202020204" pitchFamily="34" charset="0"/>
                <a:ea typeface="Calibri" panose="020F0502020204030204" pitchFamily="34" charset="0"/>
              </a:rPr>
              <a:t>«</a:t>
            </a:r>
            <a:r>
              <a:rPr lang="fr-FR" sz="2800" b="1" dirty="0">
                <a:latin typeface="Arial" panose="020B0604020202020204" pitchFamily="34" charset="0"/>
                <a:ea typeface="Calibri" panose="020F0502020204030204" pitchFamily="34" charset="0"/>
              </a:rPr>
              <a:t> Le premier moyen pour acquérir et croître dans la connaissance de la Sagesse (qui est Jésus-Christ), c’est un désir ardent » </a:t>
            </a:r>
            <a:r>
              <a:rPr lang="fr-FR" sz="2000" i="1" dirty="0">
                <a:latin typeface="Arial" panose="020B0604020202020204" pitchFamily="34" charset="0"/>
                <a:ea typeface="Calibri" panose="020F0502020204030204" pitchFamily="34" charset="0"/>
              </a:rPr>
              <a:t>(ASE, </a:t>
            </a:r>
            <a:r>
              <a:rPr lang="fr-FR" sz="2000" i="1" dirty="0" smtClean="0">
                <a:latin typeface="Arial" panose="020B0604020202020204" pitchFamily="34" charset="0"/>
                <a:ea typeface="Calibri" panose="020F0502020204030204" pitchFamily="34" charset="0"/>
              </a:rPr>
              <a:t>181-183)</a:t>
            </a:r>
            <a:endParaRPr lang="fr-FR" sz="2000" i="1" dirty="0"/>
          </a:p>
        </p:txBody>
      </p:sp>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136" y="434777"/>
            <a:ext cx="4416426" cy="599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1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588" y="0"/>
            <a:ext cx="7368746" cy="1083374"/>
          </a:xfrm>
          <a:prstGeom prst="rect">
            <a:avLst/>
          </a:prstGeom>
          <a:solidFill>
            <a:schemeClr val="accent3">
              <a:lumMod val="40000"/>
              <a:lumOff val="60000"/>
            </a:schemeClr>
          </a:solidFill>
        </p:spPr>
        <p:txBody>
          <a:bodyPr wrap="square">
            <a:spAutoFit/>
          </a:bodyPr>
          <a:lstStyle/>
          <a:p>
            <a:pPr marL="342900" lvl="0" indent="-342900" algn="just">
              <a:lnSpc>
                <a:spcPct val="115000"/>
              </a:lnSpc>
              <a:spcAft>
                <a:spcPts val="0"/>
              </a:spcAft>
              <a:buFont typeface="Symbol" panose="05050102010706020507" pitchFamily="18" charset="2"/>
              <a:buChar char=""/>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demander la grâce </a:t>
            </a:r>
            <a:endPar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endParaRPr>
          </a:p>
          <a:p>
            <a:pPr lvl="0"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d’éclairer </a:t>
            </a: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et de toucher les cœurs</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055" y="1193231"/>
            <a:ext cx="8624663" cy="5468825"/>
          </a:xfrm>
          <a:prstGeom prst="rect">
            <a:avLst/>
          </a:prstGeom>
        </p:spPr>
      </p:pic>
    </p:spTree>
    <p:extLst>
      <p:ext uri="{BB962C8B-B14F-4D97-AF65-F5344CB8AC3E}">
        <p14:creationId xmlns:p14="http://schemas.microsoft.com/office/powerpoint/2010/main" val="318049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36692"/>
          <a:stretch/>
        </p:blipFill>
        <p:spPr>
          <a:xfrm>
            <a:off x="6705580" y="0"/>
            <a:ext cx="5486420" cy="6858000"/>
          </a:xfrm>
          <a:prstGeom prst="rect">
            <a:avLst/>
          </a:prstGeom>
        </p:spPr>
      </p:pic>
      <p:sp>
        <p:nvSpPr>
          <p:cNvPr id="2" name="Rectangle 1"/>
          <p:cNvSpPr/>
          <p:nvPr/>
        </p:nvSpPr>
        <p:spPr>
          <a:xfrm>
            <a:off x="123567" y="580767"/>
            <a:ext cx="6499655" cy="582621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txBody>
          <a:bodyPr wrap="square">
            <a:spAutoFit/>
          </a:bodyPr>
          <a:lstStyle/>
          <a:p>
            <a:pPr algn="just">
              <a:lnSpc>
                <a:spcPct val="115000"/>
              </a:lnSpc>
              <a:spcAft>
                <a:spcPts val="0"/>
              </a:spcAft>
            </a:pPr>
            <a:r>
              <a:rPr lang="fr-FR" sz="2400" b="1" dirty="0">
                <a:latin typeface="Bookman Old Style" panose="02050604050505020204" pitchFamily="18" charset="0"/>
                <a:ea typeface="Calibri" panose="020F0502020204030204" pitchFamily="34" charset="0"/>
                <a:cs typeface="Times New Roman" panose="02020603050405020304" pitchFamily="18" charset="0"/>
              </a:rPr>
              <a:t>1707 à Mr </a:t>
            </a:r>
            <a:r>
              <a:rPr lang="fr-FR" sz="2400" b="1" dirty="0" err="1">
                <a:latin typeface="Bookman Old Style" panose="02050604050505020204" pitchFamily="18" charset="0"/>
                <a:ea typeface="Calibri" panose="020F0502020204030204" pitchFamily="34" charset="0"/>
                <a:cs typeface="Times New Roman" panose="02020603050405020304" pitchFamily="18" charset="0"/>
              </a:rPr>
              <a:t>Hindré</a:t>
            </a:r>
            <a:r>
              <a:rPr lang="fr-FR" sz="2400" b="1" dirty="0">
                <a:latin typeface="Bookman Old Style" panose="02050604050505020204" pitchFamily="18" charset="0"/>
                <a:ea typeface="Calibri" panose="020F0502020204030204" pitchFamily="34" charset="0"/>
                <a:cs typeface="Times New Roman" panose="02020603050405020304" pitchFamily="18" charset="0"/>
              </a:rPr>
              <a:t>, curé de Bréal, qui, </a:t>
            </a:r>
            <a:r>
              <a:rPr lang="fr-FR" sz="2400" b="1" dirty="0">
                <a:latin typeface="Arial" panose="020B0604020202020204" pitchFamily="34" charset="0"/>
                <a:ea typeface="Calibri" panose="020F0502020204030204" pitchFamily="34" charset="0"/>
                <a:cs typeface="Times New Roman" panose="02020603050405020304" pitchFamily="18" charset="0"/>
              </a:rPr>
              <a:t>« étonné de ses succès lui en exprimait sa surprise : le missionnaire, dans un épanchement intime répondit </a:t>
            </a:r>
            <a:r>
              <a:rPr lang="fr-FR" sz="3600" b="1" dirty="0">
                <a:latin typeface="Arial" panose="020B0604020202020204" pitchFamily="34" charset="0"/>
                <a:ea typeface="Calibri" panose="020F0502020204030204" pitchFamily="34" charset="0"/>
                <a:cs typeface="Times New Roman" panose="02020603050405020304" pitchFamily="18" charset="0"/>
              </a:rPr>
              <a:t>: </a:t>
            </a:r>
            <a:endParaRPr lang="fr-FR" sz="3600" b="1" dirty="0" smtClean="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Mon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cher ami</a:t>
            </a: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0"/>
              </a:spcAft>
            </a:pP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j’ai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fait plus de deux mille </a:t>
            </a: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lieux </a:t>
            </a:r>
          </a:p>
          <a:p>
            <a:pPr>
              <a:lnSpc>
                <a:spcPct val="115000"/>
              </a:lnSpc>
              <a:spcAft>
                <a:spcPts val="0"/>
              </a:spcAft>
            </a:pP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de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pèlerinage </a:t>
            </a:r>
            <a:endPar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pour demander à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Dieu </a:t>
            </a:r>
            <a:endPar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la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grâce </a:t>
            </a: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de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toucher les cœurs </a:t>
            </a:r>
            <a:endPar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et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il m’a exaucé</a:t>
            </a:r>
            <a:r>
              <a:rPr lang="fr-FR" dirty="0">
                <a:latin typeface="Arial" panose="020B0604020202020204" pitchFamily="34" charset="0"/>
                <a:ea typeface="Calibri" panose="020F0502020204030204" pitchFamily="34" charset="0"/>
                <a:cs typeface="Times New Roman" panose="02020603050405020304" pitchFamily="18" charset="0"/>
              </a:rPr>
              <a:t> » </a:t>
            </a:r>
            <a:r>
              <a:rPr lang="fr-FR" sz="2400" i="1" dirty="0">
                <a:latin typeface="Arial" panose="020B0604020202020204" pitchFamily="34" charset="0"/>
                <a:ea typeface="Calibri" panose="020F0502020204030204" pitchFamily="34" charset="0"/>
                <a:cs typeface="Times New Roman" panose="02020603050405020304" pitchFamily="18" charset="0"/>
              </a:rPr>
              <a:t>(Besnard</a:t>
            </a:r>
            <a:r>
              <a:rPr lang="fr-FR" sz="2400" i="1" dirty="0" smtClean="0">
                <a:latin typeface="Arial" panose="020B0604020202020204" pitchFamily="34" charset="0"/>
                <a:ea typeface="Calibri" panose="020F0502020204030204" pitchFamily="34" charset="0"/>
                <a:cs typeface="Times New Roman" panose="02020603050405020304" pitchFamily="18" charset="0"/>
              </a:rPr>
              <a:t>).</a:t>
            </a:r>
          </a:p>
          <a:p>
            <a:pPr algn="just">
              <a:lnSpc>
                <a:spcPct val="115000"/>
              </a:lnSpc>
              <a:spcAft>
                <a:spcPts val="0"/>
              </a:spcAft>
            </a:pPr>
            <a:endParaRPr lang="fr-FR"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6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205" y="481065"/>
            <a:ext cx="3934090" cy="556627"/>
          </a:xfrm>
          <a:prstGeom prst="rect">
            <a:avLst/>
          </a:prstGeom>
          <a:solidFill>
            <a:schemeClr val="accent3">
              <a:lumMod val="40000"/>
              <a:lumOff val="60000"/>
            </a:schemeClr>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laisser parler Dieu</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992461" y="319704"/>
            <a:ext cx="7197634" cy="6124754"/>
          </a:xfrm>
          <a:prstGeom prst="rect">
            <a:avLst/>
          </a:prstGeom>
          <a:solidFill>
            <a:schemeClr val="accent3">
              <a:lumMod val="60000"/>
              <a:lumOff val="40000"/>
            </a:schemeClr>
          </a:solidFill>
        </p:spPr>
        <p:txBody>
          <a:bodyPr wrap="square">
            <a:spAutoFit/>
          </a:bodyPr>
          <a:lstStyle/>
          <a:p>
            <a:pPr algn="ctr">
              <a:spcAft>
                <a:spcPts val="0"/>
              </a:spcAft>
            </a:pPr>
            <a:r>
              <a:rPr lang="fr-FR" sz="2800" b="1" dirty="0">
                <a:solidFill>
                  <a:srgbClr val="FF0000"/>
                </a:solidFill>
                <a:latin typeface="Bookman Old Style" panose="02050604050505020204" pitchFamily="18" charset="0"/>
                <a:ea typeface="Calibri" panose="020F0502020204030204" pitchFamily="34" charset="0"/>
                <a:cs typeface="Arial" panose="020B0604020202020204" pitchFamily="34" charset="0"/>
              </a:rPr>
              <a:t>Il croyait en l’efficacité </a:t>
            </a:r>
            <a:endPar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endParaRPr>
          </a:p>
          <a:p>
            <a:pPr algn="ctr">
              <a:spcAft>
                <a:spcPts val="0"/>
              </a:spcAft>
            </a:pPr>
            <a:r>
              <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rPr>
              <a:t>de </a:t>
            </a:r>
            <a:r>
              <a:rPr lang="fr-FR" sz="2800" b="1" dirty="0">
                <a:solidFill>
                  <a:srgbClr val="FF0000"/>
                </a:solidFill>
                <a:latin typeface="Bookman Old Style" panose="02050604050505020204" pitchFamily="18" charset="0"/>
                <a:ea typeface="Calibri" panose="020F0502020204030204" pitchFamily="34" charset="0"/>
                <a:cs typeface="Arial" panose="020B0604020202020204" pitchFamily="34" charset="0"/>
              </a:rPr>
              <a:t>la Parole de Dieu : </a:t>
            </a:r>
            <a:endPar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endParaRPr>
          </a:p>
          <a:p>
            <a:pPr algn="ctr">
              <a:spcAft>
                <a:spcPts val="0"/>
              </a:spcAft>
            </a:pPr>
            <a:endPar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endParaRP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Les paroles que la divine Sagesse communique ne sont pas des paroles communes, naturelles et humaines ; </a:t>
            </a:r>
            <a:endPar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ce </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sont des paroles divines […] </a:t>
            </a:r>
            <a:endPar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c</a:t>
            </a: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e </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sont des paroles fortes, touchantes, pénétrantes […] </a:t>
            </a:r>
            <a:endPar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qui </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partent du cœur </a:t>
            </a:r>
            <a:endPar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de </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celui par qui elle parle </a:t>
            </a:r>
            <a:endPar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et </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qui vont </a:t>
            </a:r>
            <a:endPar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jusqu’au </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cœur de celui qui l’écoute »</a:t>
            </a:r>
            <a:r>
              <a:rPr lang="fr-FR" sz="2800" b="1" dirty="0">
                <a:latin typeface="Arial Rounded MT Bold" panose="020F0704030504030204" pitchFamily="34" charset="0"/>
                <a:ea typeface="Calibri" panose="020F0502020204030204" pitchFamily="34" charset="0"/>
                <a:cs typeface="Times New Roman" panose="02020603050405020304" pitchFamily="18" charset="0"/>
              </a:rPr>
              <a:t> </a:t>
            </a:r>
            <a:r>
              <a:rPr lang="fr-FR" sz="2800" i="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(ASE 96).</a:t>
            </a:r>
            <a:endParaRPr lang="fr-FR" sz="2800" i="1" dirty="0">
              <a:solidFill>
                <a:srgbClr val="0070C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6" name="AutoShape 2" descr="Résultat de recherche d'images pour &quot;bible ouverte&quot;"/>
          <p:cNvSpPr>
            <a:spLocks noChangeAspect="1" noChangeArrowheads="1"/>
          </p:cNvSpPr>
          <p:nvPr/>
        </p:nvSpPr>
        <p:spPr bwMode="auto">
          <a:xfrm>
            <a:off x="155575" y="-1271588"/>
            <a:ext cx="4705350" cy="2657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9" y="1980447"/>
            <a:ext cx="4836886" cy="3680239"/>
          </a:xfrm>
          <a:prstGeom prst="rect">
            <a:avLst/>
          </a:prstGeom>
        </p:spPr>
      </p:pic>
    </p:spTree>
    <p:extLst>
      <p:ext uri="{BB962C8B-B14F-4D97-AF65-F5344CB8AC3E}">
        <p14:creationId xmlns:p14="http://schemas.microsoft.com/office/powerpoint/2010/main" val="27861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4573" y="1135841"/>
            <a:ext cx="6120714" cy="5139869"/>
          </a:xfrm>
          <a:prstGeom prst="rect">
            <a:avLst/>
          </a:prstGeom>
          <a:solidFill>
            <a:schemeClr val="accent5">
              <a:lumMod val="20000"/>
              <a:lumOff val="80000"/>
            </a:schemeClr>
          </a:solidFill>
        </p:spPr>
        <p:txBody>
          <a:bodyPr wrap="square">
            <a:spAutoFit/>
          </a:bodyPr>
          <a:lstStyle/>
          <a:p>
            <a:r>
              <a:rPr lang="fr-FR" sz="2000" dirty="0">
                <a:latin typeface="Bookman Old Style" panose="02050604050505020204" pitchFamily="18" charset="0"/>
                <a:ea typeface="Calibri" panose="020F0502020204030204" pitchFamily="34" charset="0"/>
                <a:cs typeface="Arial" panose="020B0604020202020204" pitchFamily="34" charset="0"/>
              </a:rPr>
              <a:t>Louis-Marie avait expérimenté cette manière de faire dès le début de son ministère sacerdotal</a:t>
            </a:r>
            <a:r>
              <a:rPr lang="fr-FR" dirty="0">
                <a:latin typeface="Bookman Old Style" panose="02050604050505020204" pitchFamily="18" charset="0"/>
                <a:ea typeface="Calibri" panose="020F0502020204030204" pitchFamily="34" charset="0"/>
                <a:cs typeface="Arial" panose="020B0604020202020204" pitchFamily="34" charset="0"/>
              </a:rPr>
              <a:t> </a:t>
            </a:r>
            <a:r>
              <a:rPr lang="fr-FR" dirty="0">
                <a:latin typeface="Arial" panose="020B0604020202020204" pitchFamily="34" charset="0"/>
                <a:ea typeface="Calibri" panose="020F0502020204030204" pitchFamily="34" charset="0"/>
              </a:rPr>
              <a:t>: </a:t>
            </a:r>
            <a:r>
              <a:rPr lang="fr-FR" sz="3600" b="1" dirty="0">
                <a:solidFill>
                  <a:srgbClr val="002060"/>
                </a:solidFill>
                <a:latin typeface="Arial" panose="020B0604020202020204" pitchFamily="34" charset="0"/>
                <a:ea typeface="Calibri" panose="020F0502020204030204" pitchFamily="34" charset="0"/>
              </a:rPr>
              <a:t>« Le grand Dieu, mon Père […] m’a donné, depuis que je suis ici (à Poitiers) des lumières dans l’esprit que je n’avais pas, une grande facilité pour m’énoncer et parler sur-le-champ sans préparation… ». </a:t>
            </a:r>
            <a:endParaRPr lang="fr-FR" sz="3600" b="1" dirty="0">
              <a:solidFill>
                <a:srgbClr val="002060"/>
              </a:solidFill>
            </a:endParaRPr>
          </a:p>
        </p:txBody>
      </p:sp>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18374" y="1024629"/>
            <a:ext cx="3709609" cy="5585254"/>
          </a:xfrm>
          <a:prstGeom prst="rect">
            <a:avLst/>
          </a:prstGeom>
          <a:ln>
            <a:noFill/>
          </a:ln>
          <a:effectLst>
            <a:softEdge rad="112500"/>
          </a:effectLst>
        </p:spPr>
      </p:pic>
    </p:spTree>
    <p:extLst>
      <p:ext uri="{BB962C8B-B14F-4D97-AF65-F5344CB8AC3E}">
        <p14:creationId xmlns:p14="http://schemas.microsoft.com/office/powerpoint/2010/main" val="399109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556" y="332077"/>
            <a:ext cx="8925841" cy="556627"/>
          </a:xfrm>
          <a:prstGeom prst="rect">
            <a:avLst/>
          </a:prstGeom>
          <a:solidFill>
            <a:schemeClr val="accent2">
              <a:lumMod val="60000"/>
              <a:lumOff val="40000"/>
            </a:schemeClr>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vivre « à la Providence » ou « à l’apostolique »</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246605" y="1365277"/>
            <a:ext cx="7945395" cy="5293757"/>
          </a:xfrm>
          <a:prstGeom prst="rect">
            <a:avLst/>
          </a:prstGeom>
          <a:solidFill>
            <a:schemeClr val="accent2">
              <a:lumMod val="40000"/>
              <a:lumOff val="60000"/>
            </a:schemeClr>
          </a:solidFill>
        </p:spPr>
        <p:txBody>
          <a:bodyPr wrap="square">
            <a:spAutoFit/>
          </a:bodyPr>
          <a:lstStyle/>
          <a:p>
            <a:r>
              <a:rPr lang="fr-FR" sz="2000" dirty="0">
                <a:latin typeface="Bookman Old Style" panose="02050604050505020204" pitchFamily="18" charset="0"/>
                <a:ea typeface="Calibri" panose="020F0502020204030204" pitchFamily="34" charset="0"/>
                <a:cs typeface="Times New Roman" panose="02020603050405020304" pitchFamily="18" charset="0"/>
              </a:rPr>
              <a:t>Il refuse donc tout bénéfice : il demande à ses missionnaires (Règle de 1713) de faire </a:t>
            </a:r>
            <a:endParaRPr lang="fr-FR" sz="2000" dirty="0" smtClean="0">
              <a:latin typeface="Bookman Old Style" panose="02050604050505020204" pitchFamily="18" charset="0"/>
              <a:ea typeface="Calibri" panose="020F0502020204030204" pitchFamily="34" charset="0"/>
              <a:cs typeface="Times New Roman" panose="02020603050405020304" pitchFamily="18" charset="0"/>
            </a:endParaRPr>
          </a:p>
          <a:p>
            <a:pPr algn="ctr"/>
            <a:r>
              <a:rPr lang="fr-FR" sz="4000" b="1" dirty="0" smtClean="0">
                <a:latin typeface="Arial" panose="020B0604020202020204" pitchFamily="34" charset="0"/>
                <a:ea typeface="Calibri" panose="020F0502020204030204" pitchFamily="34" charset="0"/>
              </a:rPr>
              <a:t>«</a:t>
            </a:r>
            <a:r>
              <a:rPr lang="fr-FR" sz="4000" b="1" dirty="0">
                <a:latin typeface="Arial" panose="020B0604020202020204" pitchFamily="34" charset="0"/>
                <a:ea typeface="Calibri" panose="020F0502020204030204" pitchFamily="34" charset="0"/>
              </a:rPr>
              <a:t> toutes leurs missions </a:t>
            </a:r>
            <a:endParaRPr lang="fr-FR" sz="4000" b="1" dirty="0" smtClean="0">
              <a:latin typeface="Arial" panose="020B0604020202020204" pitchFamily="34" charset="0"/>
              <a:ea typeface="Calibri" panose="020F0502020204030204" pitchFamily="34" charset="0"/>
            </a:endParaRPr>
          </a:p>
          <a:p>
            <a:pPr algn="ctr"/>
            <a:r>
              <a:rPr lang="fr-FR" sz="4000" b="1" dirty="0" smtClean="0">
                <a:latin typeface="Arial" panose="020B0604020202020204" pitchFamily="34" charset="0"/>
                <a:ea typeface="Calibri" panose="020F0502020204030204" pitchFamily="34" charset="0"/>
              </a:rPr>
              <a:t>à </a:t>
            </a:r>
            <a:r>
              <a:rPr lang="fr-FR" sz="4000" b="1" dirty="0">
                <a:latin typeface="Arial" panose="020B0604020202020204" pitchFamily="34" charset="0"/>
                <a:ea typeface="Calibri" panose="020F0502020204030204" pitchFamily="34" charset="0"/>
              </a:rPr>
              <a:t>l’abandon à la Providence, </a:t>
            </a:r>
            <a:endParaRPr lang="fr-FR" sz="4000" b="1" dirty="0" smtClean="0">
              <a:latin typeface="Arial" panose="020B0604020202020204" pitchFamily="34" charset="0"/>
              <a:ea typeface="Calibri" panose="020F0502020204030204" pitchFamily="34" charset="0"/>
            </a:endParaRPr>
          </a:p>
          <a:p>
            <a:pPr algn="ctr"/>
            <a:r>
              <a:rPr lang="fr-FR" sz="4000" b="1" dirty="0" smtClean="0">
                <a:latin typeface="Arial" panose="020B0604020202020204" pitchFamily="34" charset="0"/>
                <a:ea typeface="Calibri" panose="020F0502020204030204" pitchFamily="34" charset="0"/>
              </a:rPr>
              <a:t>ne </a:t>
            </a:r>
            <a:r>
              <a:rPr lang="fr-FR" sz="4000" b="1" dirty="0">
                <a:latin typeface="Arial" panose="020B0604020202020204" pitchFamily="34" charset="0"/>
                <a:ea typeface="Calibri" panose="020F0502020204030204" pitchFamily="34" charset="0"/>
              </a:rPr>
              <a:t>prenant aucune fondation pour aucune mission </a:t>
            </a:r>
            <a:endParaRPr lang="fr-FR" sz="4000" b="1" dirty="0" smtClean="0">
              <a:latin typeface="Arial" panose="020B0604020202020204" pitchFamily="34" charset="0"/>
              <a:ea typeface="Calibri" panose="020F0502020204030204" pitchFamily="34" charset="0"/>
            </a:endParaRPr>
          </a:p>
          <a:p>
            <a:pPr algn="ctr"/>
            <a:r>
              <a:rPr lang="fr-FR" sz="4000" b="1" dirty="0" smtClean="0">
                <a:latin typeface="Arial" panose="020B0604020202020204" pitchFamily="34" charset="0"/>
                <a:ea typeface="Calibri" panose="020F0502020204030204" pitchFamily="34" charset="0"/>
              </a:rPr>
              <a:t>à </a:t>
            </a:r>
            <a:r>
              <a:rPr lang="fr-FR" sz="4000" b="1" dirty="0">
                <a:latin typeface="Arial" panose="020B0604020202020204" pitchFamily="34" charset="0"/>
                <a:ea typeface="Calibri" panose="020F0502020204030204" pitchFamily="34" charset="0"/>
              </a:rPr>
              <a:t>l’avenir… </a:t>
            </a:r>
            <a:endParaRPr lang="fr-FR" sz="4000" b="1" dirty="0" smtClean="0">
              <a:latin typeface="Arial" panose="020B0604020202020204" pitchFamily="34" charset="0"/>
              <a:ea typeface="Calibri" panose="020F0502020204030204" pitchFamily="34" charset="0"/>
            </a:endParaRPr>
          </a:p>
          <a:p>
            <a:pPr algn="ctr"/>
            <a:r>
              <a:rPr lang="fr-FR" sz="4000" b="1" dirty="0" smtClean="0">
                <a:latin typeface="Arial" panose="020B0604020202020204" pitchFamily="34" charset="0"/>
                <a:ea typeface="Calibri" panose="020F0502020204030204" pitchFamily="34" charset="0"/>
              </a:rPr>
              <a:t>afin </a:t>
            </a:r>
            <a:r>
              <a:rPr lang="fr-FR" sz="4000" b="1" dirty="0">
                <a:latin typeface="Arial" panose="020B0604020202020204" pitchFamily="34" charset="0"/>
                <a:ea typeface="Calibri" panose="020F0502020204030204" pitchFamily="34" charset="0"/>
              </a:rPr>
              <a:t>d’être </a:t>
            </a:r>
            <a:r>
              <a:rPr lang="fr-FR" sz="4000" b="1" dirty="0" smtClean="0">
                <a:latin typeface="Arial" panose="020B0604020202020204" pitchFamily="34" charset="0"/>
                <a:ea typeface="Calibri" panose="020F0502020204030204" pitchFamily="34" charset="0"/>
              </a:rPr>
              <a:t>fondées </a:t>
            </a:r>
          </a:p>
          <a:p>
            <a:pPr algn="ctr"/>
            <a:r>
              <a:rPr lang="fr-FR" sz="4000" b="1" dirty="0" smtClean="0">
                <a:latin typeface="Arial" panose="020B0604020202020204" pitchFamily="34" charset="0"/>
                <a:ea typeface="Calibri" panose="020F0502020204030204" pitchFamily="34" charset="0"/>
              </a:rPr>
              <a:t>en </a:t>
            </a:r>
            <a:r>
              <a:rPr lang="fr-FR" sz="4000" b="1" dirty="0">
                <a:latin typeface="Arial" panose="020B0604020202020204" pitchFamily="34" charset="0"/>
                <a:ea typeface="Calibri" panose="020F0502020204030204" pitchFamily="34" charset="0"/>
              </a:rPr>
              <a:t>Dieu Seul » </a:t>
            </a:r>
            <a:endParaRPr lang="fr-FR" sz="4000" b="1" dirty="0" smtClean="0">
              <a:latin typeface="Arial" panose="020B0604020202020204" pitchFamily="34" charset="0"/>
              <a:ea typeface="Calibri" panose="020F0502020204030204" pitchFamily="34" charset="0"/>
            </a:endParaRPr>
          </a:p>
          <a:p>
            <a:pPr algn="ctr"/>
            <a:r>
              <a:rPr lang="fr-FR" b="1" dirty="0" smtClean="0">
                <a:latin typeface="Arial" panose="020B0604020202020204" pitchFamily="34" charset="0"/>
                <a:ea typeface="Calibri" panose="020F0502020204030204" pitchFamily="34" charset="0"/>
              </a:rPr>
              <a:t>(</a:t>
            </a:r>
            <a:r>
              <a:rPr lang="fr-FR" b="1" dirty="0">
                <a:latin typeface="Arial" panose="020B0604020202020204" pitchFamily="34" charset="0"/>
                <a:ea typeface="Calibri" panose="020F0502020204030204" pitchFamily="34" charset="0"/>
              </a:rPr>
              <a:t>R</a:t>
            </a:r>
            <a:r>
              <a:rPr lang="fr-FR" dirty="0">
                <a:latin typeface="Arial" panose="020B0604020202020204" pitchFamily="34" charset="0"/>
                <a:ea typeface="Calibri" panose="020F0502020204030204" pitchFamily="34" charset="0"/>
              </a:rPr>
              <a:t>MCM 50 et 12)</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51" y="1365277"/>
            <a:ext cx="3990169" cy="5293757"/>
          </a:xfrm>
          <a:prstGeom prst="rect">
            <a:avLst/>
          </a:prstGeom>
        </p:spPr>
      </p:pic>
    </p:spTree>
    <p:extLst>
      <p:ext uri="{BB962C8B-B14F-4D97-AF65-F5344CB8AC3E}">
        <p14:creationId xmlns:p14="http://schemas.microsoft.com/office/powerpoint/2010/main" val="2310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r="20902"/>
          <a:stretch/>
        </p:blipFill>
        <p:spPr bwMode="auto">
          <a:xfrm>
            <a:off x="4256293" y="13910"/>
            <a:ext cx="2900700" cy="68440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07417"/>
            <a:ext cx="4256293" cy="556627"/>
          </a:xfrm>
          <a:prstGeom prst="rect">
            <a:avLst/>
          </a:prstGeom>
          <a:solidFill>
            <a:schemeClr val="accent1">
              <a:lumMod val="20000"/>
              <a:lumOff val="80000"/>
            </a:schemeClr>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le secret de la Croix</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69817" y="2253397"/>
            <a:ext cx="3827417" cy="3277820"/>
          </a:xfrm>
          <a:prstGeom prst="rect">
            <a:avLst/>
          </a:prstGeom>
          <a:solidFill>
            <a:schemeClr val="accent3">
              <a:lumMod val="40000"/>
              <a:lumOff val="60000"/>
            </a:schemeClr>
          </a:solidFill>
        </p:spPr>
        <p:txBody>
          <a:bodyPr wrap="square">
            <a:spAutoFit/>
          </a:bodyPr>
          <a:lstStyle/>
          <a:p>
            <a:pPr>
              <a:lnSpc>
                <a:spcPct val="115000"/>
              </a:lnSpc>
              <a:spcAft>
                <a:spcPts val="0"/>
              </a:spcAft>
            </a:pP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Louis-Marie </a:t>
            </a:r>
            <a:r>
              <a:rPr lang="fr-FR" sz="2000" b="1" dirty="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de Montfort </a:t>
            </a:r>
            <a:endPar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a </a:t>
            </a:r>
            <a:r>
              <a:rPr lang="fr-FR" sz="2000" b="1" dirty="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pénétré peu à peu </a:t>
            </a:r>
            <a:endPar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le </a:t>
            </a:r>
            <a:r>
              <a:rPr lang="fr-FR" sz="2000" b="1" dirty="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mystère de la Croix et </a:t>
            </a:r>
            <a:endPar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à </a:t>
            </a:r>
            <a:r>
              <a:rPr lang="fr-FR" sz="2000" b="1" dirty="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travers un long </a:t>
            </a:r>
            <a:endPar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et </a:t>
            </a:r>
            <a:r>
              <a:rPr lang="fr-FR" sz="2000" b="1" dirty="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dur apprentissage, </a:t>
            </a:r>
            <a:endPar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il </a:t>
            </a:r>
            <a:r>
              <a:rPr lang="fr-FR" sz="2000" b="1" dirty="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en a expérimenté l’incomparable </a:t>
            </a:r>
            <a:endPar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fécondité </a:t>
            </a:r>
            <a:r>
              <a:rPr lang="fr-FR" sz="2000" b="1" dirty="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missionnaire pour le salut des hommes</a:t>
            </a: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a:t>
            </a:r>
            <a:endParaRPr lang="fr-FR"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328264" y="190391"/>
            <a:ext cx="4454434" cy="6463308"/>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p:spPr>
        <p:txBody>
          <a:bodyPr wrap="square">
            <a:spAutoFit/>
          </a:bodyPr>
          <a:lstStyle/>
          <a:p>
            <a:pPr algn="ctr">
              <a:lnSpc>
                <a:spcPct val="115000"/>
              </a:lnSpc>
              <a:spcAft>
                <a:spcPts val="0"/>
              </a:spcAft>
            </a:pPr>
            <a:r>
              <a:rPr lang="fr-FR" sz="2400" b="1" dirty="0">
                <a:latin typeface="Arial" panose="020B0604020202020204" pitchFamily="34" charset="0"/>
                <a:ea typeface="Calibri" panose="020F0502020204030204" pitchFamily="34" charset="0"/>
                <a:cs typeface="Times New Roman" panose="02020603050405020304" pitchFamily="18" charset="0"/>
              </a:rPr>
              <a:t>«  </a:t>
            </a:r>
            <a:r>
              <a:rPr lang="fr-FR" sz="32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La Croix </a:t>
            </a:r>
            <a:endParaRPr lang="fr-FR"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est </a:t>
            </a:r>
            <a:r>
              <a:rPr lang="fr-FR" sz="32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un </a:t>
            </a:r>
            <a:r>
              <a:rPr lang="fr-FR"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mystère </a:t>
            </a:r>
          </a:p>
          <a:p>
            <a:pPr algn="ctr">
              <a:lnSpc>
                <a:spcPct val="115000"/>
              </a:lnSpc>
              <a:spcAft>
                <a:spcPts val="0"/>
              </a:spcAft>
            </a:pPr>
            <a:r>
              <a:rPr lang="fr-FR"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Très </a:t>
            </a:r>
            <a:r>
              <a:rPr lang="fr-FR" sz="32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profond ici-bas.</a:t>
            </a:r>
            <a:endParaRPr lang="fr-FR"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32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Sans beaucoup </a:t>
            </a:r>
            <a:endParaRPr lang="fr-FR"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de </a:t>
            </a:r>
            <a:r>
              <a:rPr lang="fr-FR" sz="32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lumière</a:t>
            </a:r>
            <a:endParaRPr lang="fr-FR"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32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On ne le connaît pas</a:t>
            </a:r>
            <a:r>
              <a:rPr lang="fr-FR" sz="2400" b="1" dirty="0">
                <a:latin typeface="Arial" panose="020B0604020202020204" pitchFamily="34" charset="0"/>
                <a:ea typeface="Calibri" panose="020F0502020204030204" pitchFamily="34" charset="0"/>
                <a:cs typeface="Times New Roman" panose="02020603050405020304" pitchFamily="18" charset="0"/>
              </a:rPr>
              <a:t> » </a:t>
            </a:r>
            <a:endParaRPr lang="fr-FR" sz="2400" b="1" dirty="0" smtClean="0">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400" b="1" dirty="0" smtClean="0">
                <a:latin typeface="Arial" panose="020B0604020202020204" pitchFamily="34" charset="0"/>
                <a:ea typeface="Calibri" panose="020F0502020204030204" pitchFamily="34" charset="0"/>
                <a:cs typeface="Times New Roman" panose="02020603050405020304" pitchFamily="18" charset="0"/>
              </a:rPr>
              <a:t>(</a:t>
            </a:r>
            <a:r>
              <a:rPr lang="fr-FR" sz="2400" b="1" dirty="0">
                <a:latin typeface="Arial" panose="020B0604020202020204" pitchFamily="34" charset="0"/>
                <a:ea typeface="Calibri" panose="020F0502020204030204" pitchFamily="34" charset="0"/>
                <a:cs typeface="Times New Roman" panose="02020603050405020304" pitchFamily="18" charset="0"/>
              </a:rPr>
              <a:t>Ct 19,1</a:t>
            </a:r>
            <a:r>
              <a:rPr lang="fr-FR" sz="2400" b="1" dirty="0" smtClean="0">
                <a:latin typeface="Arial" panose="020B0604020202020204" pitchFamily="34" charset="0"/>
                <a:ea typeface="Calibri" panose="020F0502020204030204" pitchFamily="34" charset="0"/>
                <a:cs typeface="Times New Roman" panose="02020603050405020304" pitchFamily="18" charset="0"/>
              </a:rPr>
              <a:t>)</a:t>
            </a:r>
          </a:p>
          <a:p>
            <a:pPr algn="just">
              <a:lnSpc>
                <a:spcPct val="115000"/>
              </a:lnSpc>
              <a:spcAft>
                <a:spcPts val="0"/>
              </a:spcAft>
            </a:pPr>
            <a:r>
              <a:rPr lang="fr-FR" sz="2400" b="1" dirty="0" smtClean="0">
                <a:latin typeface="Arial" panose="020B0604020202020204" pitchFamily="34" charset="0"/>
                <a:ea typeface="Calibri" panose="020F0502020204030204" pitchFamily="34" charset="0"/>
                <a:cs typeface="Times New Roman" panose="02020603050405020304" pitchFamily="18" charset="0"/>
              </a:rPr>
              <a:t>«</a:t>
            </a:r>
            <a:r>
              <a:rPr lang="fr-FR" sz="2400" b="1" dirty="0">
                <a:latin typeface="Arial" panose="020B0604020202020204" pitchFamily="34" charset="0"/>
                <a:ea typeface="Calibri" panose="020F0502020204030204" pitchFamily="34" charset="0"/>
                <a:cs typeface="Times New Roman" panose="02020603050405020304" pitchFamily="18" charset="0"/>
              </a:rPr>
              <a:t> Depuis qu’il a fallu que la Sagesse incarnée est entrée dans le ciel par la Croix, il est nécessaire d’y entrer après lui par le même chemin  » (ASE 180).</a:t>
            </a:r>
            <a:endParaRPr lang="fr-FR"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6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plus(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824" y="3332944"/>
            <a:ext cx="4715692" cy="3348609"/>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p:spPr>
        <p:txBody>
          <a:bodyPr wrap="square">
            <a:spAutoFit/>
          </a:bodyPr>
          <a:lstStyle/>
          <a:p>
            <a:pPr>
              <a:lnSpc>
                <a:spcPct val="115000"/>
              </a:lnSpc>
              <a:spcAft>
                <a:spcPts val="0"/>
              </a:spcAft>
            </a:pPr>
            <a:r>
              <a:rPr lang="fr-FR" sz="2000" b="1" dirty="0" smtClean="0">
                <a:latin typeface="Bookman Old Style" panose="02050604050505020204" pitchFamily="18" charset="0"/>
                <a:ea typeface="Calibri" panose="020F0502020204030204" pitchFamily="34" charset="0"/>
                <a:cs typeface="Times New Roman" panose="02020603050405020304" pitchFamily="18" charset="0"/>
              </a:rPr>
              <a:t>Par </a:t>
            </a:r>
            <a:r>
              <a:rPr lang="fr-FR" sz="2000" b="1" dirty="0">
                <a:latin typeface="Bookman Old Style" panose="02050604050505020204" pitchFamily="18" charset="0"/>
                <a:ea typeface="Calibri" panose="020F0502020204030204" pitchFamily="34" charset="0"/>
                <a:cs typeface="Times New Roman" panose="02020603050405020304" pitchFamily="18" charset="0"/>
              </a:rPr>
              <a:t>intuition et par grâce, </a:t>
            </a:r>
            <a:endParaRPr lang="fr-FR" sz="2000" b="1" dirty="0" smtClean="0">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latin typeface="Bookman Old Style" panose="02050604050505020204" pitchFamily="18" charset="0"/>
                <a:ea typeface="Calibri" panose="020F0502020204030204" pitchFamily="34" charset="0"/>
                <a:cs typeface="Times New Roman" panose="02020603050405020304" pitchFamily="18" charset="0"/>
              </a:rPr>
              <a:t>par </a:t>
            </a:r>
            <a:r>
              <a:rPr lang="fr-FR" sz="2000" b="1" dirty="0">
                <a:latin typeface="Bookman Old Style" panose="02050604050505020204" pitchFamily="18" charset="0"/>
                <a:ea typeface="Calibri" panose="020F0502020204030204" pitchFamily="34" charset="0"/>
                <a:cs typeface="Times New Roman" panose="02020603050405020304" pitchFamily="18" charset="0"/>
              </a:rPr>
              <a:t>l’étude et la contemplation, (VD 118), </a:t>
            </a:r>
            <a:endParaRPr lang="fr-FR" sz="2000" b="1" dirty="0" smtClean="0">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latin typeface="Bookman Old Style" panose="02050604050505020204" pitchFamily="18" charset="0"/>
                <a:ea typeface="Calibri" panose="020F0502020204030204" pitchFamily="34" charset="0"/>
                <a:cs typeface="Times New Roman" panose="02020603050405020304" pitchFamily="18" charset="0"/>
              </a:rPr>
              <a:t>par </a:t>
            </a:r>
            <a:r>
              <a:rPr lang="fr-FR" sz="2000" b="1" dirty="0">
                <a:latin typeface="Bookman Old Style" panose="02050604050505020204" pitchFamily="18" charset="0"/>
                <a:ea typeface="Calibri" panose="020F0502020204030204" pitchFamily="34" charset="0"/>
                <a:cs typeface="Times New Roman" panose="02020603050405020304" pitchFamily="18" charset="0"/>
              </a:rPr>
              <a:t>l’expérience spirituelle </a:t>
            </a:r>
            <a:endParaRPr lang="fr-FR" sz="2000" b="1" dirty="0" smtClean="0">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latin typeface="Bookman Old Style" panose="02050604050505020204" pitchFamily="18" charset="0"/>
                <a:ea typeface="Calibri" panose="020F0502020204030204" pitchFamily="34" charset="0"/>
                <a:cs typeface="Times New Roman" panose="02020603050405020304" pitchFamily="18" charset="0"/>
              </a:rPr>
              <a:t>et la </a:t>
            </a:r>
            <a:r>
              <a:rPr lang="fr-FR" sz="2000" b="1" dirty="0">
                <a:latin typeface="Bookman Old Style" panose="02050604050505020204" pitchFamily="18" charset="0"/>
                <a:ea typeface="Calibri" panose="020F0502020204030204" pitchFamily="34" charset="0"/>
                <a:cs typeface="Times New Roman" panose="02020603050405020304" pitchFamily="18" charset="0"/>
              </a:rPr>
              <a:t>pratique </a:t>
            </a:r>
            <a:r>
              <a:rPr lang="fr-FR" sz="2000" b="1">
                <a:latin typeface="Bookman Old Style" panose="02050604050505020204" pitchFamily="18" charset="0"/>
                <a:ea typeface="Calibri" panose="020F0502020204030204" pitchFamily="34" charset="0"/>
                <a:cs typeface="Times New Roman" panose="02020603050405020304" pitchFamily="18" charset="0"/>
              </a:rPr>
              <a:t>missionnaire </a:t>
            </a:r>
            <a:endParaRPr lang="fr-FR" sz="2000" b="1" smtClean="0">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smtClean="0">
                <a:latin typeface="Bookman Old Style" panose="02050604050505020204" pitchFamily="18" charset="0"/>
                <a:ea typeface="Calibri" panose="020F0502020204030204" pitchFamily="34" charset="0"/>
                <a:cs typeface="Times New Roman" panose="02020603050405020304" pitchFamily="18" charset="0"/>
              </a:rPr>
              <a:t>(</a:t>
            </a:r>
            <a:r>
              <a:rPr lang="fr-FR" sz="2000" b="1" dirty="0">
                <a:latin typeface="Bookman Old Style" panose="02050604050505020204" pitchFamily="18" charset="0"/>
                <a:ea typeface="Calibri" panose="020F0502020204030204" pitchFamily="34" charset="0"/>
                <a:cs typeface="Times New Roman" panose="02020603050405020304" pitchFamily="18" charset="0"/>
              </a:rPr>
              <a:t>VD 110, 250), </a:t>
            </a:r>
            <a:endParaRPr lang="fr-FR" sz="2000" b="1" dirty="0" smtClean="0">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fr-FR" sz="2000" b="1" dirty="0" smtClean="0">
                <a:latin typeface="Bookman Old Style" panose="02050604050505020204" pitchFamily="18" charset="0"/>
                <a:ea typeface="Calibri" panose="020F0502020204030204" pitchFamily="34" charset="0"/>
                <a:cs typeface="Times New Roman" panose="02020603050405020304" pitchFamily="18" charset="0"/>
              </a:rPr>
              <a:t>Louis-Marie </a:t>
            </a:r>
            <a:r>
              <a:rPr lang="fr-FR" sz="2000" b="1" dirty="0">
                <a:latin typeface="Bookman Old Style" panose="02050604050505020204" pitchFamily="18" charset="0"/>
                <a:ea typeface="Calibri" panose="020F0502020204030204" pitchFamily="34" charset="0"/>
                <a:cs typeface="Times New Roman" panose="02020603050405020304" pitchFamily="18" charset="0"/>
              </a:rPr>
              <a:t>a découvert peu à peu la place privilégiée de </a:t>
            </a:r>
            <a:r>
              <a:rPr lang="fr-FR" sz="2400" b="1" dirty="0">
                <a:latin typeface="Bookman Old Style" panose="02050604050505020204" pitchFamily="18" charset="0"/>
                <a:ea typeface="Calibri" panose="020F0502020204030204" pitchFamily="34" charset="0"/>
                <a:cs typeface="Times New Roman" panose="02020603050405020304" pitchFamily="18" charset="0"/>
              </a:rPr>
              <a:t>Marie</a:t>
            </a:r>
            <a:r>
              <a:rPr lang="fr-FR" sz="2000" b="1" dirty="0">
                <a:latin typeface="Bookman Old Style" panose="02050604050505020204" pitchFamily="18" charset="0"/>
                <a:ea typeface="Calibri" panose="020F0502020204030204" pitchFamily="34" charset="0"/>
                <a:cs typeface="Times New Roman" panose="02020603050405020304" pitchFamily="18" charset="0"/>
              </a:rPr>
              <a:t> dans la plan du salut de Dieu</a:t>
            </a:r>
            <a:r>
              <a:rPr lang="fr-FR" sz="2000" b="1" dirty="0" smtClean="0">
                <a:latin typeface="Bookman Old Style" panose="02050604050505020204" pitchFamily="18" charset="0"/>
                <a:ea typeface="Calibri" panose="020F0502020204030204" pitchFamily="34" charset="0"/>
                <a:cs typeface="Times New Roman" panose="02020603050405020304" pitchFamily="18" charset="0"/>
              </a:rPr>
              <a:t>.</a:t>
            </a:r>
            <a:r>
              <a:rPr lang="fr-FR" sz="2000" dirty="0">
                <a:latin typeface="Bookman Old Style" panose="02050604050505020204" pitchFamily="18"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89824" y="381598"/>
            <a:ext cx="3855543" cy="556627"/>
          </a:xfrm>
          <a:prstGeom prst="rect">
            <a:avLst/>
          </a:prstGeom>
          <a:solidFill>
            <a:srgbClr val="0070C0"/>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rPr>
              <a:t>le secret de Marie</a:t>
            </a:r>
            <a:endParaRPr lang="fr-FR"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933124" y="1603240"/>
            <a:ext cx="6258876" cy="507831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p:spPr>
        <p:txBody>
          <a:bodyPr wrap="square">
            <a:spAutoFit/>
          </a:bodyPr>
          <a:lstStyle/>
          <a:p>
            <a:pPr marL="92075" indent="4763">
              <a:spcAft>
                <a:spcPts val="0"/>
              </a:spcAft>
            </a:pPr>
            <a:r>
              <a:rPr lang="fr-FR" sz="2800" b="1" dirty="0">
                <a:solidFill>
                  <a:srgbClr val="002060"/>
                </a:solidFill>
                <a:latin typeface="Bookman Old Style" panose="02050604050505020204" pitchFamily="18" charset="0"/>
                <a:ea typeface="Calibri" panose="020F0502020204030204" pitchFamily="34" charset="0"/>
                <a:cs typeface="Arial" panose="020B0604020202020204" pitchFamily="34" charset="0"/>
              </a:rPr>
              <a:t>C’est par Marie</a:t>
            </a:r>
            <a:r>
              <a:rPr lang="fr-FR" sz="28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fr-FR" sz="28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que Jésus Christ est venu au monde</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et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c’est aussi par elle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marL="92075" indent="4763">
              <a:spcAft>
                <a:spcPts val="0"/>
              </a:spcAft>
            </a:pPr>
            <a:r>
              <a:rPr lang="fr-FR" sz="2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qu’il </a:t>
            </a:r>
            <a:r>
              <a:rPr lang="fr-FR"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doit régner dans le monde</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 </a:t>
            </a:r>
            <a:r>
              <a:rPr lang="fr-FR" sz="1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(VD 1</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p>
          <a:p>
            <a:pPr marL="92075" indent="4763">
              <a:spcAft>
                <a:spcPts val="0"/>
              </a:spcAft>
            </a:pP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Dieu </a:t>
            </a:r>
            <a:r>
              <a:rPr lang="fr-FR"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le </a:t>
            </a: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PERE</a:t>
            </a:r>
            <a:r>
              <a:rPr lang="fr-FR" sz="28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se veut faire </a:t>
            </a:r>
            <a:endPar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des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enfants par Marie </a:t>
            </a:r>
            <a:endPar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jusqu’à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la consommation du monde </a:t>
            </a:r>
            <a:r>
              <a:rPr lang="fr-FR" sz="1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(VD 29), </a:t>
            </a:r>
            <a:endPar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Dieu </a:t>
            </a:r>
            <a:r>
              <a:rPr lang="fr-FR"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le </a:t>
            </a: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FILS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veut se former et pour </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ainsi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dire s’incarner tous les jours, </a:t>
            </a:r>
            <a:endPar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par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sa chère Mère, dans ses </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membres</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(VD31</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p>
          <a:p>
            <a:pPr marL="92075" indent="4763">
              <a:spcAft>
                <a:spcPts val="0"/>
              </a:spcAft>
            </a:pP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Dieu </a:t>
            </a:r>
            <a:r>
              <a:rPr lang="fr-FR"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le </a:t>
            </a: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SAINT-ESPRIT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veut </a:t>
            </a:r>
            <a:endPar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se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former en elle et par elle des </a:t>
            </a:r>
            <a:r>
              <a:rPr lang="fr-FR" sz="28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élus»</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(VD34 </a:t>
            </a:r>
            <a:endParaRPr lang="fr-FR" sz="1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787" y="381598"/>
            <a:ext cx="1769337" cy="332740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79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726459"/>
            <a:ext cx="4532811" cy="4552015"/>
          </a:xfrm>
          <a:prstGeom prst="rect">
            <a:avLst/>
          </a:prstGeom>
          <a:solidFill>
            <a:schemeClr val="accent3">
              <a:lumMod val="60000"/>
              <a:lumOff val="40000"/>
            </a:schemeClr>
          </a:solidFill>
        </p:spPr>
        <p:txBody>
          <a:bodyPr wrap="square">
            <a:spAutoFit/>
          </a:bodyPr>
          <a:lstStyle/>
          <a:p>
            <a:pPr marL="92075" indent="4763" algn="ctr">
              <a:lnSpc>
                <a:spcPct val="115000"/>
              </a:lnSpc>
              <a:spcAft>
                <a:spcPts val="0"/>
              </a:spcAft>
            </a:pPr>
            <a:r>
              <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rPr>
              <a:t>Comme </a:t>
            </a:r>
            <a:r>
              <a:rPr lang="fr-FR" sz="2800" b="1" dirty="0">
                <a:solidFill>
                  <a:srgbClr val="FF0000"/>
                </a:solidFill>
                <a:latin typeface="Bookman Old Style" panose="02050604050505020204" pitchFamily="18" charset="0"/>
                <a:ea typeface="Calibri" panose="020F0502020204030204" pitchFamily="34" charset="0"/>
                <a:cs typeface="Arial" panose="020B0604020202020204" pitchFamily="34" charset="0"/>
              </a:rPr>
              <a:t>Jésus Christ, </a:t>
            </a:r>
            <a:endPar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endParaRPr>
          </a:p>
          <a:p>
            <a:pPr marL="92075" indent="4763" algn="ctr">
              <a:lnSpc>
                <a:spcPct val="115000"/>
              </a:lnSpc>
              <a:spcAft>
                <a:spcPts val="0"/>
              </a:spcAft>
            </a:pPr>
            <a:r>
              <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rPr>
              <a:t>son </a:t>
            </a:r>
            <a:r>
              <a:rPr lang="fr-FR" sz="2800" b="1" dirty="0">
                <a:solidFill>
                  <a:srgbClr val="FF0000"/>
                </a:solidFill>
                <a:latin typeface="Bookman Old Style" panose="02050604050505020204" pitchFamily="18" charset="0"/>
                <a:ea typeface="Calibri" panose="020F0502020204030204" pitchFamily="34" charset="0"/>
                <a:cs typeface="Arial" panose="020B0604020202020204" pitchFamily="34" charset="0"/>
              </a:rPr>
              <a:t>Maître</a:t>
            </a:r>
            <a:r>
              <a:rPr lang="fr-FR" sz="2800" b="1" dirty="0">
                <a:latin typeface="Bookman Old Style" panose="02050604050505020204" pitchFamily="18" charset="0"/>
                <a:ea typeface="Calibri" panose="020F0502020204030204" pitchFamily="34" charset="0"/>
                <a:cs typeface="Arial" panose="020B0604020202020204" pitchFamily="34" charset="0"/>
              </a:rPr>
              <a:t>, </a:t>
            </a:r>
            <a:endParaRPr lang="fr-FR" sz="2800" b="1" dirty="0" smtClean="0">
              <a:latin typeface="Bookman Old Style" panose="02050604050505020204" pitchFamily="18" charset="0"/>
              <a:ea typeface="Calibri" panose="020F0502020204030204" pitchFamily="34" charset="0"/>
              <a:cs typeface="Arial" panose="020B0604020202020204" pitchFamily="34" charset="0"/>
            </a:endParaRPr>
          </a:p>
          <a:p>
            <a:pPr marL="92075" algn="ctr">
              <a:lnSpc>
                <a:spcPct val="115000"/>
              </a:lnSpc>
              <a:spcAft>
                <a:spcPts val="0"/>
              </a:spcAft>
            </a:pPr>
            <a:r>
              <a:rPr lang="fr-FR" sz="2800" b="1" dirty="0" smtClean="0">
                <a:solidFill>
                  <a:srgbClr val="7030A0"/>
                </a:solidFill>
                <a:latin typeface="Bookman Old Style" panose="02050604050505020204" pitchFamily="18" charset="0"/>
                <a:ea typeface="Calibri" panose="020F0502020204030204" pitchFamily="34" charset="0"/>
                <a:cs typeface="Arial" panose="020B0604020202020204" pitchFamily="34" charset="0"/>
              </a:rPr>
              <a:t>il </a:t>
            </a:r>
            <a:r>
              <a:rPr lang="fr-FR" sz="2800" b="1" dirty="0">
                <a:solidFill>
                  <a:srgbClr val="7030A0"/>
                </a:solidFill>
                <a:latin typeface="Bookman Old Style" panose="02050604050505020204" pitchFamily="18" charset="0"/>
                <a:ea typeface="Calibri" panose="020F0502020204030204" pitchFamily="34" charset="0"/>
                <a:cs typeface="Arial" panose="020B0604020202020204" pitchFamily="34" charset="0"/>
              </a:rPr>
              <a:t>a appris </a:t>
            </a:r>
            <a:endParaRPr lang="fr-FR" sz="2800" b="1" dirty="0" smtClean="0">
              <a:solidFill>
                <a:srgbClr val="7030A0"/>
              </a:solidFill>
              <a:latin typeface="Bookman Old Style" panose="02050604050505020204" pitchFamily="18" charset="0"/>
              <a:ea typeface="Calibri" panose="020F0502020204030204" pitchFamily="34" charset="0"/>
              <a:cs typeface="Arial" panose="020B0604020202020204" pitchFamily="34" charset="0"/>
            </a:endParaRPr>
          </a:p>
          <a:p>
            <a:pPr marL="92075" algn="ctr">
              <a:lnSpc>
                <a:spcPct val="115000"/>
              </a:lnSpc>
              <a:spcAft>
                <a:spcPts val="0"/>
              </a:spcAft>
            </a:pPr>
            <a:r>
              <a:rPr lang="fr-FR" sz="2800" b="1" dirty="0" smtClean="0">
                <a:solidFill>
                  <a:srgbClr val="7030A0"/>
                </a:solidFill>
                <a:latin typeface="Bookman Old Style" panose="02050604050505020204" pitchFamily="18" charset="0"/>
                <a:ea typeface="Calibri" panose="020F0502020204030204" pitchFamily="34" charset="0"/>
                <a:cs typeface="Arial" panose="020B0604020202020204" pitchFamily="34" charset="0"/>
              </a:rPr>
              <a:t>dans </a:t>
            </a:r>
            <a:r>
              <a:rPr lang="fr-FR" sz="2800" b="1" dirty="0">
                <a:solidFill>
                  <a:srgbClr val="7030A0"/>
                </a:solidFill>
                <a:latin typeface="Bookman Old Style" panose="02050604050505020204" pitchFamily="18" charset="0"/>
                <a:ea typeface="Calibri" panose="020F0502020204030204" pitchFamily="34" charset="0"/>
                <a:cs typeface="Arial" panose="020B0604020202020204" pitchFamily="34" charset="0"/>
              </a:rPr>
              <a:t>la souffrance l’obéissance </a:t>
            </a:r>
            <a:endParaRPr lang="fr-FR" sz="2800" b="1" dirty="0" smtClean="0">
              <a:solidFill>
                <a:srgbClr val="7030A0"/>
              </a:solidFill>
              <a:latin typeface="Bookman Old Style" panose="02050604050505020204" pitchFamily="18" charset="0"/>
              <a:ea typeface="Calibri" panose="020F0502020204030204" pitchFamily="34" charset="0"/>
              <a:cs typeface="Arial" panose="020B0604020202020204" pitchFamily="34" charset="0"/>
            </a:endParaRPr>
          </a:p>
          <a:p>
            <a:pPr marL="92075" algn="ctr">
              <a:lnSpc>
                <a:spcPct val="115000"/>
              </a:lnSpc>
              <a:spcAft>
                <a:spcPts val="0"/>
              </a:spcAft>
            </a:pPr>
            <a:r>
              <a:rPr lang="fr-FR"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et </a:t>
            </a:r>
            <a:r>
              <a:rPr lang="fr-FR" sz="2800" b="1" dirty="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il devient ainsi pour beaucoup </a:t>
            </a:r>
            <a:endParaRPr lang="fr-FR"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endParaRPr>
          </a:p>
          <a:p>
            <a:pPr marL="92075" algn="ctr">
              <a:lnSpc>
                <a:spcPct val="115000"/>
              </a:lnSpc>
              <a:spcAft>
                <a:spcPts val="0"/>
              </a:spcAft>
            </a:pPr>
            <a:r>
              <a:rPr lang="fr-FR"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cause </a:t>
            </a:r>
            <a:r>
              <a:rPr lang="fr-FR" sz="2800" b="1" dirty="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de salut </a:t>
            </a:r>
            <a:r>
              <a:rPr lang="fr-FR"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éternel. </a:t>
            </a:r>
            <a:r>
              <a:rPr lang="fr-FR" sz="1400" b="1" i="1" dirty="0">
                <a:latin typeface="Bookman Old Style" panose="02050604050505020204" pitchFamily="18" charset="0"/>
                <a:ea typeface="Calibri" panose="020F0502020204030204" pitchFamily="34" charset="0"/>
                <a:cs typeface="Arial" panose="020B0604020202020204" pitchFamily="34" charset="0"/>
              </a:rPr>
              <a:t>(</a:t>
            </a:r>
            <a:r>
              <a:rPr lang="fr-FR" sz="1400" b="1" i="1" dirty="0" err="1">
                <a:latin typeface="Bookman Old Style" panose="02050604050505020204" pitchFamily="18" charset="0"/>
                <a:ea typeface="Calibri" panose="020F0502020204030204" pitchFamily="34" charset="0"/>
                <a:cs typeface="Arial" panose="020B0604020202020204" pitchFamily="34" charset="0"/>
              </a:rPr>
              <a:t>cf</a:t>
            </a:r>
            <a:r>
              <a:rPr lang="fr-FR" sz="1400" b="1" i="1" dirty="0">
                <a:latin typeface="Bookman Old Style" panose="02050604050505020204" pitchFamily="18" charset="0"/>
                <a:ea typeface="Calibri" panose="020F0502020204030204" pitchFamily="34" charset="0"/>
                <a:cs typeface="Arial" panose="020B0604020202020204" pitchFamily="34" charset="0"/>
              </a:rPr>
              <a:t> </a:t>
            </a:r>
            <a:r>
              <a:rPr lang="fr-FR" sz="1400" b="1" i="1" dirty="0" err="1">
                <a:latin typeface="Bookman Old Style" panose="02050604050505020204" pitchFamily="18" charset="0"/>
                <a:ea typeface="Calibri" panose="020F0502020204030204" pitchFamily="34" charset="0"/>
                <a:cs typeface="Arial" panose="020B0604020202020204" pitchFamily="34" charset="0"/>
              </a:rPr>
              <a:t>Heb</a:t>
            </a:r>
            <a:r>
              <a:rPr lang="fr-FR" sz="1400" b="1" i="1" dirty="0">
                <a:latin typeface="Bookman Old Style" panose="02050604050505020204" pitchFamily="18" charset="0"/>
                <a:ea typeface="Calibri" panose="020F0502020204030204" pitchFamily="34" charset="0"/>
                <a:cs typeface="Arial" panose="020B0604020202020204" pitchFamily="34" charset="0"/>
              </a:rPr>
              <a:t> 5, 8</a:t>
            </a:r>
            <a:r>
              <a:rPr lang="fr-FR" sz="1400" b="1" i="1" dirty="0" smtClean="0">
                <a:latin typeface="Bookman Old Style" panose="02050604050505020204" pitchFamily="18" charset="0"/>
                <a:ea typeface="Calibri" panose="020F0502020204030204" pitchFamily="34" charset="0"/>
                <a:cs typeface="Arial" panose="020B0604020202020204" pitchFamily="34" charset="0"/>
              </a:rPr>
              <a:t>)</a:t>
            </a:r>
            <a:r>
              <a:rPr lang="fr-FR" sz="2800" b="1" dirty="0" smtClean="0">
                <a:latin typeface="Bookman Old Style" panose="02050604050505020204" pitchFamily="18" charset="0"/>
                <a:ea typeface="Calibri" panose="020F0502020204030204" pitchFamily="34" charset="0"/>
                <a:cs typeface="Arial" panose="020B0604020202020204" pitchFamily="34" charset="0"/>
              </a:rPr>
              <a:t>.</a:t>
            </a:r>
            <a:endParaRPr lang="fr-FR"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235132" y="313509"/>
            <a:ext cx="11297842" cy="587853"/>
          </a:xfrm>
          <a:prstGeom prst="rect">
            <a:avLst/>
          </a:prstGeom>
          <a:solidFill>
            <a:schemeClr val="accent4">
              <a:lumMod val="40000"/>
              <a:lumOff val="60000"/>
            </a:schemeClr>
          </a:solidFill>
        </p:spPr>
        <p:txBody>
          <a:bodyPr wrap="square">
            <a:spAutoFit/>
          </a:bodyPr>
          <a:lstStyle/>
          <a:p>
            <a:pPr marL="735965" lvl="0" indent="-285750" algn="just">
              <a:lnSpc>
                <a:spcPct val="115000"/>
              </a:lnSpc>
              <a:buFont typeface="Arial" panose="020B0604020202020204" pitchFamily="34" charset="0"/>
              <a:buChar char="•"/>
            </a:pPr>
            <a:r>
              <a:rPr lang="fr-FR" sz="2800" b="1" dirty="0" smtClean="0">
                <a:solidFill>
                  <a:srgbClr val="FF0000"/>
                </a:solidFill>
              </a:rPr>
              <a:t>La </a:t>
            </a:r>
            <a:r>
              <a:rPr lang="fr-FR" sz="2800" b="1" dirty="0">
                <a:solidFill>
                  <a:srgbClr val="FF0000"/>
                </a:solidFill>
              </a:rPr>
              <a:t>volonté de Dieu et la communion/obéissance aux Evêques</a:t>
            </a:r>
            <a:endParaRPr lang="fr-FR" sz="2800" dirty="0">
              <a:solidFill>
                <a:srgbClr val="FF0000"/>
              </a:solidFill>
            </a:endParaRPr>
          </a:p>
        </p:txBody>
      </p:sp>
      <p:sp>
        <p:nvSpPr>
          <p:cNvPr id="5" name="Rectangle 4"/>
          <p:cNvSpPr/>
          <p:nvPr/>
        </p:nvSpPr>
        <p:spPr>
          <a:xfrm>
            <a:off x="4847967" y="4593645"/>
            <a:ext cx="7344033" cy="2062103"/>
          </a:xfrm>
          <a:prstGeom prst="rect">
            <a:avLst/>
          </a:prstGeom>
          <a:solidFill>
            <a:schemeClr val="accent3">
              <a:lumMod val="60000"/>
              <a:lumOff val="40000"/>
            </a:schemeClr>
          </a:solidFill>
        </p:spPr>
        <p:txBody>
          <a:bodyPr wrap="square">
            <a:spAutoFit/>
          </a:bodyPr>
          <a:lstStyle/>
          <a:p>
            <a:pPr algn="just"/>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Il était persuadé que </a:t>
            </a: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l’obéissance, </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étant la marque certaine de la volonté de Dieu, il ne fallait jamais s’en </a:t>
            </a: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écarter.</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 </a:t>
            </a:r>
            <a:r>
              <a:rPr lang="fr-FR" sz="2000" i="1" dirty="0">
                <a:latin typeface="Arial" panose="020B0604020202020204" pitchFamily="34" charset="0"/>
                <a:ea typeface="Calibri" panose="020F0502020204030204" pitchFamily="34" charset="0"/>
                <a:cs typeface="Times New Roman" panose="02020603050405020304" pitchFamily="18" charset="0"/>
              </a:rPr>
              <a:t>(Blain, pp.179-180). </a:t>
            </a:r>
            <a:endParaRPr lang="fr-FR" sz="2000" i="1"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487" y="1115217"/>
            <a:ext cx="3264573" cy="3264573"/>
          </a:xfrm>
          <a:prstGeom prst="rect">
            <a:avLst/>
          </a:prstGeom>
        </p:spPr>
      </p:pic>
    </p:spTree>
    <p:extLst>
      <p:ext uri="{BB962C8B-B14F-4D97-AF65-F5344CB8AC3E}">
        <p14:creationId xmlns:p14="http://schemas.microsoft.com/office/powerpoint/2010/main" val="31688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edg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246" y="4402746"/>
            <a:ext cx="8605241" cy="622991"/>
          </a:xfrm>
          <a:prstGeom prst="rect">
            <a:avLst/>
          </a:prstGeom>
          <a:solidFill>
            <a:schemeClr val="accent3">
              <a:lumMod val="60000"/>
              <a:lumOff val="40000"/>
            </a:schemeClr>
          </a:solidFill>
        </p:spPr>
        <p:txBody>
          <a:bodyPr wrap="none">
            <a:spAutoFit/>
          </a:bodyPr>
          <a:lstStyle/>
          <a:p>
            <a:pPr algn="just">
              <a:lnSpc>
                <a:spcPct val="115000"/>
              </a:lnSpc>
              <a:spcAft>
                <a:spcPts val="0"/>
              </a:spcAft>
            </a:pPr>
            <a:r>
              <a:rPr lang="fr-FR" sz="3200" b="1" dirty="0">
                <a:latin typeface="Bookman Old Style" panose="02050604050505020204" pitchFamily="18" charset="0"/>
                <a:ea typeface="Calibri" panose="020F0502020204030204" pitchFamily="34" charset="0"/>
                <a:cs typeface="Times New Roman" panose="02020603050405020304" pitchFamily="18" charset="0"/>
              </a:rPr>
              <a:t>III-Attention préférentielle aux pauvres</a:t>
            </a:r>
            <a:endParaRPr lang="fr-FR"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345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04"/>
            <a:ext cx="12192000" cy="68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33676" y="3175191"/>
            <a:ext cx="10533653" cy="68929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txBody>
          <a:bodyPr wrap="none">
            <a:spAutoFit/>
          </a:bodyPr>
          <a:lstStyle/>
          <a:p>
            <a:pPr marL="342900" lvl="0" indent="-342900" algn="just">
              <a:lnSpc>
                <a:spcPct val="115000"/>
              </a:lnSpc>
              <a:spcAft>
                <a:spcPts val="0"/>
              </a:spcAft>
              <a:buFont typeface="+mj-lt"/>
              <a:buAutoNum type="romanUcPeriod"/>
            </a:pPr>
            <a:r>
              <a:rPr lang="fr-FR" sz="3600" b="1" dirty="0" smtClean="0">
                <a:effectLst/>
                <a:latin typeface="Bookman Old Style" panose="02050604050505020204" pitchFamily="18" charset="0"/>
                <a:ea typeface="Calibri" panose="020F0502020204030204" pitchFamily="34" charset="0"/>
                <a:cs typeface="Times New Roman" panose="02020603050405020304" pitchFamily="18" charset="0"/>
              </a:rPr>
              <a:t>Activités missionnaires de St Louis-Marie</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370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224" y="393813"/>
            <a:ext cx="10161373" cy="548420"/>
          </a:xfrm>
          <a:prstGeom prst="rect">
            <a:avLst/>
          </a:prstGeom>
          <a:solidFill>
            <a:schemeClr val="accent1">
              <a:lumMod val="40000"/>
              <a:lumOff val="60000"/>
            </a:schemeClr>
          </a:solidFill>
        </p:spPr>
        <p:txBody>
          <a:bodyPr wrap="squar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3.1- Louis-Marie et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les </a:t>
            </a: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pauvres de biens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matériels</a:t>
            </a:r>
            <a:endParaRPr lang="fr-FR" sz="2800" b="1" dirty="0" smtClean="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5335" y="1979696"/>
            <a:ext cx="4460291" cy="4460291"/>
          </a:xfrm>
          <a:prstGeom prst="rect">
            <a:avLst/>
          </a:prstGeom>
        </p:spPr>
      </p:pic>
      <p:sp>
        <p:nvSpPr>
          <p:cNvPr id="4" name="Rectangle 3"/>
          <p:cNvSpPr/>
          <p:nvPr/>
        </p:nvSpPr>
        <p:spPr>
          <a:xfrm>
            <a:off x="157223" y="1698188"/>
            <a:ext cx="6230513" cy="517065"/>
          </a:xfrm>
          <a:prstGeom prst="rect">
            <a:avLst/>
          </a:prstGeom>
          <a:solidFill>
            <a:schemeClr val="accent3">
              <a:lumMod val="40000"/>
              <a:lumOff val="60000"/>
            </a:schemeClr>
          </a:solidFill>
        </p:spPr>
        <p:txBody>
          <a:bodyPr wrap="square">
            <a:spAutoFit/>
          </a:bodyPr>
          <a:lstStyle/>
          <a:p>
            <a:pPr marL="450215" lvl="0" algn="just">
              <a:lnSpc>
                <a:spcPct val="115000"/>
              </a:lnSpc>
            </a:pPr>
            <a:r>
              <a:rPr lang="fr-FR" sz="2400" b="1" dirty="0"/>
              <a:t>a) Au cours de ses études </a:t>
            </a:r>
            <a:r>
              <a:rPr lang="fr-FR" sz="2400" b="1" dirty="0" smtClean="0"/>
              <a:t>avant 1700</a:t>
            </a:r>
            <a:endParaRPr lang="fr-FR" b="1" dirty="0"/>
          </a:p>
        </p:txBody>
      </p:sp>
      <p:sp>
        <p:nvSpPr>
          <p:cNvPr id="5" name="Rectangle 4"/>
          <p:cNvSpPr/>
          <p:nvPr/>
        </p:nvSpPr>
        <p:spPr>
          <a:xfrm>
            <a:off x="157222" y="3161622"/>
            <a:ext cx="6544023" cy="481542"/>
          </a:xfrm>
          <a:prstGeom prst="rect">
            <a:avLst/>
          </a:prstGeom>
          <a:solidFill>
            <a:schemeClr val="accent4">
              <a:lumMod val="40000"/>
              <a:lumOff val="60000"/>
            </a:schemeClr>
          </a:solidFill>
        </p:spPr>
        <p:txBody>
          <a:bodyPr wrap="square">
            <a:spAutoFit/>
          </a:bodyPr>
          <a:lstStyle/>
          <a:p>
            <a:pPr marL="450215" algn="just">
              <a:lnSpc>
                <a:spcPct val="115000"/>
              </a:lnSpc>
            </a:pPr>
            <a:r>
              <a:rPr lang="fr-FR" sz="2400" b="1" dirty="0"/>
              <a:t>b) En 1701-1703 et 1704-1705 à </a:t>
            </a:r>
            <a:r>
              <a:rPr lang="fr-FR" sz="2400" b="1" dirty="0" smtClean="0"/>
              <a:t>Poitiers</a:t>
            </a:r>
            <a:endParaRPr lang="fr-FR" b="1" dirty="0"/>
          </a:p>
        </p:txBody>
      </p:sp>
      <p:sp>
        <p:nvSpPr>
          <p:cNvPr id="6" name="Rectangle 5"/>
          <p:cNvSpPr/>
          <p:nvPr/>
        </p:nvSpPr>
        <p:spPr>
          <a:xfrm>
            <a:off x="157222" y="4674244"/>
            <a:ext cx="2619628" cy="489878"/>
          </a:xfrm>
          <a:prstGeom prst="rect">
            <a:avLst/>
          </a:prstGeom>
          <a:solidFill>
            <a:schemeClr val="accent5">
              <a:lumMod val="40000"/>
              <a:lumOff val="60000"/>
            </a:schemeClr>
          </a:solidFill>
        </p:spPr>
        <p:txBody>
          <a:bodyPr wrap="none">
            <a:spAutoFit/>
          </a:bodyPr>
          <a:lstStyle/>
          <a:p>
            <a:pPr marL="450215" algn="just">
              <a:lnSpc>
                <a:spcPct val="115000"/>
              </a:lnSpc>
            </a:pPr>
            <a:r>
              <a:rPr lang="fr-FR" sz="2400" b="1" dirty="0"/>
              <a:t>c) Après </a:t>
            </a:r>
            <a:r>
              <a:rPr lang="fr-FR" sz="2400" b="1" dirty="0" smtClean="0"/>
              <a:t>1705</a:t>
            </a:r>
            <a:endPar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45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4535" y="1420291"/>
            <a:ext cx="7797465" cy="4944880"/>
          </a:xfrm>
          <a:prstGeom prst="rect">
            <a:avLst/>
          </a:prstGeom>
          <a:solidFill>
            <a:schemeClr val="accent3">
              <a:lumMod val="60000"/>
              <a:lumOff val="40000"/>
            </a:schemeClr>
          </a:solidFill>
        </p:spPr>
        <p:txBody>
          <a:bodyPr wrap="square">
            <a:spAutoFit/>
          </a:bodyPr>
          <a:lstStyle/>
          <a:p>
            <a:pPr algn="just">
              <a:lnSpc>
                <a:spcPct val="115000"/>
              </a:lnSpc>
              <a:spcAft>
                <a:spcPts val="0"/>
              </a:spcAft>
            </a:pPr>
            <a:r>
              <a:rPr lang="fr-FR" sz="2400" b="1" dirty="0" smtClean="0">
                <a:latin typeface="Bookman Old Style" panose="02050604050505020204" pitchFamily="18" charset="0"/>
                <a:ea typeface="Calibri" panose="020F0502020204030204" pitchFamily="34" charset="0"/>
                <a:cs typeface="Times New Roman" panose="02020603050405020304" pitchFamily="18" charset="0"/>
              </a:rPr>
              <a:t>Durant </a:t>
            </a:r>
            <a:r>
              <a:rPr lang="fr-FR" sz="2400" b="1" dirty="0">
                <a:latin typeface="Bookman Old Style" panose="02050604050505020204" pitchFamily="18" charset="0"/>
                <a:ea typeface="Calibri" panose="020F0502020204030204" pitchFamily="34" charset="0"/>
                <a:cs typeface="Times New Roman" panose="02020603050405020304" pitchFamily="18" charset="0"/>
              </a:rPr>
              <a:t>toute sa vie de missionnaire mais plus encore après 1706</a:t>
            </a:r>
            <a:r>
              <a:rPr lang="fr-FR" sz="2400" dirty="0">
                <a:latin typeface="Bookman Old Style" panose="02050604050505020204" pitchFamily="18" charset="0"/>
                <a:ea typeface="Calibri" panose="020F0502020204030204" pitchFamily="34" charset="0"/>
                <a:cs typeface="Times New Roman" panose="02020603050405020304" pitchFamily="18" charset="0"/>
              </a:rPr>
              <a:t>, </a:t>
            </a:r>
            <a:r>
              <a:rPr lang="fr-FR" sz="2800" b="1" dirty="0">
                <a:latin typeface="Arial" panose="020B0604020202020204" pitchFamily="34" charset="0"/>
                <a:ea typeface="Calibri" panose="020F0502020204030204" pitchFamily="34" charset="0"/>
                <a:cs typeface="Times New Roman" panose="02020603050405020304" pitchFamily="18" charset="0"/>
              </a:rPr>
              <a:t>«  </a:t>
            </a:r>
            <a:r>
              <a:rPr lang="fr-FR"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Il manifestera son amour des pauvres</a:t>
            </a:r>
            <a:r>
              <a:rPr lang="fr-FR" sz="2800" b="1" dirty="0">
                <a:latin typeface="Arial" panose="020B0604020202020204" pitchFamily="34" charset="0"/>
                <a:ea typeface="Calibri" panose="020F0502020204030204" pitchFamily="34" charset="0"/>
                <a:cs typeface="Times New Roman" panose="02020603050405020304" pitchFamily="18" charset="0"/>
              </a:rPr>
              <a:t> en s’attachant de préférence, dans la mesure où il pouvait choisir, aux milieux religieusement moins favorisés : généralement les campagnes plutôt que les villes, les quartiers désavantagés dans les villes, la région la plus tiède du diocèse de la Rochelle, l’Aunis »</a:t>
            </a:r>
            <a:r>
              <a:rPr lang="fr-FR" sz="2800" dirty="0">
                <a:latin typeface="Arial" panose="020B0604020202020204" pitchFamily="34" charset="0"/>
                <a:ea typeface="Calibri" panose="020F0502020204030204" pitchFamily="34" charset="0"/>
                <a:cs typeface="Times New Roman" panose="02020603050405020304" pitchFamily="18" charset="0"/>
              </a:rPr>
              <a:t> </a:t>
            </a:r>
            <a:r>
              <a:rPr lang="fr-FR" sz="1200" b="1" dirty="0" smtClean="0">
                <a:latin typeface="Arial" panose="020B0604020202020204" pitchFamily="34" charset="0"/>
                <a:ea typeface="Calibri" panose="020F0502020204030204" pitchFamily="34" charset="0"/>
                <a:cs typeface="Times New Roman" panose="02020603050405020304" pitchFamily="18" charset="0"/>
              </a:rPr>
              <a:t>(P. </a:t>
            </a:r>
            <a:r>
              <a:rPr lang="fr-FR" sz="1200" b="1" dirty="0" err="1" smtClean="0">
                <a:latin typeface="Arial" panose="020B0604020202020204" pitchFamily="34" charset="0"/>
                <a:ea typeface="Calibri" panose="020F0502020204030204" pitchFamily="34" charset="0"/>
                <a:cs typeface="Times New Roman" panose="02020603050405020304" pitchFamily="18" charset="0"/>
              </a:rPr>
              <a:t>Pérouas</a:t>
            </a:r>
            <a:r>
              <a:rPr lang="fr-FR" sz="1200" b="1" dirty="0">
                <a:latin typeface="Arial" panose="020B0604020202020204" pitchFamily="34" charset="0"/>
                <a:ea typeface="Calibri" panose="020F0502020204030204" pitchFamily="34" charset="0"/>
                <a:cs typeface="Times New Roman" panose="02020603050405020304" pitchFamily="18" charset="0"/>
              </a:rPr>
              <a:t>, idem, p. 163)</a:t>
            </a:r>
            <a:r>
              <a:rPr lang="fr-FR" sz="1200" b="1" dirty="0">
                <a:latin typeface="Bookman Old Style" panose="02050604050505020204" pitchFamily="18" charset="0"/>
                <a:ea typeface="Calibri" panose="020F0502020204030204" pitchFamily="34" charset="0"/>
                <a:cs typeface="Times New Roman" panose="02020603050405020304" pitchFamily="18" charset="0"/>
              </a:rPr>
              <a:t>.</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660" y="269011"/>
            <a:ext cx="7226017" cy="556627"/>
          </a:xfrm>
          <a:prstGeom prst="rect">
            <a:avLst/>
          </a:prstGeom>
          <a:solidFill>
            <a:schemeClr val="accent4">
              <a:lumMod val="40000"/>
              <a:lumOff val="60000"/>
            </a:schemeClr>
          </a:solidFill>
        </p:spPr>
        <p:txBody>
          <a:bodyPr wrap="non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3.2- Les pauvres de biens spirituels</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2"/>
          <a:stretch>
            <a:fillRect/>
          </a:stretch>
        </p:blipFill>
        <p:spPr>
          <a:xfrm>
            <a:off x="81660" y="2377440"/>
            <a:ext cx="4162000" cy="3030583"/>
          </a:xfrm>
          <a:prstGeom prst="rect">
            <a:avLst/>
          </a:prstGeom>
        </p:spPr>
      </p:pic>
    </p:spTree>
    <p:extLst>
      <p:ext uri="{BB962C8B-B14F-4D97-AF65-F5344CB8AC3E}">
        <p14:creationId xmlns:p14="http://schemas.microsoft.com/office/powerpoint/2010/main" val="25316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6" y="603927"/>
            <a:ext cx="7923323" cy="556627"/>
          </a:xfrm>
          <a:prstGeom prst="rect">
            <a:avLst/>
          </a:prstGeom>
          <a:solidFill>
            <a:schemeClr val="accent3">
              <a:lumMod val="60000"/>
              <a:lumOff val="40000"/>
            </a:schemeClr>
          </a:solidFill>
        </p:spPr>
        <p:txBody>
          <a:bodyPr wrap="non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3.3- Le pauvre dans le proche prochain</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54966" y="1409762"/>
            <a:ext cx="6645730" cy="556627"/>
          </a:xfrm>
          <a:prstGeom prst="rect">
            <a:avLst/>
          </a:prstGeom>
          <a:solidFill>
            <a:schemeClr val="accent2">
              <a:lumMod val="40000"/>
              <a:lumOff val="60000"/>
            </a:schemeClr>
          </a:solidFill>
        </p:spPr>
        <p:txBody>
          <a:bodyPr wrap="non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3.4- Jésus-Christ dans le pauvre</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19913" y="2411541"/>
            <a:ext cx="6993427" cy="402526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txBody>
          <a:bodyPr wrap="square">
            <a:spAutoFit/>
          </a:bodyPr>
          <a:lstStyle/>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Pour le Père de Montfort,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le pauvre,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quel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qu’il soit, c’est Jésus-Christ.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Cette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vision du pauvre, Louis-Marie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l’a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chantée dans plusieurs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de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ses cantiques :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le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crédit de l’aumône,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les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cris des pauvres, </a:t>
            </a:r>
            <a:endPar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les </a:t>
            </a:r>
            <a:r>
              <a:rPr lang="fr-FR" sz="2800" b="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trésors de la pauvreté.</a:t>
            </a:r>
            <a:endParaRPr lang="fr-FR"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8289" y="1160554"/>
            <a:ext cx="3577662" cy="5560696"/>
          </a:xfrm>
          <a:prstGeom prst="rect">
            <a:avLst/>
          </a:prstGeom>
        </p:spPr>
      </p:pic>
    </p:spTree>
    <p:extLst>
      <p:ext uri="{BB962C8B-B14F-4D97-AF65-F5344CB8AC3E}">
        <p14:creationId xmlns:p14="http://schemas.microsoft.com/office/powerpoint/2010/main" val="1214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amond(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273" y="0"/>
            <a:ext cx="5143501" cy="6858000"/>
          </a:xfrm>
          <a:prstGeom prst="rect">
            <a:avLst/>
          </a:prstGeom>
        </p:spPr>
      </p:pic>
      <p:sp>
        <p:nvSpPr>
          <p:cNvPr id="3" name="Rectangle 2"/>
          <p:cNvSpPr/>
          <p:nvPr/>
        </p:nvSpPr>
        <p:spPr>
          <a:xfrm>
            <a:off x="5612087" y="1759403"/>
            <a:ext cx="6437870" cy="4764381"/>
          </a:xfrm>
          <a:prstGeom prst="rect">
            <a:avLst/>
          </a:prstGeom>
          <a:solidFill>
            <a:schemeClr val="accent4">
              <a:lumMod val="40000"/>
              <a:lumOff val="60000"/>
            </a:schemeClr>
          </a:solidFill>
        </p:spPr>
        <p:txBody>
          <a:bodyPr wrap="square">
            <a:spAutoFit/>
          </a:bodyPr>
          <a:lstStyle/>
          <a:p>
            <a:pPr algn="ctr">
              <a:lnSpc>
                <a:spcPct val="115000"/>
              </a:lnSpc>
              <a:spcAft>
                <a:spcPts val="0"/>
              </a:spcAft>
            </a:pPr>
            <a:r>
              <a:rPr lang="fr-FR" sz="2800" b="1" dirty="0" smtClean="0">
                <a:latin typeface="Arial" panose="020B0604020202020204" pitchFamily="34" charset="0"/>
                <a:ea typeface="Calibri" panose="020F0502020204030204" pitchFamily="34" charset="0"/>
                <a:cs typeface="Times New Roman" panose="02020603050405020304" pitchFamily="18" charset="0"/>
              </a:rPr>
              <a:t>«</a:t>
            </a: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Qu'est-ce qu'un pauvre? </a:t>
            </a:r>
            <a:endParaRPr lang="fr-FR"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Il </a:t>
            </a: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est écrit</a:t>
            </a:r>
            <a:endParaRPr lang="fr-FR"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q</a:t>
            </a:r>
            <a:r>
              <a:rPr lang="fr-FR"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u'il </a:t>
            </a: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est la vive image,</a:t>
            </a:r>
            <a:endParaRPr lang="fr-FR"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l</a:t>
            </a:r>
            <a:r>
              <a:rPr lang="fr-FR"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e </a:t>
            </a: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lieutenant de Jésus-Christ,</a:t>
            </a:r>
            <a:endParaRPr lang="fr-FR"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s</a:t>
            </a:r>
            <a:r>
              <a:rPr lang="fr-FR"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on </a:t>
            </a: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plus bel héritage.</a:t>
            </a:r>
            <a:endParaRPr lang="fr-FR"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Mais, pour dire encore bien mieux,</a:t>
            </a:r>
            <a:endParaRPr lang="fr-FR"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ils </a:t>
            </a: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sont Jésus-Christ même.</a:t>
            </a:r>
            <a:endParaRPr lang="fr-FR"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On aide ou on refuse en eux</a:t>
            </a:r>
            <a:endParaRPr lang="fr-FR" sz="28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c</a:t>
            </a:r>
            <a:r>
              <a:rPr lang="fr-FR"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e </a:t>
            </a:r>
            <a:r>
              <a:rPr lang="fr-FR" sz="2800" b="1" dirty="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monarque suprême.</a:t>
            </a:r>
            <a:r>
              <a:rPr lang="fr-FR" sz="2800" b="1" dirty="0">
                <a:latin typeface="Arial" panose="020B0604020202020204" pitchFamily="34" charset="0"/>
                <a:ea typeface="Calibri" panose="020F0502020204030204" pitchFamily="34" charset="0"/>
                <a:cs typeface="Times New Roman" panose="02020603050405020304" pitchFamily="18" charset="0"/>
              </a:rPr>
              <a:t> » </a:t>
            </a:r>
            <a:endParaRPr lang="fr-FR" sz="2800" b="1" dirty="0" smtClean="0">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pPr>
            <a:r>
              <a:rPr lang="fr-FR" sz="1200" b="1" dirty="0" smtClean="0">
                <a:latin typeface="Arial" panose="020B0604020202020204" pitchFamily="34" charset="0"/>
                <a:ea typeface="Calibri" panose="020F0502020204030204" pitchFamily="34" charset="0"/>
                <a:cs typeface="Times New Roman" panose="02020603050405020304" pitchFamily="18" charset="0"/>
              </a:rPr>
              <a:t>Ct 17,14 </a:t>
            </a:r>
            <a:endParaRPr lang="fr-FR"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52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04022" y="501653"/>
            <a:ext cx="4121641" cy="523220"/>
          </a:xfrm>
          <a:prstGeom prst="rect">
            <a:avLst/>
          </a:prstGeom>
          <a:solidFill>
            <a:schemeClr val="accent3">
              <a:lumMod val="60000"/>
              <a:lumOff val="40000"/>
            </a:schemeClr>
          </a:solidFill>
        </p:spPr>
        <p:txBody>
          <a:bodyPr wrap="none" rtlCol="0">
            <a:spAutoFit/>
          </a:bodyPr>
          <a:lstStyle/>
          <a:p>
            <a:r>
              <a:rPr lang="fr-FR" sz="2800" b="1" dirty="0" smtClean="0"/>
              <a:t>En forme de conclusion</a:t>
            </a:r>
            <a:endParaRPr lang="fr-FR" sz="2800" b="1" dirty="0"/>
          </a:p>
        </p:txBody>
      </p:sp>
      <p:sp>
        <p:nvSpPr>
          <p:cNvPr id="3" name="ZoneTexte 2"/>
          <p:cNvSpPr txBox="1"/>
          <p:nvPr/>
        </p:nvSpPr>
        <p:spPr>
          <a:xfrm>
            <a:off x="163774" y="1337286"/>
            <a:ext cx="11846256" cy="5078313"/>
          </a:xfrm>
          <a:prstGeom prst="rect">
            <a:avLst/>
          </a:prstGeom>
          <a:solidFill>
            <a:schemeClr val="accent2">
              <a:lumMod val="40000"/>
              <a:lumOff val="60000"/>
            </a:schemeClr>
          </a:solidFill>
        </p:spPr>
        <p:txBody>
          <a:bodyPr wrap="square" rtlCol="0">
            <a:spAutoFit/>
          </a:bodyPr>
          <a:lstStyle/>
          <a:p>
            <a:pPr algn="ctr"/>
            <a:r>
              <a:rPr lang="fr-FR" sz="3600" b="1" dirty="0" smtClean="0">
                <a:solidFill>
                  <a:srgbClr val="FF0000"/>
                </a:solidFill>
              </a:rPr>
              <a:t>L’Evangélisation est un aspect essentiel </a:t>
            </a:r>
          </a:p>
          <a:p>
            <a:pPr algn="ctr"/>
            <a:r>
              <a:rPr lang="fr-FR" sz="3600" b="1" dirty="0" smtClean="0">
                <a:solidFill>
                  <a:srgbClr val="FF0000"/>
                </a:solidFill>
              </a:rPr>
              <a:t>de la Mission de l’Eglise.</a:t>
            </a:r>
          </a:p>
          <a:p>
            <a:pPr algn="ctr"/>
            <a:r>
              <a:rPr lang="fr-FR" sz="3600" b="1" dirty="0" smtClean="0">
                <a:solidFill>
                  <a:srgbClr val="002060"/>
                </a:solidFill>
              </a:rPr>
              <a:t>Avec sa personnalité, sa pédagogie inventive, </a:t>
            </a:r>
          </a:p>
          <a:p>
            <a:pPr algn="ctr"/>
            <a:r>
              <a:rPr lang="fr-FR" sz="3600" b="1" dirty="0" smtClean="0">
                <a:solidFill>
                  <a:srgbClr val="002060"/>
                </a:solidFill>
              </a:rPr>
              <a:t>son désir ardent </a:t>
            </a:r>
          </a:p>
          <a:p>
            <a:pPr algn="ctr"/>
            <a:r>
              <a:rPr lang="fr-FR" sz="3600" b="1" dirty="0" smtClean="0">
                <a:solidFill>
                  <a:srgbClr val="002060"/>
                </a:solidFill>
              </a:rPr>
              <a:t>de voir les chrétiens vivre plus consciemment</a:t>
            </a:r>
          </a:p>
          <a:p>
            <a:pPr algn="ctr"/>
            <a:r>
              <a:rPr lang="fr-FR" sz="3600" b="1" dirty="0">
                <a:solidFill>
                  <a:srgbClr val="002060"/>
                </a:solidFill>
              </a:rPr>
              <a:t>l</a:t>
            </a:r>
            <a:r>
              <a:rPr lang="fr-FR" sz="3600" b="1" dirty="0" smtClean="0">
                <a:solidFill>
                  <a:srgbClr val="002060"/>
                </a:solidFill>
              </a:rPr>
              <a:t>a grâce de leur baptême, </a:t>
            </a:r>
          </a:p>
          <a:p>
            <a:pPr algn="ctr"/>
            <a:r>
              <a:rPr lang="fr-FR" sz="3600" b="1" dirty="0" smtClean="0">
                <a:solidFill>
                  <a:srgbClr val="002060"/>
                </a:solidFill>
              </a:rPr>
              <a:t>le Père de </a:t>
            </a:r>
            <a:r>
              <a:rPr lang="fr-FR" sz="3600" b="1" dirty="0">
                <a:solidFill>
                  <a:srgbClr val="002060"/>
                </a:solidFill>
              </a:rPr>
              <a:t>M</a:t>
            </a:r>
            <a:r>
              <a:rPr lang="fr-FR" sz="3600" b="1" dirty="0" smtClean="0">
                <a:solidFill>
                  <a:srgbClr val="002060"/>
                </a:solidFill>
              </a:rPr>
              <a:t>ontfort s’est dépensé sans compter,</a:t>
            </a:r>
          </a:p>
          <a:p>
            <a:pPr algn="ctr"/>
            <a:r>
              <a:rPr lang="fr-FR" sz="3600" b="1" dirty="0">
                <a:solidFill>
                  <a:srgbClr val="002060"/>
                </a:solidFill>
              </a:rPr>
              <a:t>a</a:t>
            </a:r>
            <a:r>
              <a:rPr lang="fr-FR" sz="3600" b="1" dirty="0" smtClean="0">
                <a:solidFill>
                  <a:srgbClr val="002060"/>
                </a:solidFill>
              </a:rPr>
              <a:t>nnonçant en paroles et en actes </a:t>
            </a:r>
          </a:p>
          <a:p>
            <a:pPr algn="ctr"/>
            <a:r>
              <a:rPr lang="fr-FR" sz="3600" b="1" dirty="0">
                <a:solidFill>
                  <a:srgbClr val="002060"/>
                </a:solidFill>
              </a:rPr>
              <a:t>l</a:t>
            </a:r>
            <a:r>
              <a:rPr lang="fr-FR" sz="3600" b="1" dirty="0" smtClean="0">
                <a:solidFill>
                  <a:srgbClr val="002060"/>
                </a:solidFill>
              </a:rPr>
              <a:t>es vérités du Saint Evangile de Jésus-Christ. </a:t>
            </a:r>
            <a:endParaRPr lang="fr-FR" sz="3600" b="1" dirty="0">
              <a:solidFill>
                <a:srgbClr val="002060"/>
              </a:solidFill>
            </a:endParaRPr>
          </a:p>
        </p:txBody>
      </p:sp>
    </p:spTree>
    <p:extLst>
      <p:ext uri="{BB962C8B-B14F-4D97-AF65-F5344CB8AC3E}">
        <p14:creationId xmlns:p14="http://schemas.microsoft.com/office/powerpoint/2010/main" val="41124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326"/>
            <a:ext cx="7707086" cy="600164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p:spPr>
        <p:txBody>
          <a:bodyPr wrap="square">
            <a:spAutoFit/>
          </a:bodyPr>
          <a:lstStyle/>
          <a:p>
            <a:pPr algn="ctr"/>
            <a:r>
              <a:rPr lang="fr-FR" sz="3200" dirty="0">
                <a:solidFill>
                  <a:srgbClr val="002060"/>
                </a:solidFill>
              </a:rPr>
              <a:t>Au terme de sa </a:t>
            </a:r>
            <a:r>
              <a:rPr lang="fr-FR" sz="3200" dirty="0" smtClean="0">
                <a:solidFill>
                  <a:srgbClr val="002060"/>
                </a:solidFill>
              </a:rPr>
              <a:t>vie, </a:t>
            </a:r>
            <a:r>
              <a:rPr lang="fr-FR" sz="3200" dirty="0">
                <a:solidFill>
                  <a:srgbClr val="002060"/>
                </a:solidFill>
              </a:rPr>
              <a:t>il fait le pèlerinage à Notre-Dame des </a:t>
            </a:r>
            <a:r>
              <a:rPr lang="fr-FR" sz="3200" dirty="0" err="1" smtClean="0">
                <a:solidFill>
                  <a:srgbClr val="002060"/>
                </a:solidFill>
              </a:rPr>
              <a:t>Ardilliers</a:t>
            </a:r>
            <a:r>
              <a:rPr lang="fr-FR" sz="3200" dirty="0" smtClean="0">
                <a:solidFill>
                  <a:srgbClr val="002060"/>
                </a:solidFill>
              </a:rPr>
              <a:t>, </a:t>
            </a:r>
          </a:p>
          <a:p>
            <a:pPr algn="ctr"/>
            <a:r>
              <a:rPr lang="fr-FR" sz="3200" dirty="0" smtClean="0">
                <a:solidFill>
                  <a:srgbClr val="002060"/>
                </a:solidFill>
              </a:rPr>
              <a:t>à </a:t>
            </a:r>
            <a:r>
              <a:rPr lang="fr-FR" sz="3200" dirty="0">
                <a:solidFill>
                  <a:srgbClr val="002060"/>
                </a:solidFill>
              </a:rPr>
              <a:t>la suite des 33 pénitents </a:t>
            </a:r>
            <a:r>
              <a:rPr lang="fr-FR" sz="3200" dirty="0" smtClean="0">
                <a:solidFill>
                  <a:srgbClr val="002060"/>
                </a:solidFill>
              </a:rPr>
              <a:t>blancs, </a:t>
            </a:r>
          </a:p>
          <a:p>
            <a:pPr algn="ctr"/>
            <a:r>
              <a:rPr lang="fr-FR" sz="3200" dirty="0" smtClean="0">
                <a:solidFill>
                  <a:srgbClr val="002060"/>
                </a:solidFill>
              </a:rPr>
              <a:t>pour </a:t>
            </a:r>
            <a:r>
              <a:rPr lang="fr-FR" sz="3200" dirty="0">
                <a:solidFill>
                  <a:srgbClr val="002060"/>
                </a:solidFill>
              </a:rPr>
              <a:t>obtenir de Dieu </a:t>
            </a:r>
            <a:endParaRPr lang="fr-FR" sz="3200" dirty="0" smtClean="0">
              <a:solidFill>
                <a:srgbClr val="002060"/>
              </a:solidFill>
            </a:endParaRPr>
          </a:p>
          <a:p>
            <a:pPr algn="ctr"/>
            <a:r>
              <a:rPr lang="fr-FR" sz="3200" dirty="0" smtClean="0">
                <a:solidFill>
                  <a:srgbClr val="002060"/>
                </a:solidFill>
              </a:rPr>
              <a:t>par </a:t>
            </a:r>
            <a:r>
              <a:rPr lang="fr-FR" sz="3200" dirty="0">
                <a:solidFill>
                  <a:srgbClr val="002060"/>
                </a:solidFill>
              </a:rPr>
              <a:t>l’intercession de </a:t>
            </a:r>
            <a:r>
              <a:rPr lang="fr-FR" sz="3200" dirty="0" smtClean="0">
                <a:solidFill>
                  <a:srgbClr val="002060"/>
                </a:solidFill>
              </a:rPr>
              <a:t>la Sainte-Vierge</a:t>
            </a:r>
            <a:endParaRPr lang="fr-FR" sz="3200" dirty="0">
              <a:solidFill>
                <a:srgbClr val="002060"/>
              </a:solidFill>
            </a:endParaRPr>
          </a:p>
          <a:p>
            <a:pPr marL="457200" indent="-457200">
              <a:buFont typeface="Wingdings" panose="05000000000000000000" pitchFamily="2" charset="2"/>
              <a:buChar char="v"/>
            </a:pPr>
            <a:r>
              <a:rPr lang="fr-FR" sz="3200" b="1" dirty="0" smtClean="0">
                <a:solidFill>
                  <a:srgbClr val="C00000"/>
                </a:solidFill>
              </a:rPr>
              <a:t>de </a:t>
            </a:r>
            <a:r>
              <a:rPr lang="fr-FR" sz="3200" b="1" dirty="0">
                <a:solidFill>
                  <a:srgbClr val="C00000"/>
                </a:solidFill>
              </a:rPr>
              <a:t>bons missionnaires qui marchent sur les traces des </a:t>
            </a:r>
            <a:r>
              <a:rPr lang="fr-FR" sz="3200" b="1" dirty="0" smtClean="0">
                <a:solidFill>
                  <a:srgbClr val="C00000"/>
                </a:solidFill>
              </a:rPr>
              <a:t>Apôtres… et</a:t>
            </a:r>
            <a:endParaRPr lang="fr-FR" sz="3200" b="1" dirty="0">
              <a:solidFill>
                <a:srgbClr val="C00000"/>
              </a:solidFill>
            </a:endParaRPr>
          </a:p>
          <a:p>
            <a:pPr marL="457200" indent="-457200">
              <a:buFont typeface="Wingdings" panose="05000000000000000000" pitchFamily="2" charset="2"/>
              <a:buChar char="v"/>
            </a:pPr>
            <a:r>
              <a:rPr lang="fr-FR" sz="3200" b="1" dirty="0" smtClean="0">
                <a:solidFill>
                  <a:srgbClr val="C00000"/>
                </a:solidFill>
              </a:rPr>
              <a:t>le </a:t>
            </a:r>
            <a:r>
              <a:rPr lang="fr-FR" sz="3200" b="1" dirty="0">
                <a:solidFill>
                  <a:srgbClr val="C00000"/>
                </a:solidFill>
              </a:rPr>
              <a:t>don de la sagesse </a:t>
            </a:r>
            <a:endParaRPr lang="fr-FR" sz="3200" b="1" dirty="0" smtClean="0">
              <a:solidFill>
                <a:srgbClr val="C00000"/>
              </a:solidFill>
            </a:endParaRPr>
          </a:p>
          <a:p>
            <a:r>
              <a:rPr lang="fr-FR" sz="3200" b="1" dirty="0">
                <a:solidFill>
                  <a:srgbClr val="C00000"/>
                </a:solidFill>
              </a:rPr>
              <a:t> </a:t>
            </a:r>
            <a:r>
              <a:rPr lang="fr-FR" sz="3200" b="1" dirty="0" smtClean="0">
                <a:solidFill>
                  <a:srgbClr val="C00000"/>
                </a:solidFill>
              </a:rPr>
              <a:t>   pour </a:t>
            </a:r>
            <a:r>
              <a:rPr lang="fr-FR" sz="3200" b="1" dirty="0">
                <a:solidFill>
                  <a:srgbClr val="C00000"/>
                </a:solidFill>
              </a:rPr>
              <a:t>connaître, goûter et </a:t>
            </a:r>
            <a:r>
              <a:rPr lang="fr-FR" sz="3200" b="1" dirty="0" smtClean="0">
                <a:solidFill>
                  <a:srgbClr val="C00000"/>
                </a:solidFill>
              </a:rPr>
              <a:t>pratiquer</a:t>
            </a:r>
          </a:p>
          <a:p>
            <a:r>
              <a:rPr lang="fr-FR" sz="3200" b="1" dirty="0" smtClean="0">
                <a:solidFill>
                  <a:srgbClr val="C00000"/>
                </a:solidFill>
              </a:rPr>
              <a:t>    </a:t>
            </a:r>
            <a:r>
              <a:rPr lang="fr-FR" sz="3200" b="1" dirty="0" smtClean="0">
                <a:solidFill>
                  <a:schemeClr val="accent2">
                    <a:lumMod val="75000"/>
                  </a:schemeClr>
                </a:solidFill>
              </a:rPr>
              <a:t>la </a:t>
            </a:r>
            <a:r>
              <a:rPr lang="fr-FR" sz="3200" b="1" dirty="0">
                <a:solidFill>
                  <a:schemeClr val="accent2">
                    <a:lumMod val="75000"/>
                  </a:schemeClr>
                </a:solidFill>
              </a:rPr>
              <a:t>vertu</a:t>
            </a:r>
            <a:r>
              <a:rPr lang="fr-FR" sz="3200" b="1" dirty="0">
                <a:solidFill>
                  <a:srgbClr val="C00000"/>
                </a:solidFill>
              </a:rPr>
              <a:t>, </a:t>
            </a:r>
            <a:endParaRPr lang="fr-FR" sz="3200" b="1" dirty="0" smtClean="0">
              <a:solidFill>
                <a:srgbClr val="C00000"/>
              </a:solidFill>
            </a:endParaRPr>
          </a:p>
          <a:p>
            <a:r>
              <a:rPr lang="fr-FR" sz="3200" b="1" dirty="0" smtClean="0">
                <a:solidFill>
                  <a:srgbClr val="C00000"/>
                </a:solidFill>
              </a:rPr>
              <a:t>    et </a:t>
            </a:r>
            <a:r>
              <a:rPr lang="fr-FR" sz="3200" b="1" dirty="0">
                <a:solidFill>
                  <a:srgbClr val="C00000"/>
                </a:solidFill>
              </a:rPr>
              <a:t>la faire goûter </a:t>
            </a:r>
            <a:r>
              <a:rPr lang="fr-FR" sz="3200" b="1" dirty="0" smtClean="0">
                <a:solidFill>
                  <a:srgbClr val="C00000"/>
                </a:solidFill>
              </a:rPr>
              <a:t>et </a:t>
            </a:r>
            <a:r>
              <a:rPr lang="fr-FR" sz="3200" b="1" dirty="0">
                <a:solidFill>
                  <a:srgbClr val="C00000"/>
                </a:solidFill>
              </a:rPr>
              <a:t>pratiquer </a:t>
            </a:r>
            <a:endParaRPr lang="fr-FR" sz="3200" b="1" dirty="0" smtClean="0">
              <a:solidFill>
                <a:srgbClr val="C00000"/>
              </a:solidFill>
            </a:endParaRPr>
          </a:p>
          <a:p>
            <a:r>
              <a:rPr lang="fr-FR" sz="3200" b="1" dirty="0">
                <a:solidFill>
                  <a:srgbClr val="C00000"/>
                </a:solidFill>
              </a:rPr>
              <a:t> </a:t>
            </a:r>
            <a:r>
              <a:rPr lang="fr-FR" sz="3200" b="1" dirty="0" smtClean="0">
                <a:solidFill>
                  <a:srgbClr val="C00000"/>
                </a:solidFill>
              </a:rPr>
              <a:t>   aux </a:t>
            </a:r>
            <a:r>
              <a:rPr lang="fr-FR" sz="3200" b="1" dirty="0">
                <a:solidFill>
                  <a:srgbClr val="C00000"/>
                </a:solidFill>
              </a:rPr>
              <a:t>autres.</a:t>
            </a:r>
          </a:p>
        </p:txBody>
      </p:sp>
      <p:pic>
        <p:nvPicPr>
          <p:cNvPr id="5" name="Image 4"/>
          <p:cNvPicPr>
            <a:picLocks noChangeAspect="1"/>
          </p:cNvPicPr>
          <p:nvPr/>
        </p:nvPicPr>
        <p:blipFill>
          <a:blip r:embed="rId2"/>
          <a:stretch>
            <a:fillRect/>
          </a:stretch>
        </p:blipFill>
        <p:spPr>
          <a:xfrm>
            <a:off x="7707086" y="335942"/>
            <a:ext cx="4484914" cy="6296410"/>
          </a:xfrm>
          <a:prstGeom prst="rect">
            <a:avLst/>
          </a:prstGeom>
        </p:spPr>
      </p:pic>
    </p:spTree>
    <p:extLst>
      <p:ext uri="{BB962C8B-B14F-4D97-AF65-F5344CB8AC3E}">
        <p14:creationId xmlns:p14="http://schemas.microsoft.com/office/powerpoint/2010/main" val="26239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48195" y="12625"/>
            <a:ext cx="6453051" cy="6845375"/>
          </a:xfrm>
          <a:prstGeom prst="rect">
            <a:avLst/>
          </a:prstGeom>
        </p:spPr>
      </p:pic>
      <p:sp>
        <p:nvSpPr>
          <p:cNvPr id="2" name="Rectangle 1"/>
          <p:cNvSpPr/>
          <p:nvPr/>
        </p:nvSpPr>
        <p:spPr>
          <a:xfrm>
            <a:off x="6897189" y="3657817"/>
            <a:ext cx="4963886" cy="292387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p:spPr>
        <p:txBody>
          <a:bodyPr wrap="square">
            <a:spAutoFit/>
          </a:bodyPr>
          <a:lstStyle/>
          <a:p>
            <a:pPr algn="ctr"/>
            <a:r>
              <a:rPr lang="fr-FR" sz="2800" b="1" dirty="0" smtClean="0">
                <a:solidFill>
                  <a:srgbClr val="FF0000"/>
                </a:solidFill>
                <a:latin typeface="Lucida Handwriting" panose="03010101010101010101" pitchFamily="66" charset="0"/>
              </a:rPr>
              <a:t>« C’en </a:t>
            </a:r>
            <a:r>
              <a:rPr lang="fr-FR" sz="2800" b="1" dirty="0">
                <a:solidFill>
                  <a:srgbClr val="FF0000"/>
                </a:solidFill>
                <a:latin typeface="Lucida Handwriting" panose="03010101010101010101" pitchFamily="66" charset="0"/>
              </a:rPr>
              <a:t>est fait, </a:t>
            </a:r>
            <a:endParaRPr lang="fr-FR" sz="2800" dirty="0">
              <a:solidFill>
                <a:srgbClr val="FF0000"/>
              </a:solidFill>
              <a:latin typeface="Lucida Handwriting" panose="03010101010101010101" pitchFamily="66" charset="0"/>
            </a:endParaRPr>
          </a:p>
          <a:p>
            <a:pPr algn="ctr"/>
            <a:r>
              <a:rPr lang="fr-FR" sz="2800" b="1" dirty="0">
                <a:solidFill>
                  <a:srgbClr val="FF0000"/>
                </a:solidFill>
                <a:latin typeface="Lucida Handwriting" panose="03010101010101010101" pitchFamily="66" charset="0"/>
              </a:rPr>
              <a:t>je cours par le monde,</a:t>
            </a:r>
            <a:endParaRPr lang="fr-FR" sz="2800" dirty="0">
              <a:solidFill>
                <a:srgbClr val="FF0000"/>
              </a:solidFill>
              <a:latin typeface="Lucida Handwriting" panose="03010101010101010101" pitchFamily="66" charset="0"/>
            </a:endParaRPr>
          </a:p>
          <a:p>
            <a:pPr algn="ctr"/>
            <a:r>
              <a:rPr lang="fr-FR" sz="2800" b="1" dirty="0">
                <a:solidFill>
                  <a:srgbClr val="FF0000"/>
                </a:solidFill>
                <a:latin typeface="Lucida Handwriting" panose="03010101010101010101" pitchFamily="66" charset="0"/>
              </a:rPr>
              <a:t>J’ai pris une humeur vagabonde</a:t>
            </a:r>
            <a:endParaRPr lang="fr-FR" sz="2800" dirty="0">
              <a:solidFill>
                <a:srgbClr val="FF0000"/>
              </a:solidFill>
              <a:latin typeface="Lucida Handwriting" panose="03010101010101010101" pitchFamily="66" charset="0"/>
            </a:endParaRPr>
          </a:p>
          <a:p>
            <a:pPr algn="ctr"/>
            <a:r>
              <a:rPr lang="fr-FR" sz="2800" b="1" dirty="0">
                <a:solidFill>
                  <a:srgbClr val="FF0000"/>
                </a:solidFill>
                <a:latin typeface="Lucida Handwriting" panose="03010101010101010101" pitchFamily="66" charset="0"/>
              </a:rPr>
              <a:t>Pour sauver </a:t>
            </a:r>
            <a:endParaRPr lang="fr-FR" sz="2800" b="1" dirty="0" smtClean="0">
              <a:solidFill>
                <a:srgbClr val="FF0000"/>
              </a:solidFill>
              <a:latin typeface="Lucida Handwriting" panose="03010101010101010101" pitchFamily="66" charset="0"/>
            </a:endParaRPr>
          </a:p>
          <a:p>
            <a:pPr algn="ctr"/>
            <a:r>
              <a:rPr lang="fr-FR" sz="2800" b="1" dirty="0" smtClean="0">
                <a:solidFill>
                  <a:srgbClr val="FF0000"/>
                </a:solidFill>
                <a:latin typeface="Lucida Handwriting" panose="03010101010101010101" pitchFamily="66" charset="0"/>
              </a:rPr>
              <a:t>mon </a:t>
            </a:r>
            <a:r>
              <a:rPr lang="fr-FR" sz="2800" b="1" dirty="0">
                <a:solidFill>
                  <a:srgbClr val="FF0000"/>
                </a:solidFill>
                <a:latin typeface="Lucida Handwriting" panose="03010101010101010101" pitchFamily="66" charset="0"/>
              </a:rPr>
              <a:t>pauvre prochain.»</a:t>
            </a:r>
            <a:r>
              <a:rPr lang="fr-FR" sz="2800" dirty="0">
                <a:solidFill>
                  <a:srgbClr val="FF0000"/>
                </a:solidFill>
                <a:latin typeface="Lucida Handwriting" panose="03010101010101010101" pitchFamily="66" charset="0"/>
              </a:rPr>
              <a:t> </a:t>
            </a:r>
            <a:endParaRPr lang="fr-FR" sz="2800" dirty="0" smtClean="0">
              <a:solidFill>
                <a:srgbClr val="FF0000"/>
              </a:solidFill>
              <a:latin typeface="Lucida Handwriting" panose="03010101010101010101" pitchFamily="66" charset="0"/>
            </a:endParaRPr>
          </a:p>
          <a:p>
            <a:pPr algn="ctr"/>
            <a:r>
              <a:rPr lang="fr-FR" sz="1600" i="1" dirty="0" smtClean="0"/>
              <a:t>(</a:t>
            </a:r>
            <a:r>
              <a:rPr lang="fr-FR" sz="1600" i="1" dirty="0"/>
              <a:t>C. 22,1</a:t>
            </a:r>
            <a:r>
              <a:rPr lang="fr-FR" sz="1600" i="1" dirty="0" smtClean="0"/>
              <a:t>)</a:t>
            </a:r>
            <a:r>
              <a:rPr lang="fr-FR" sz="1600" dirty="0"/>
              <a:t> </a:t>
            </a:r>
          </a:p>
        </p:txBody>
      </p:sp>
    </p:spTree>
    <p:extLst>
      <p:ext uri="{BB962C8B-B14F-4D97-AF65-F5344CB8AC3E}">
        <p14:creationId xmlns:p14="http://schemas.microsoft.com/office/powerpoint/2010/main" val="1543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0360" y="379834"/>
            <a:ext cx="6128952" cy="618630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r>
              <a:rPr lang="fr-FR" sz="3200" dirty="0" smtClean="0">
                <a:solidFill>
                  <a:srgbClr val="002060"/>
                </a:solidFill>
                <a:latin typeface="Lucida Calligraphy" panose="03010101010101010101" pitchFamily="66" charset="0"/>
                <a:ea typeface="Calibri" panose="020F0502020204030204" pitchFamily="34" charset="0"/>
              </a:rPr>
              <a:t>… « </a:t>
            </a:r>
            <a:r>
              <a:rPr lang="fr-FR" sz="3600" b="1" dirty="0" smtClean="0">
                <a:solidFill>
                  <a:srgbClr val="002060"/>
                </a:solidFill>
                <a:effectLst/>
                <a:latin typeface="Lucida Calligraphy" panose="03010101010101010101" pitchFamily="66" charset="0"/>
                <a:ea typeface="Calibri" panose="020F0502020204030204" pitchFamily="34" charset="0"/>
              </a:rPr>
              <a:t>je sens de grands désirs de faire aimer Notre Seigneur et sa Sainte Mère, d'aller, d'une manière pauvre et simple, faire le catéchisme aux pauvres de la campagne, et exciter les pécheurs à la dévotion à la très Sainte Vierge</a:t>
            </a:r>
            <a:r>
              <a:rPr lang="fr-FR" sz="3200" dirty="0" smtClean="0">
                <a:effectLst/>
                <a:latin typeface="Arial Black" panose="020B0A04020102020204" pitchFamily="34" charset="0"/>
                <a:ea typeface="Calibri" panose="020F0502020204030204" pitchFamily="34" charset="0"/>
              </a:rPr>
              <a:t> </a:t>
            </a:r>
            <a:r>
              <a:rPr lang="fr-FR" sz="3200" dirty="0" smtClean="0">
                <a:solidFill>
                  <a:srgbClr val="002060"/>
                </a:solidFill>
                <a:effectLst/>
                <a:latin typeface="Lucida Calligraphy" panose="03010101010101010101" pitchFamily="66" charset="0"/>
                <a:ea typeface="Calibri" panose="020F0502020204030204" pitchFamily="34" charset="0"/>
              </a:rPr>
              <a:t>»</a:t>
            </a:r>
            <a:r>
              <a:rPr lang="fr-FR" sz="3200" dirty="0" smtClean="0">
                <a:effectLst/>
                <a:latin typeface="Lucida Calligraphy" panose="03010101010101010101" pitchFamily="66" charset="0"/>
                <a:ea typeface="Calibri" panose="020F0502020204030204" pitchFamily="34" charset="0"/>
              </a:rPr>
              <a:t>. </a:t>
            </a:r>
            <a:r>
              <a:rPr lang="fr-FR" sz="2400" i="1" dirty="0" smtClean="0">
                <a:effectLst/>
                <a:latin typeface="Lucida Calligraphy" panose="03010101010101010101" pitchFamily="66" charset="0"/>
                <a:ea typeface="Calibri" panose="020F0502020204030204" pitchFamily="34" charset="0"/>
              </a:rPr>
              <a:t>(L.5 du 06.12.1700). </a:t>
            </a:r>
            <a:endParaRPr lang="fr-FR" sz="2400" i="1" dirty="0">
              <a:latin typeface="Lucida Calligraphy" panose="03010101010101010101" pitchFamily="66" charset="0"/>
            </a:endParaRPr>
          </a:p>
        </p:txBody>
      </p:sp>
      <p:pic>
        <p:nvPicPr>
          <p:cNvPr id="5" name="Image 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2986" y="1814946"/>
            <a:ext cx="3973728" cy="4751197"/>
          </a:xfrm>
          <a:prstGeom prst="rect">
            <a:avLst/>
          </a:prstGeom>
        </p:spPr>
      </p:pic>
    </p:spTree>
    <p:extLst>
      <p:ext uri="{BB962C8B-B14F-4D97-AF65-F5344CB8AC3E}">
        <p14:creationId xmlns:p14="http://schemas.microsoft.com/office/powerpoint/2010/main" val="1216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308" y="1338819"/>
            <a:ext cx="5268098" cy="3785652"/>
          </a:xfrm>
          <a:prstGeom prst="rect">
            <a:avLst/>
          </a:prstGeom>
          <a:solidFill>
            <a:schemeClr val="accent3">
              <a:lumMod val="40000"/>
              <a:lumOff val="60000"/>
            </a:schemeClr>
          </a:solidFill>
        </p:spPr>
        <p:txBody>
          <a:bodyPr wrap="square">
            <a:spAutoFit/>
          </a:bodyPr>
          <a:lstStyle/>
          <a:p>
            <a:pPr algn="ctr"/>
            <a:r>
              <a:rPr lang="fr-FR" sz="4800" dirty="0" smtClean="0">
                <a:effectLst/>
                <a:latin typeface="Britannic Bold" panose="020B0903060703020204" pitchFamily="34" charset="0"/>
                <a:ea typeface="Calibri" panose="020F0502020204030204" pitchFamily="34" charset="0"/>
                <a:cs typeface="Arial" panose="020B0604020202020204" pitchFamily="34" charset="0"/>
              </a:rPr>
              <a:t>(1706)</a:t>
            </a:r>
          </a:p>
          <a:p>
            <a:pPr algn="ctr"/>
            <a:r>
              <a:rPr lang="fr-FR" sz="4800" dirty="0" smtClean="0">
                <a:effectLst/>
                <a:latin typeface="Britannic Bold" panose="020B0903060703020204" pitchFamily="34" charset="0"/>
                <a:ea typeface="Calibri" panose="020F0502020204030204" pitchFamily="34" charset="0"/>
                <a:cs typeface="Arial" panose="020B0604020202020204" pitchFamily="34" charset="0"/>
              </a:rPr>
              <a:t>Il revient de Rome</a:t>
            </a:r>
          </a:p>
          <a:p>
            <a:pPr algn="ctr"/>
            <a:r>
              <a:rPr lang="fr-FR" sz="4800" dirty="0" smtClean="0">
                <a:effectLst/>
                <a:latin typeface="Britannic Bold" panose="020B0903060703020204" pitchFamily="34" charset="0"/>
                <a:ea typeface="Calibri" panose="020F0502020204030204" pitchFamily="34" charset="0"/>
                <a:cs typeface="Arial" panose="020B0604020202020204" pitchFamily="34" charset="0"/>
              </a:rPr>
              <a:t>avec le titre de</a:t>
            </a:r>
          </a:p>
          <a:p>
            <a:pPr algn="ctr"/>
            <a:r>
              <a:rPr lang="fr-FR" sz="4800" dirty="0" smtClean="0">
                <a:solidFill>
                  <a:srgbClr val="C00000"/>
                </a:solidFill>
                <a:effectLst/>
                <a:latin typeface="Britannic Bold" panose="020B0903060703020204" pitchFamily="34" charset="0"/>
                <a:ea typeface="Calibri" panose="020F0502020204030204" pitchFamily="34" charset="0"/>
                <a:cs typeface="Arial" panose="020B0604020202020204" pitchFamily="34" charset="0"/>
              </a:rPr>
              <a:t>« missionnaire apostolique » </a:t>
            </a:r>
            <a:endParaRPr lang="fr-FR" sz="4800" dirty="0">
              <a:solidFill>
                <a:srgbClr val="C00000"/>
              </a:solidFill>
              <a:latin typeface="Britannic Bold" panose="020B090306070302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826" y="92974"/>
            <a:ext cx="4997535" cy="6671967"/>
          </a:xfrm>
          <a:prstGeom prst="rect">
            <a:avLst/>
          </a:prstGeom>
        </p:spPr>
      </p:pic>
    </p:spTree>
    <p:extLst>
      <p:ext uri="{BB962C8B-B14F-4D97-AF65-F5344CB8AC3E}">
        <p14:creationId xmlns:p14="http://schemas.microsoft.com/office/powerpoint/2010/main" val="3591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9827" y="148281"/>
            <a:ext cx="8847437" cy="632173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p:spPr>
        <p:txBody>
          <a:bodyPr wrap="square">
            <a:spAutoFit/>
          </a:bodyPr>
          <a:lstStyle/>
          <a:p>
            <a:pPr algn="just">
              <a:lnSpc>
                <a:spcPct val="115000"/>
              </a:lnSpc>
              <a:spcAft>
                <a:spcPts val="0"/>
              </a:spcAft>
            </a:pPr>
            <a:r>
              <a:rPr lang="fr-FR" sz="3200" dirty="0">
                <a:latin typeface="Bookman Old Style" panose="02050604050505020204" pitchFamily="18" charset="0"/>
                <a:ea typeface="Calibri" panose="020F0502020204030204" pitchFamily="34" charset="0"/>
                <a:cs typeface="Arial" panose="020B0604020202020204" pitchFamily="34" charset="0"/>
              </a:rPr>
              <a:t>C</a:t>
            </a:r>
            <a:r>
              <a:rPr lang="fr-FR" sz="3200" dirty="0" smtClean="0">
                <a:effectLst/>
                <a:latin typeface="Bookman Old Style" panose="02050604050505020204" pitchFamily="18" charset="0"/>
                <a:ea typeface="Calibri" panose="020F0502020204030204" pitchFamily="34" charset="0"/>
                <a:cs typeface="Arial" panose="020B0604020202020204" pitchFamily="34" charset="0"/>
              </a:rPr>
              <a:t>onsignes reçues du </a:t>
            </a:r>
            <a:r>
              <a:rPr lang="fr-FR" sz="3200" b="1" dirty="0" smtClean="0">
                <a:effectLst/>
                <a:latin typeface="Bookman Old Style" panose="02050604050505020204" pitchFamily="18" charset="0"/>
                <a:ea typeface="Calibri" panose="020F0502020204030204" pitchFamily="34" charset="0"/>
                <a:cs typeface="Arial" panose="020B0604020202020204" pitchFamily="34" charset="0"/>
              </a:rPr>
              <a:t>Pape Clément XI</a:t>
            </a:r>
            <a:r>
              <a:rPr lang="fr-FR" sz="3200" dirty="0" smtClean="0">
                <a:effectLst/>
                <a:latin typeface="Bookman Old Style" panose="02050604050505020204" pitchFamily="18" charset="0"/>
                <a:ea typeface="Calibri" panose="020F0502020204030204" pitchFamily="34" charset="0"/>
                <a:cs typeface="Arial" panose="020B0604020202020204" pitchFamily="34" charset="0"/>
              </a:rPr>
              <a:t>, </a:t>
            </a:r>
          </a:p>
          <a:p>
            <a:pPr algn="just">
              <a:lnSpc>
                <a:spcPct val="115000"/>
              </a:lnSpc>
              <a:spcAft>
                <a:spcPts val="0"/>
              </a:spcAft>
            </a:pPr>
            <a:r>
              <a:rPr lang="fr-FR" sz="3200" dirty="0" smtClean="0">
                <a:effectLst/>
                <a:latin typeface="Bookman Old Style" panose="02050604050505020204" pitchFamily="18" charset="0"/>
                <a:ea typeface="Calibri" panose="020F0502020204030204" pitchFamily="34" charset="0"/>
                <a:cs typeface="Arial" panose="020B0604020202020204" pitchFamily="34" charset="0"/>
              </a:rPr>
              <a:t>en 1706 </a:t>
            </a:r>
          </a:p>
          <a:p>
            <a:pPr algn="just">
              <a:lnSpc>
                <a:spcPct val="115000"/>
              </a:lnSpc>
              <a:spcAft>
                <a:spcPts val="0"/>
              </a:spcAft>
            </a:pPr>
            <a:r>
              <a:rPr lang="fr-FR" sz="32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Bien enseigner la doctrine chrétienne au peuple et aux enfants et faire renouveler partout l’esprit du christianisme par le renouvellement des promesses du baptême, avec une parfaite soumission aux évêques dans les diocèses desquels il serait appelé ». </a:t>
            </a:r>
            <a:r>
              <a:rPr lang="fr-FR" sz="3200" dirty="0" smtClean="0">
                <a:effectLst/>
                <a:latin typeface="Bookman Old Style" panose="02050604050505020204" pitchFamily="18" charset="0"/>
                <a:ea typeface="Calibri" panose="020F0502020204030204" pitchFamily="34" charset="0"/>
                <a:cs typeface="Arial" panose="020B0604020202020204" pitchFamily="34" charset="0"/>
              </a:rPr>
              <a:t>Et le Pape avait ajouté : </a:t>
            </a:r>
          </a:p>
          <a:p>
            <a:pPr algn="just">
              <a:lnSpc>
                <a:spcPct val="115000"/>
              </a:lnSpc>
              <a:spcAft>
                <a:spcPts val="0"/>
              </a:spcAft>
            </a:pPr>
            <a:r>
              <a:rPr lang="fr-FR" sz="32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Dieu, par ce moyen, donnera bénédiction à vos travaux.» </a:t>
            </a:r>
            <a:r>
              <a:rPr lang="fr-FR" sz="3200" dirty="0" smtClean="0">
                <a:effectLst/>
                <a:latin typeface="Arial" panose="020B0604020202020204" pitchFamily="34" charset="0"/>
                <a:ea typeface="Calibri" panose="020F0502020204030204" pitchFamily="34" charset="0"/>
                <a:cs typeface="Times New Roman" panose="02020603050405020304" pitchFamily="18" charset="0"/>
              </a:rPr>
              <a:t>(Grandet p. 101).</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0637" y="1473564"/>
            <a:ext cx="3089190" cy="4780116"/>
          </a:xfrm>
          <a:prstGeom prst="rect">
            <a:avLst/>
          </a:prstGeom>
        </p:spPr>
      </p:pic>
    </p:spTree>
    <p:extLst>
      <p:ext uri="{BB962C8B-B14F-4D97-AF65-F5344CB8AC3E}">
        <p14:creationId xmlns:p14="http://schemas.microsoft.com/office/powerpoint/2010/main" val="1544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730" y="4170440"/>
            <a:ext cx="10402207" cy="622991"/>
          </a:xfrm>
          <a:prstGeom prst="rect">
            <a:avLst/>
          </a:prstGeom>
          <a:solidFill>
            <a:schemeClr val="accent3">
              <a:lumMod val="60000"/>
              <a:lumOff val="40000"/>
            </a:schemeClr>
          </a:solidFill>
        </p:spPr>
        <p:txBody>
          <a:bodyPr wrap="none">
            <a:spAutoFit/>
          </a:bodyPr>
          <a:lstStyle/>
          <a:p>
            <a:pPr algn="just">
              <a:lnSpc>
                <a:spcPct val="115000"/>
              </a:lnSpc>
              <a:spcAft>
                <a:spcPts val="0"/>
              </a:spcAft>
            </a:pPr>
            <a:r>
              <a:rPr lang="fr-FR" sz="3200" b="1" dirty="0" smtClean="0">
                <a:effectLst/>
                <a:latin typeface="Bookman Old Style" panose="02050604050505020204" pitchFamily="18" charset="0"/>
                <a:ea typeface="Calibri" panose="020F0502020204030204" pitchFamily="34" charset="0"/>
                <a:cs typeface="Times New Roman" panose="02020603050405020304" pitchFamily="18" charset="0"/>
              </a:rPr>
              <a:t>II-Fruits et racines de son activité missionnaire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016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561" y="369148"/>
            <a:ext cx="7390165" cy="556627"/>
          </a:xfrm>
          <a:prstGeom prst="rect">
            <a:avLst/>
          </a:prstGeom>
          <a:solidFill>
            <a:schemeClr val="accent1">
              <a:lumMod val="60000"/>
              <a:lumOff val="40000"/>
            </a:schemeClr>
          </a:solidFill>
          <a:ln>
            <a:solidFill>
              <a:schemeClr val="accent4">
                <a:lumMod val="40000"/>
                <a:lumOff val="60000"/>
              </a:schemeClr>
            </a:solidFill>
          </a:ln>
        </p:spPr>
        <p:txBody>
          <a:bodyPr wrap="none">
            <a:spAutoFit/>
          </a:bodyPr>
          <a:lstStyle/>
          <a:p>
            <a:pPr algn="just">
              <a:lnSpc>
                <a:spcPct val="115000"/>
              </a:lnSpc>
              <a:spcAft>
                <a:spcPts val="0"/>
              </a:spcAft>
            </a:pPr>
            <a:r>
              <a:rPr lang="fr-FR" sz="2800" b="1" dirty="0" smtClean="0">
                <a:effectLst/>
                <a:latin typeface="Bookman Old Style" panose="02050604050505020204" pitchFamily="18" charset="0"/>
                <a:ea typeface="Calibri" panose="020F0502020204030204" pitchFamily="34" charset="0"/>
                <a:cs typeface="Times New Roman" panose="02020603050405020304" pitchFamily="18" charset="0"/>
              </a:rPr>
              <a:t>2.1- Conversions multiples et durables</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58346" y="1524633"/>
            <a:ext cx="11331146" cy="2042547"/>
          </a:xfrm>
          <a:prstGeom prst="rect">
            <a:avLst/>
          </a:prstGeom>
          <a:solidFill>
            <a:schemeClr val="accent3">
              <a:lumMod val="20000"/>
              <a:lumOff val="80000"/>
            </a:schemeClr>
          </a:solidFill>
        </p:spPr>
        <p:txBody>
          <a:bodyPr wrap="square">
            <a:spAutoFit/>
          </a:bodyPr>
          <a:lstStyle/>
          <a:p>
            <a:pPr algn="just">
              <a:lnSpc>
                <a:spcPct val="115000"/>
              </a:lnSpc>
              <a:spcAft>
                <a:spcPts val="0"/>
              </a:spcAft>
            </a:pPr>
            <a:r>
              <a:rPr lang="fr-FR" sz="2800" b="1" dirty="0" smtClean="0">
                <a:effectLst/>
                <a:latin typeface="Bookman Old Style" panose="02050604050505020204" pitchFamily="18" charset="0"/>
                <a:ea typeface="Calibri" panose="020F0502020204030204" pitchFamily="34" charset="0"/>
                <a:cs typeface="Times New Roman" panose="02020603050405020304" pitchFamily="18" charset="0"/>
              </a:rPr>
              <a:t>Dès 1701, à 28 ans, à Grand-Champ, près de Nantes, durant dix jours, (catéchisme aux enfants deux fois par jour et trois prônes), il note que </a:t>
            </a:r>
            <a:r>
              <a:rPr lang="fr-FR" sz="2800" b="1" dirty="0" smtClean="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le Bon Dieu et la Sainte Vierge y ont donné bénédiction »</a:t>
            </a:r>
            <a:r>
              <a:rPr lang="fr-FR" sz="2800" b="1" dirty="0" smtClean="0">
                <a:effectLst/>
                <a:latin typeface="Arial" panose="020B0604020202020204" pitchFamily="34" charset="0"/>
                <a:ea typeface="Calibri" panose="020F0502020204030204" pitchFamily="34" charset="0"/>
                <a:cs typeface="Times New Roman" panose="02020603050405020304" pitchFamily="18" charset="0"/>
              </a:rPr>
              <a:t> </a:t>
            </a:r>
            <a:r>
              <a:rPr lang="fr-FR" sz="2800" i="1" dirty="0" smtClean="0">
                <a:effectLst/>
                <a:latin typeface="Arial" panose="020B0604020202020204" pitchFamily="34" charset="0"/>
                <a:ea typeface="Calibri" panose="020F0502020204030204" pitchFamily="34" charset="0"/>
                <a:cs typeface="Times New Roman" panose="02020603050405020304" pitchFamily="18" charset="0"/>
              </a:rPr>
              <a:t>(Lettre 8 du 5 juillet 1701). </a:t>
            </a:r>
            <a:endParaRPr lang="fr-FR" sz="2800" i="1"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58346" y="4313279"/>
            <a:ext cx="11331146" cy="2074414"/>
          </a:xfrm>
          <a:prstGeom prst="rect">
            <a:avLst/>
          </a:prstGeom>
          <a:solidFill>
            <a:schemeClr val="accent1">
              <a:lumMod val="60000"/>
              <a:lumOff val="40000"/>
            </a:schemeClr>
          </a:solidFill>
        </p:spPr>
        <p:txBody>
          <a:bodyPr wrap="square">
            <a:spAutoFit/>
          </a:bodyPr>
          <a:lstStyle/>
          <a:p>
            <a:pPr algn="just">
              <a:lnSpc>
                <a:spcPct val="115000"/>
              </a:lnSpc>
              <a:spcAft>
                <a:spcPts val="0"/>
              </a:spcAft>
            </a:pPr>
            <a:r>
              <a:rPr lang="fr-FR" sz="2800" b="1" dirty="0" smtClean="0">
                <a:latin typeface="Bookman Old Style" panose="02050604050505020204" pitchFamily="18" charset="0"/>
                <a:ea typeface="Calibri" panose="020F0502020204030204" pitchFamily="34" charset="0"/>
                <a:cs typeface="Arial" panose="020B0604020202020204" pitchFamily="34" charset="0"/>
              </a:rPr>
              <a:t>Juillet </a:t>
            </a:r>
            <a:r>
              <a:rPr lang="fr-FR" sz="2800" b="1" dirty="0">
                <a:latin typeface="Bookman Old Style" panose="02050604050505020204" pitchFamily="18" charset="0"/>
                <a:ea typeface="Calibri" panose="020F0502020204030204" pitchFamily="34" charset="0"/>
                <a:cs typeface="Arial" panose="020B0604020202020204" pitchFamily="34" charset="0"/>
              </a:rPr>
              <a:t>1702, à Poitiers hôpital général </a:t>
            </a:r>
            <a:r>
              <a:rPr lang="fr-FR"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 Dieu s’est voulu servir de moi pour faire de grandes conversions dans la maison (l’hôpital général de Poitiers) et hors de la maison » </a:t>
            </a:r>
            <a:r>
              <a:rPr lang="fr-FR" sz="2800" i="1" dirty="0">
                <a:latin typeface="Arial" panose="020B0604020202020204" pitchFamily="34" charset="0"/>
                <a:ea typeface="Calibri" panose="020F0502020204030204" pitchFamily="34" charset="0"/>
                <a:cs typeface="Times New Roman" panose="02020603050405020304" pitchFamily="18" charset="0"/>
              </a:rPr>
              <a:t>(L.11, du 04.07.1702)</a:t>
            </a:r>
            <a:r>
              <a:rPr lang="fr-FR" sz="2800" b="1" dirty="0">
                <a:latin typeface="Arial" panose="020B0604020202020204" pitchFamily="34" charset="0"/>
                <a:ea typeface="Calibri" panose="020F0502020204030204" pitchFamily="34" charset="0"/>
                <a:cs typeface="Times New Roman" panose="02020603050405020304" pitchFamily="18" charset="0"/>
              </a:rPr>
              <a:t>.</a:t>
            </a:r>
            <a:endParaRPr lang="fr-FR"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1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778" y="938252"/>
            <a:ext cx="6672649" cy="489364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txBody>
          <a:bodyPr wrap="square">
            <a:spAutoFit/>
          </a:bodyPr>
          <a:lstStyle/>
          <a:p>
            <a:pPr algn="ctr"/>
            <a:r>
              <a:rPr lang="fr-FR" sz="3600" b="1" dirty="0" smtClean="0">
                <a:effectLst/>
                <a:latin typeface="Bookman Old Style" panose="02050604050505020204" pitchFamily="18" charset="0"/>
                <a:ea typeface="Calibri" panose="020F0502020204030204" pitchFamily="34" charset="0"/>
                <a:cs typeface="Arial" panose="020B0604020202020204" pitchFamily="34" charset="0"/>
              </a:rPr>
              <a:t>Le Père Vincent, </a:t>
            </a:r>
            <a:r>
              <a:rPr lang="fr-FR" sz="3600" dirty="0" smtClean="0">
                <a:effectLst/>
                <a:latin typeface="Bookman Old Style" panose="02050604050505020204" pitchFamily="18" charset="0"/>
                <a:ea typeface="Calibri" panose="020F0502020204030204" pitchFamily="34" charset="0"/>
                <a:cs typeface="Arial" panose="020B0604020202020204" pitchFamily="34" charset="0"/>
              </a:rPr>
              <a:t>capucin, l’un des collaborateurs de Louis-Marie dans ses missions admirait en lui son </a:t>
            </a:r>
            <a:r>
              <a:rPr lang="fr-FR" sz="4000" b="1" dirty="0" smtClean="0">
                <a:solidFill>
                  <a:srgbClr val="0070C0"/>
                </a:solidFill>
                <a:effectLst/>
                <a:latin typeface="Arial" panose="020B0604020202020204" pitchFamily="34" charset="0"/>
                <a:ea typeface="Calibri" panose="020F0502020204030204" pitchFamily="34" charset="0"/>
              </a:rPr>
              <a:t>« art de toucher les cœurs </a:t>
            </a:r>
          </a:p>
          <a:p>
            <a:pPr algn="ctr"/>
            <a:r>
              <a:rPr lang="fr-FR" sz="4000" b="1" dirty="0" smtClean="0">
                <a:solidFill>
                  <a:srgbClr val="0070C0"/>
                </a:solidFill>
                <a:effectLst/>
                <a:latin typeface="Arial" panose="020B0604020202020204" pitchFamily="34" charset="0"/>
                <a:ea typeface="Calibri" panose="020F0502020204030204" pitchFamily="34" charset="0"/>
              </a:rPr>
              <a:t>et de gagner les âmes </a:t>
            </a:r>
          </a:p>
          <a:p>
            <a:pPr algn="ctr"/>
            <a:r>
              <a:rPr lang="fr-FR" sz="4000" b="1" dirty="0" smtClean="0">
                <a:solidFill>
                  <a:srgbClr val="0070C0"/>
                </a:solidFill>
                <a:effectLst/>
                <a:latin typeface="Arial" panose="020B0604020202020204" pitchFamily="34" charset="0"/>
                <a:ea typeface="Calibri" panose="020F0502020204030204" pitchFamily="34" charset="0"/>
              </a:rPr>
              <a:t>à Jésus-Christ » </a:t>
            </a:r>
          </a:p>
          <a:p>
            <a:pPr algn="ctr"/>
            <a:r>
              <a:rPr lang="fr-FR" sz="2400" i="1" dirty="0" smtClean="0">
                <a:effectLst/>
                <a:latin typeface="Arial" panose="020B0604020202020204" pitchFamily="34" charset="0"/>
                <a:ea typeface="Calibri" panose="020F0502020204030204" pitchFamily="34" charset="0"/>
              </a:rPr>
              <a:t>(Blain LXIX). </a:t>
            </a:r>
          </a:p>
          <a:p>
            <a:endParaRPr lang="fr-FR" sz="2400" i="1" dirty="0">
              <a:latin typeface="Arial" panose="020B0604020202020204" pitchFamily="34"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871" y="-20190"/>
            <a:ext cx="5099393" cy="6878190"/>
          </a:xfrm>
          <a:prstGeom prst="rect">
            <a:avLst/>
          </a:prstGeom>
        </p:spPr>
      </p:pic>
    </p:spTree>
    <p:extLst>
      <p:ext uri="{BB962C8B-B14F-4D97-AF65-F5344CB8AC3E}">
        <p14:creationId xmlns:p14="http://schemas.microsoft.com/office/powerpoint/2010/main" val="37977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
                                        <p:tgtEl>
                                          <p:spTgt spid="2"/>
                                        </p:tgtEl>
                                      </p:cBhvr>
                                    </p:animEffect>
                                    <p:anim calcmode="lin" valueType="num">
                                      <p:cBhvr>
                                        <p:cTn id="13" dur="400" fill="hold"/>
                                        <p:tgtEl>
                                          <p:spTgt spid="2"/>
                                        </p:tgtEl>
                                        <p:attrNameLst>
                                          <p:attrName>ppt_x</p:attrName>
                                        </p:attrNameLst>
                                      </p:cBhvr>
                                      <p:tavLst>
                                        <p:tav tm="0">
                                          <p:val>
                                            <p:strVal val="#ppt_x"/>
                                          </p:val>
                                        </p:tav>
                                        <p:tav tm="100000">
                                          <p:val>
                                            <p:strVal val="#ppt_x"/>
                                          </p:val>
                                        </p:tav>
                                      </p:tavLst>
                                    </p:anim>
                                    <p:anim calcmode="lin" valueType="num">
                                      <p:cBhvr>
                                        <p:cTn id="14" dur="400" fill="hold"/>
                                        <p:tgtEl>
                                          <p:spTgt spid="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72738" y="6235009"/>
            <a:ext cx="8095486" cy="622991"/>
          </a:xfrm>
          <a:prstGeom prst="rect">
            <a:avLst/>
          </a:prstGeom>
        </p:spPr>
        <p:txBody>
          <a:bodyPr wrap="none">
            <a:spAutoFit/>
          </a:bodyPr>
          <a:lstStyle/>
          <a:p>
            <a:pPr algn="just">
              <a:lnSpc>
                <a:spcPct val="115000"/>
              </a:lnSpc>
              <a:spcAft>
                <a:spcPts val="0"/>
              </a:spcAft>
            </a:pPr>
            <a:r>
              <a:rPr lang="fr-FR" sz="32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2.2- Racines profondes de son action</a:t>
            </a:r>
            <a:endParaRPr lang="fr-FR"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032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900"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1203</TotalTime>
  <Words>605</Words>
  <Application>Microsoft Office PowerPoint</Application>
  <PresentationFormat>Panorámica</PresentationFormat>
  <Paragraphs>154</Paragraphs>
  <Slides>26</Slides>
  <Notes>1</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26</vt:i4>
      </vt:variant>
    </vt:vector>
  </HeadingPairs>
  <TitlesOfParts>
    <vt:vector size="40" baseType="lpstr">
      <vt:lpstr>Arial</vt:lpstr>
      <vt:lpstr>Arial Black</vt:lpstr>
      <vt:lpstr>Arial Rounded MT Bold</vt:lpstr>
      <vt:lpstr>Bookman Old Style</vt:lpstr>
      <vt:lpstr>Britannic Bold</vt:lpstr>
      <vt:lpstr>Calibri</vt:lpstr>
      <vt:lpstr>Lucida Calligraphy</vt:lpstr>
      <vt:lpstr>Lucida Handwriting</vt:lpstr>
      <vt:lpstr>Symbol</vt:lpstr>
      <vt:lpstr>Times New Roman</vt:lpstr>
      <vt:lpstr>Trebuchet MS</vt:lpstr>
      <vt:lpstr>Wingdings</vt:lpstr>
      <vt:lpstr>Wingdings 3</vt:lpstr>
      <vt:lpstr>Facette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HERAULT</dc:creator>
  <cp:lastModifiedBy>HP</cp:lastModifiedBy>
  <cp:revision>54</cp:revision>
  <dcterms:created xsi:type="dcterms:W3CDTF">2016-01-06T13:46:02Z</dcterms:created>
  <dcterms:modified xsi:type="dcterms:W3CDTF">2020-04-22T16:56:11Z</dcterms:modified>
</cp:coreProperties>
</file>